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1" r:id="rId4"/>
    <p:sldId id="268" r:id="rId5"/>
    <p:sldId id="269" r:id="rId6"/>
    <p:sldId id="270" r:id="rId7"/>
    <p:sldId id="271" r:id="rId8"/>
    <p:sldId id="272" r:id="rId9"/>
    <p:sldId id="273" r:id="rId10"/>
    <p:sldId id="274" r:id="rId11"/>
    <p:sldId id="275" r:id="rId12"/>
    <p:sldId id="276" r:id="rId13"/>
    <p:sldId id="277" r:id="rId14"/>
    <p:sldId id="278" r:id="rId15"/>
    <p:sldId id="279" r:id="rId16"/>
    <p:sldId id="258" r:id="rId17"/>
    <p:sldId id="280" r:id="rId18"/>
    <p:sldId id="281" r:id="rId19"/>
    <p:sldId id="282" r:id="rId20"/>
    <p:sldId id="283" r:id="rId21"/>
    <p:sldId id="284" r:id="rId22"/>
    <p:sldId id="285" r:id="rId23"/>
    <p:sldId id="286" r:id="rId24"/>
    <p:sldId id="287" r:id="rId25"/>
    <p:sldId id="288" r:id="rId26"/>
    <p:sldId id="289" r:id="rId27"/>
    <p:sldId id="259" r:id="rId28"/>
    <p:sldId id="290" r:id="rId29"/>
    <p:sldId id="291" r:id="rId30"/>
    <p:sldId id="292" r:id="rId31"/>
    <p:sldId id="293" r:id="rId32"/>
    <p:sldId id="294" r:id="rId33"/>
    <p:sldId id="295" r:id="rId34"/>
    <p:sldId id="296" r:id="rId35"/>
    <p:sldId id="297" r:id="rId36"/>
    <p:sldId id="298" r:id="rId37"/>
    <p:sldId id="299" r:id="rId38"/>
    <p:sldId id="260" r:id="rId39"/>
    <p:sldId id="266" r:id="rId4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29.02.2020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29.02.2020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psychologytoday.com/intl/basics/parenting" TargetMode="External"/><Relationship Id="rId2" Type="http://schemas.openxmlformats.org/officeDocument/2006/relationships/hyperlink" Target="https://en.wikipedia.org/wiki/Parenting" TargetMode="External"/><Relationship Id="rId1" Type="http://schemas.openxmlformats.org/officeDocument/2006/relationships/slideLayout" Target="../slideLayouts/slideLayout2.xml"/><Relationship Id="rId4" Type="http://schemas.openxmlformats.org/officeDocument/2006/relationships/hyperlink" Target="https://www.webmd.com/parenting/default.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D58F0101-698C-4AD8-8569-53DF2E3DE5A3}"/>
              </a:ext>
            </a:extLst>
          </p:cNvPr>
          <p:cNvPicPr>
            <a:picLocks noChangeAspect="1"/>
          </p:cNvPicPr>
          <p:nvPr/>
        </p:nvPicPr>
        <p:blipFill rotWithShape="1">
          <a:blip r:embed="rId2">
            <a:extLst>
              <a:ext uri="{28A0092B-C50C-407E-A947-70E740481C1C}">
                <a14:useLocalDpi xmlns:a14="http://schemas.microsoft.com/office/drawing/2010/main" val="0"/>
              </a:ext>
            </a:extLst>
          </a:blip>
          <a:srcRect t="11184" b="3543"/>
          <a:stretch/>
        </p:blipFill>
        <p:spPr>
          <a:xfrm>
            <a:off x="0" y="0"/>
            <a:ext cx="12192000" cy="6858000"/>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2" y="219339"/>
            <a:ext cx="3759746" cy="550330"/>
          </a:xfrm>
        </p:spPr>
        <p:txBody>
          <a:bodyPr>
            <a:normAutofit fontScale="90000"/>
          </a:bodyPr>
          <a:lstStyle/>
          <a:p>
            <a:pPr algn="l"/>
            <a:r>
              <a:rPr lang="de-DE" sz="4500" b="1" dirty="0">
                <a:solidFill>
                  <a:schemeClr val="bg1"/>
                </a:solidFill>
              </a:rPr>
              <a:t>Bad </a:t>
            </a:r>
            <a:r>
              <a:rPr lang="de-DE" sz="4500" b="1" dirty="0" err="1">
                <a:solidFill>
                  <a:schemeClr val="bg1"/>
                </a:solidFill>
              </a:rPr>
              <a:t>Parenting</a:t>
            </a:r>
            <a:endParaRPr lang="de-DE" sz="4500" b="1" dirty="0">
              <a:solidFill>
                <a:schemeClr val="bg1"/>
              </a:solidFill>
            </a:endParaRP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Unemployment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Unemployment may be another factor when it comes to bad parenting</a:t>
            </a:r>
            <a:r>
              <a:rPr lang="en-US"/>
              <a:t>. </a:t>
            </a:r>
            <a:endParaRPr lang="en-US" dirty="0"/>
          </a:p>
          <a:p>
            <a:pPr>
              <a:spcBef>
                <a:spcPts val="2000"/>
              </a:spcBef>
            </a:pPr>
            <a:r>
              <a:rPr lang="en-US"/>
              <a:t>If </a:t>
            </a:r>
            <a:r>
              <a:rPr lang="en-US" dirty="0"/>
              <a:t>your parents are unemployed, your family may suffer from significant levels of poverty, which may prevent you from getting proper education, especially if you live in a poor developing country</a:t>
            </a:r>
            <a:r>
              <a:rPr lang="en-US"/>
              <a:t>. </a:t>
            </a:r>
            <a:endParaRPr lang="en-US" dirty="0"/>
          </a:p>
          <a:p>
            <a:pPr>
              <a:spcBef>
                <a:spcPts val="2000"/>
              </a:spcBef>
            </a:pPr>
            <a:r>
              <a:rPr lang="en-US"/>
              <a:t>Moreover</a:t>
            </a:r>
            <a:r>
              <a:rPr lang="en-US" dirty="0"/>
              <a:t>, unemployment may also lead to mental health issues for your parents, which may further increase the chances for poor child-rearing</a:t>
            </a:r>
            <a:r>
              <a:rPr lang="en-US"/>
              <a:t>. </a:t>
            </a:r>
            <a:endParaRPr lang="en-US" dirty="0"/>
          </a:p>
          <a:p>
            <a:pPr>
              <a:spcBef>
                <a:spcPts val="2000"/>
              </a:spcBef>
            </a:pPr>
            <a:r>
              <a:rPr lang="en-US"/>
              <a:t>Additionally</a:t>
            </a:r>
            <a:r>
              <a:rPr lang="en-US" dirty="0"/>
              <a:t>, also your chances of becoming unemployed once you grow up increases, since children adopt many characteristics of their parents and may behave in a similar manner once they turn into grownups.</a:t>
            </a:r>
          </a:p>
          <a:p>
            <a:pPr>
              <a:spcBef>
                <a:spcPts val="2000"/>
              </a:spcBef>
            </a:pPr>
            <a:endParaRPr lang="de-DE" dirty="0"/>
          </a:p>
        </p:txBody>
      </p:sp>
    </p:spTree>
    <p:extLst>
      <p:ext uri="{BB962C8B-B14F-4D97-AF65-F5344CB8AC3E}">
        <p14:creationId xmlns:p14="http://schemas.microsoft.com/office/powerpoint/2010/main" val="3662458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Overtaxing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Parents may also be quite overwhelmed by the sheer amount of work children usually demand</a:t>
            </a:r>
            <a:r>
              <a:rPr lang="en-US"/>
              <a:t>. </a:t>
            </a:r>
            <a:endParaRPr lang="en-US" dirty="0"/>
          </a:p>
          <a:p>
            <a:pPr>
              <a:spcBef>
                <a:spcPts val="2000"/>
              </a:spcBef>
            </a:pPr>
            <a:r>
              <a:rPr lang="en-US"/>
              <a:t>Therefore</a:t>
            </a:r>
            <a:r>
              <a:rPr lang="en-US" dirty="0"/>
              <a:t>, some parents may not be able to deal with all these issues and may also not be willing to put in all this work</a:t>
            </a:r>
            <a:r>
              <a:rPr lang="en-US"/>
              <a:t>. </a:t>
            </a:r>
            <a:endParaRPr lang="en-US" dirty="0"/>
          </a:p>
          <a:p>
            <a:pPr>
              <a:spcBef>
                <a:spcPts val="2000"/>
              </a:spcBef>
            </a:pPr>
            <a:r>
              <a:rPr lang="en-US"/>
              <a:t>This </a:t>
            </a:r>
            <a:r>
              <a:rPr lang="en-US" dirty="0"/>
              <a:t>may lead to neglect and several other issues for the respective children.</a:t>
            </a:r>
          </a:p>
          <a:p>
            <a:pPr>
              <a:spcBef>
                <a:spcPts val="2000"/>
              </a:spcBef>
            </a:pPr>
            <a:endParaRPr lang="de-DE" dirty="0"/>
          </a:p>
        </p:txBody>
      </p:sp>
    </p:spTree>
    <p:extLst>
      <p:ext uri="{BB962C8B-B14F-4D97-AF65-F5344CB8AC3E}">
        <p14:creationId xmlns:p14="http://schemas.microsoft.com/office/powerpoint/2010/main" val="2771926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Career ambitions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many companies, even though that companies claim to support the private life of employees, it is still quite hard to combine a family with an ambitious career</a:t>
            </a:r>
            <a:r>
              <a:rPr lang="en-US"/>
              <a:t>. </a:t>
            </a:r>
            <a:endParaRPr lang="en-US" dirty="0"/>
          </a:p>
          <a:p>
            <a:pPr>
              <a:spcBef>
                <a:spcPts val="2000"/>
              </a:spcBef>
            </a:pPr>
            <a:r>
              <a:rPr lang="en-US"/>
              <a:t>Therefore</a:t>
            </a:r>
            <a:r>
              <a:rPr lang="en-US" dirty="0"/>
              <a:t>, in families where both parents have a demanding job, children may suffer due to that since their parents will work quite long hours and may not be able to take care of their children in a sufficient manner.</a:t>
            </a:r>
          </a:p>
          <a:p>
            <a:pPr>
              <a:spcBef>
                <a:spcPts val="2000"/>
              </a:spcBef>
            </a:pPr>
            <a:endParaRPr lang="de-DE" dirty="0"/>
          </a:p>
        </p:txBody>
      </p:sp>
    </p:spTree>
    <p:extLst>
      <p:ext uri="{BB962C8B-B14F-4D97-AF65-F5344CB8AC3E}">
        <p14:creationId xmlns:p14="http://schemas.microsoft.com/office/powerpoint/2010/main" val="393857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Divorce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divorce is a rather unpleasant thing that can translate into several issues, including disputes regarding material goods but also regarding who will be responsible to take care of the children</a:t>
            </a:r>
            <a:r>
              <a:rPr lang="en-US"/>
              <a:t>. </a:t>
            </a:r>
            <a:endParaRPr lang="en-US" dirty="0"/>
          </a:p>
          <a:p>
            <a:pPr>
              <a:spcBef>
                <a:spcPts val="2000"/>
              </a:spcBef>
            </a:pPr>
            <a:r>
              <a:rPr lang="en-US"/>
              <a:t>If </a:t>
            </a:r>
            <a:r>
              <a:rPr lang="en-US" dirty="0"/>
              <a:t>this dispute gets out of control, children may often have to grow up with only one parent and may suffer from this in an emotional manner.</a:t>
            </a:r>
          </a:p>
          <a:p>
            <a:pPr>
              <a:spcBef>
                <a:spcPts val="2000"/>
              </a:spcBef>
            </a:pPr>
            <a:endParaRPr lang="de-DE" dirty="0"/>
          </a:p>
        </p:txBody>
      </p:sp>
    </p:spTree>
    <p:extLst>
      <p:ext uri="{BB962C8B-B14F-4D97-AF65-F5344CB8AC3E}">
        <p14:creationId xmlns:p14="http://schemas.microsoft.com/office/powerpoint/2010/main" val="231986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Frustration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Depending on several conditions, life can be quite tough for some people</a:t>
            </a:r>
            <a:r>
              <a:rPr lang="en-US"/>
              <a:t>. </a:t>
            </a:r>
            <a:endParaRPr lang="en-US" dirty="0"/>
          </a:p>
          <a:p>
            <a:pPr>
              <a:spcBef>
                <a:spcPts val="2000"/>
              </a:spcBef>
            </a:pPr>
            <a:r>
              <a:rPr lang="en-US"/>
              <a:t>People </a:t>
            </a:r>
            <a:r>
              <a:rPr lang="en-US" dirty="0"/>
              <a:t>may often feel to be treated unfair by faith and may become quite desperate and frustrated due to blows of fate or other severe adverse events</a:t>
            </a:r>
            <a:r>
              <a:rPr lang="en-US"/>
              <a:t>. </a:t>
            </a:r>
            <a:endParaRPr lang="en-US" dirty="0"/>
          </a:p>
          <a:p>
            <a:pPr>
              <a:spcBef>
                <a:spcPts val="2000"/>
              </a:spcBef>
            </a:pPr>
            <a:r>
              <a:rPr lang="en-US"/>
              <a:t>This </a:t>
            </a:r>
            <a:r>
              <a:rPr lang="en-US" dirty="0"/>
              <a:t>desperation may turn into frustration, which may translate into child abuse since some parents are not able to deal with the situation in an emotionally stable manner.</a:t>
            </a:r>
          </a:p>
          <a:p>
            <a:pPr>
              <a:spcBef>
                <a:spcPts val="2000"/>
              </a:spcBef>
            </a:pPr>
            <a:endParaRPr lang="de-DE" dirty="0"/>
          </a:p>
        </p:txBody>
      </p:sp>
    </p:spTree>
    <p:extLst>
      <p:ext uri="{BB962C8B-B14F-4D97-AF65-F5344CB8AC3E}">
        <p14:creationId xmlns:p14="http://schemas.microsoft.com/office/powerpoint/2010/main" val="1078471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Lack of 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style of parenting also significantly determines the level of education of children</a:t>
            </a:r>
            <a:r>
              <a:rPr lang="en-US"/>
              <a:t>. </a:t>
            </a:r>
            <a:endParaRPr lang="en-US" dirty="0"/>
          </a:p>
          <a:p>
            <a:pPr>
              <a:spcBef>
                <a:spcPts val="2000"/>
              </a:spcBef>
            </a:pPr>
            <a:r>
              <a:rPr lang="en-US"/>
              <a:t>If </a:t>
            </a:r>
            <a:r>
              <a:rPr lang="en-US" dirty="0"/>
              <a:t>parents are quite eager to provide their children with education materials and also help them with their homework, chances are that these children will be able to get better grades and to attend better schools and colleges compared to children from families where their parents do not care too much about the education of their children.</a:t>
            </a:r>
          </a:p>
          <a:p>
            <a:pPr>
              <a:spcBef>
                <a:spcPts val="2000"/>
              </a:spcBef>
            </a:pPr>
            <a:endParaRPr lang="de-DE" dirty="0"/>
          </a:p>
        </p:txBody>
      </p:sp>
    </p:spTree>
    <p:extLst>
      <p:ext uri="{BB962C8B-B14F-4D97-AF65-F5344CB8AC3E}">
        <p14:creationId xmlns:p14="http://schemas.microsoft.com/office/powerpoint/2010/main" val="2971574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Effects of bad parenting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Neglect</a:t>
            </a:r>
            <a:endParaRPr lang="en-US" dirty="0"/>
          </a:p>
          <a:p>
            <a:r>
              <a:rPr lang="en-US" b="1" dirty="0"/>
              <a:t>Mental problems</a:t>
            </a:r>
            <a:endParaRPr lang="en-US" dirty="0"/>
          </a:p>
          <a:p>
            <a:r>
              <a:rPr lang="en-US" b="1" dirty="0"/>
              <a:t>Problems at school</a:t>
            </a:r>
            <a:endParaRPr lang="en-US" dirty="0"/>
          </a:p>
          <a:p>
            <a:r>
              <a:rPr lang="en-US" b="1" dirty="0"/>
              <a:t>Low levels of education</a:t>
            </a:r>
            <a:endParaRPr lang="en-US" dirty="0"/>
          </a:p>
          <a:p>
            <a:r>
              <a:rPr lang="en-US" b="1" dirty="0"/>
              <a:t>Financial problems</a:t>
            </a:r>
            <a:endParaRPr lang="en-US" dirty="0"/>
          </a:p>
          <a:p>
            <a:r>
              <a:rPr lang="en-US" b="1" dirty="0"/>
              <a:t>Unreliability</a:t>
            </a:r>
            <a:endParaRPr lang="en-US" dirty="0"/>
          </a:p>
          <a:p>
            <a:r>
              <a:rPr lang="en-US" b="1" dirty="0"/>
              <a:t>Drug abuse</a:t>
            </a:r>
            <a:endParaRPr lang="en-US" dirty="0"/>
          </a:p>
          <a:p>
            <a:r>
              <a:rPr lang="en-US" b="1" dirty="0"/>
              <a:t>Unemployment</a:t>
            </a:r>
            <a:endParaRPr lang="en-US" dirty="0"/>
          </a:p>
          <a:p>
            <a:r>
              <a:rPr lang="en-US" b="1" dirty="0"/>
              <a:t>Homelessness</a:t>
            </a:r>
            <a:endParaRPr lang="en-US" dirty="0"/>
          </a:p>
          <a:p>
            <a:r>
              <a:rPr lang="en-US" b="1" dirty="0"/>
              <a:t>Negative attitude towards life</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Neglect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Bad parenting can lead to serious neglect for the affected children. </a:t>
            </a:r>
          </a:p>
          <a:p>
            <a:pPr>
              <a:spcBef>
                <a:spcPts val="2000"/>
              </a:spcBef>
            </a:pPr>
            <a:r>
              <a:rPr lang="en-US" dirty="0"/>
              <a:t>If people do not care too much about their children and do not want to spend sufficient time with them, chances are that these children will feel not valuable at all. </a:t>
            </a:r>
          </a:p>
          <a:p>
            <a:pPr>
              <a:spcBef>
                <a:spcPts val="2000"/>
              </a:spcBef>
            </a:pPr>
            <a:r>
              <a:rPr lang="en-US" dirty="0"/>
              <a:t>Moreover, if they are not supported by their parents regarding important tasks like homework and other things that children have to take care of, chances are that due to neglect, these children may suffer from serious additional problems.</a:t>
            </a:r>
          </a:p>
          <a:p>
            <a:pPr>
              <a:spcBef>
                <a:spcPts val="2000"/>
              </a:spcBef>
            </a:pPr>
            <a:endParaRPr lang="de-DE" dirty="0"/>
          </a:p>
        </p:txBody>
      </p:sp>
    </p:spTree>
    <p:extLst>
      <p:ext uri="{BB962C8B-B14F-4D97-AF65-F5344CB8AC3E}">
        <p14:creationId xmlns:p14="http://schemas.microsoft.com/office/powerpoint/2010/main" val="3444540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Mental problems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bad parenting, children may also suffer from serious mental issues. </a:t>
            </a:r>
          </a:p>
          <a:p>
            <a:pPr>
              <a:spcBef>
                <a:spcPts val="2000"/>
              </a:spcBef>
            </a:pPr>
            <a:r>
              <a:rPr lang="en-US" dirty="0"/>
              <a:t>Since children haven’t developed a stable character yet, they are quite vulnerable when it comes to neglect or other consequences of bad parenting. </a:t>
            </a:r>
          </a:p>
          <a:p>
            <a:pPr>
              <a:spcBef>
                <a:spcPts val="2000"/>
              </a:spcBef>
            </a:pPr>
            <a:r>
              <a:rPr lang="en-US" dirty="0"/>
              <a:t>In turn, these children may develop mental health issues like depressions since they may feel quite lost in life due to a lack of support from their parents, especially if they also have additional problems in school or other parts of their daily life.</a:t>
            </a:r>
          </a:p>
          <a:p>
            <a:pPr>
              <a:spcBef>
                <a:spcPts val="2000"/>
              </a:spcBef>
            </a:pPr>
            <a:endParaRPr lang="de-DE" dirty="0"/>
          </a:p>
        </p:txBody>
      </p:sp>
    </p:spTree>
    <p:extLst>
      <p:ext uri="{BB962C8B-B14F-4D97-AF65-F5344CB8AC3E}">
        <p14:creationId xmlns:p14="http://schemas.microsoft.com/office/powerpoint/2010/main" val="4221018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Problems at school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Poor upbringing may also cause serious issues at school. </a:t>
            </a:r>
          </a:p>
          <a:p>
            <a:pPr>
              <a:spcBef>
                <a:spcPts val="2000"/>
              </a:spcBef>
            </a:pPr>
            <a:r>
              <a:rPr lang="en-US" dirty="0"/>
              <a:t>For instance, if children have problems at school due to bullying, they may not get the necessary support and advice from their parents to defend themselves and may suffer for a quite long time. </a:t>
            </a:r>
          </a:p>
          <a:p>
            <a:pPr>
              <a:spcBef>
                <a:spcPts val="2000"/>
              </a:spcBef>
            </a:pPr>
            <a:r>
              <a:rPr lang="en-US" dirty="0"/>
              <a:t>Moreover, problems at school can also include bad grades. </a:t>
            </a:r>
          </a:p>
          <a:p>
            <a:pPr>
              <a:spcBef>
                <a:spcPts val="2000"/>
              </a:spcBef>
            </a:pPr>
            <a:r>
              <a:rPr lang="en-US" dirty="0"/>
              <a:t>If children suffer from poor parenting, they are more likely to get bad grades and may not be able to attend a college, which may translate into bad job opportunities.</a:t>
            </a:r>
          </a:p>
          <a:p>
            <a:pPr>
              <a:spcBef>
                <a:spcPts val="2000"/>
              </a:spcBef>
            </a:pPr>
            <a:endParaRPr lang="de-DE" dirty="0"/>
          </a:p>
        </p:txBody>
      </p:sp>
    </p:spTree>
    <p:extLst>
      <p:ext uri="{BB962C8B-B14F-4D97-AF65-F5344CB8AC3E}">
        <p14:creationId xmlns:p14="http://schemas.microsoft.com/office/powerpoint/2010/main" val="2184136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What is bad parenting?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Bad parenting can be defined as the insufficient support from parents for their children in an emotional, psychological, intellectual or physical manner. </a:t>
            </a:r>
          </a:p>
          <a:p>
            <a:pPr>
              <a:spcBef>
                <a:spcPts val="2000"/>
              </a:spcBef>
            </a:pPr>
            <a:r>
              <a:rPr lang="en-US" dirty="0"/>
              <a:t>Bad child-rearing can cause severe adverse effects, including mental as well as physical damage for the respective children. </a:t>
            </a:r>
          </a:p>
          <a:p>
            <a:pPr>
              <a:spcBef>
                <a:spcPts val="2000"/>
              </a:spcBef>
            </a:pPr>
            <a:r>
              <a:rPr lang="en-US" dirty="0"/>
              <a:t>In this presentation, the causes, effects and solutions for bad parenting are examined.</a:t>
            </a:r>
          </a:p>
          <a:p>
            <a:pPr>
              <a:spcBef>
                <a:spcPts val="2000"/>
              </a:spcBef>
            </a:pPr>
            <a:endParaRPr lang="de-DE" dirty="0"/>
          </a:p>
        </p:txBody>
      </p:sp>
    </p:spTree>
    <p:extLst>
      <p:ext uri="{BB962C8B-B14F-4D97-AF65-F5344CB8AC3E}">
        <p14:creationId xmlns:p14="http://schemas.microsoft.com/office/powerpoint/2010/main" val="3584184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Low levels of 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Poor parenting may also lead to low levels of education in general, not only regarding grades but also in several other parts of life</a:t>
            </a:r>
            <a:r>
              <a:rPr lang="en-US"/>
              <a:t>. </a:t>
            </a:r>
            <a:endParaRPr lang="en-US" dirty="0"/>
          </a:p>
          <a:p>
            <a:pPr>
              <a:spcBef>
                <a:spcPts val="2000"/>
              </a:spcBef>
            </a:pPr>
            <a:r>
              <a:rPr lang="en-US"/>
              <a:t>This </a:t>
            </a:r>
            <a:r>
              <a:rPr lang="en-US" dirty="0"/>
              <a:t>could mean that children may not learn how to fix things at home or how to proceed and solve certain daily life problems</a:t>
            </a:r>
            <a:r>
              <a:rPr lang="en-US"/>
              <a:t>. </a:t>
            </a:r>
            <a:endParaRPr lang="en-US" dirty="0"/>
          </a:p>
          <a:p>
            <a:pPr>
              <a:spcBef>
                <a:spcPts val="2000"/>
              </a:spcBef>
            </a:pPr>
            <a:r>
              <a:rPr lang="en-US"/>
              <a:t>Not </a:t>
            </a:r>
            <a:r>
              <a:rPr lang="en-US" dirty="0"/>
              <a:t>learning those things may lead to serious issues once these children turn into grownups, since they may often feel lost and not prepared to solve their problems on their own.</a:t>
            </a:r>
          </a:p>
          <a:p>
            <a:pPr>
              <a:spcBef>
                <a:spcPts val="2000"/>
              </a:spcBef>
            </a:pPr>
            <a:endParaRPr lang="de-DE" dirty="0"/>
          </a:p>
        </p:txBody>
      </p:sp>
    </p:spTree>
    <p:extLst>
      <p:ext uri="{BB962C8B-B14F-4D97-AF65-F5344CB8AC3E}">
        <p14:creationId xmlns:p14="http://schemas.microsoft.com/office/powerpoint/2010/main" val="1185923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Financial problems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Bad parenting can also lead to financial problems, not only for parents themselves but also for their children. </a:t>
            </a:r>
          </a:p>
          <a:p>
            <a:pPr>
              <a:spcBef>
                <a:spcPts val="2000"/>
              </a:spcBef>
            </a:pPr>
            <a:r>
              <a:rPr lang="en-US" dirty="0"/>
              <a:t>For instance, if you grow up in a household where your parents have financial problems on a regular basis, chances are that you adopt their behavior into adulthood and behave in a similar manner. </a:t>
            </a:r>
          </a:p>
          <a:p>
            <a:pPr>
              <a:spcBef>
                <a:spcPts val="2000"/>
              </a:spcBef>
            </a:pPr>
            <a:r>
              <a:rPr lang="en-US" dirty="0"/>
              <a:t>Studies have shown that children are heavily influenced by their parents. </a:t>
            </a:r>
          </a:p>
          <a:p>
            <a:pPr>
              <a:spcBef>
                <a:spcPts val="2000"/>
              </a:spcBef>
            </a:pPr>
            <a:r>
              <a:rPr lang="en-US" dirty="0"/>
              <a:t>This is also due for financial topics. </a:t>
            </a:r>
          </a:p>
          <a:p>
            <a:pPr>
              <a:spcBef>
                <a:spcPts val="2000"/>
              </a:spcBef>
            </a:pPr>
            <a:r>
              <a:rPr lang="en-US" dirty="0"/>
              <a:t>Making things worse, parents with financial problems will also not be able to teach their children how to act financially responsible and their children may also not learn it otherwise.</a:t>
            </a:r>
          </a:p>
          <a:p>
            <a:pPr>
              <a:spcBef>
                <a:spcPts val="2000"/>
              </a:spcBef>
            </a:pPr>
            <a:endParaRPr lang="de-DE" dirty="0"/>
          </a:p>
        </p:txBody>
      </p:sp>
    </p:spTree>
    <p:extLst>
      <p:ext uri="{BB962C8B-B14F-4D97-AF65-F5344CB8AC3E}">
        <p14:creationId xmlns:p14="http://schemas.microsoft.com/office/powerpoint/2010/main" val="548342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Unreliability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children never learn from their parents to be reliable, they may have significant difficulties of behaving in a reliable manner once they turn into grownups</a:t>
            </a:r>
            <a:r>
              <a:rPr lang="en-US"/>
              <a:t>. </a:t>
            </a:r>
            <a:endParaRPr lang="en-US" dirty="0"/>
          </a:p>
          <a:p>
            <a:pPr>
              <a:spcBef>
                <a:spcPts val="2000"/>
              </a:spcBef>
            </a:pPr>
            <a:r>
              <a:rPr lang="en-US"/>
              <a:t>However</a:t>
            </a:r>
            <a:r>
              <a:rPr lang="en-US" dirty="0"/>
              <a:t>, this unreliability may lead to several issues in their daily life, including worse job opportunities and several other issues since reliability is a vital characteristic for succeeding in several parts of life.</a:t>
            </a:r>
          </a:p>
          <a:p>
            <a:pPr>
              <a:spcBef>
                <a:spcPts val="2000"/>
              </a:spcBef>
            </a:pPr>
            <a:endParaRPr lang="de-DE" dirty="0"/>
          </a:p>
        </p:txBody>
      </p:sp>
    </p:spTree>
    <p:extLst>
      <p:ext uri="{BB962C8B-B14F-4D97-AF65-F5344CB8AC3E}">
        <p14:creationId xmlns:p14="http://schemas.microsoft.com/office/powerpoint/2010/main" val="582226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Drug abuse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issue with bad parenting is that it increases the chances for substance abuse for their children</a:t>
            </a:r>
            <a:r>
              <a:rPr lang="en-US"/>
              <a:t>. </a:t>
            </a:r>
            <a:endParaRPr lang="en-US" dirty="0"/>
          </a:p>
          <a:p>
            <a:pPr>
              <a:spcBef>
                <a:spcPts val="2000"/>
              </a:spcBef>
            </a:pPr>
            <a:r>
              <a:rPr lang="en-US"/>
              <a:t>If </a:t>
            </a:r>
            <a:r>
              <a:rPr lang="en-US" dirty="0"/>
              <a:t>children feel neglected and not valuable, they may hang out with friends instead of their parents for a big fraction of their entire childhood</a:t>
            </a:r>
            <a:r>
              <a:rPr lang="en-US"/>
              <a:t>. </a:t>
            </a:r>
            <a:endParaRPr lang="en-US" dirty="0"/>
          </a:p>
          <a:p>
            <a:pPr>
              <a:spcBef>
                <a:spcPts val="2000"/>
              </a:spcBef>
            </a:pPr>
            <a:r>
              <a:rPr lang="en-US"/>
              <a:t>If </a:t>
            </a:r>
            <a:r>
              <a:rPr lang="en-US" dirty="0"/>
              <a:t>these friends take drugs, chances are that due to peer pressure, other children may follow the same path</a:t>
            </a:r>
            <a:r>
              <a:rPr lang="en-US"/>
              <a:t>. </a:t>
            </a:r>
            <a:endParaRPr lang="en-US" dirty="0"/>
          </a:p>
          <a:p>
            <a:pPr>
              <a:spcBef>
                <a:spcPts val="2000"/>
              </a:spcBef>
            </a:pPr>
            <a:r>
              <a:rPr lang="en-US"/>
              <a:t>In </a:t>
            </a:r>
            <a:r>
              <a:rPr lang="en-US" dirty="0"/>
              <a:t>turn, this may lead to drug dependence from a relatively early age on, which will make it quite hard for those children to become clean.</a:t>
            </a:r>
          </a:p>
          <a:p>
            <a:pPr>
              <a:spcBef>
                <a:spcPts val="2000"/>
              </a:spcBef>
            </a:pPr>
            <a:endParaRPr lang="de-DE" dirty="0"/>
          </a:p>
        </p:txBody>
      </p:sp>
    </p:spTree>
    <p:extLst>
      <p:ext uri="{BB962C8B-B14F-4D97-AF65-F5344CB8AC3E}">
        <p14:creationId xmlns:p14="http://schemas.microsoft.com/office/powerpoint/2010/main" val="3547835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Unemployment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bad parenting and the resulting lack of education, children may also suffer from increased chances for bad job opportunities and unemployment</a:t>
            </a:r>
            <a:r>
              <a:rPr lang="en-US"/>
              <a:t>. </a:t>
            </a:r>
            <a:endParaRPr lang="en-US" dirty="0"/>
          </a:p>
          <a:p>
            <a:pPr>
              <a:spcBef>
                <a:spcPts val="2000"/>
              </a:spcBef>
            </a:pPr>
            <a:r>
              <a:rPr lang="en-US"/>
              <a:t>Unemployment </a:t>
            </a:r>
            <a:r>
              <a:rPr lang="en-US" dirty="0"/>
              <a:t>may in turn lead to several other issues, including frustration and drug abuse.</a:t>
            </a:r>
          </a:p>
          <a:p>
            <a:pPr>
              <a:spcBef>
                <a:spcPts val="2000"/>
              </a:spcBef>
            </a:pPr>
            <a:endParaRPr lang="de-DE" dirty="0"/>
          </a:p>
        </p:txBody>
      </p:sp>
    </p:spTree>
    <p:extLst>
      <p:ext uri="{BB962C8B-B14F-4D97-AF65-F5344CB8AC3E}">
        <p14:creationId xmlns:p14="http://schemas.microsoft.com/office/powerpoint/2010/main" val="727112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Homelessness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extreme cases, bad parenting may also lead to homelessness for their children in later stages of their life. </a:t>
            </a:r>
          </a:p>
          <a:p>
            <a:pPr>
              <a:spcBef>
                <a:spcPts val="2000"/>
              </a:spcBef>
            </a:pPr>
            <a:r>
              <a:rPr lang="en-US" dirty="0"/>
              <a:t>If people become unemployed, they may no longer be able to pay their rent and end up homeless in the streets.</a:t>
            </a:r>
          </a:p>
          <a:p>
            <a:pPr>
              <a:spcBef>
                <a:spcPts val="2000"/>
              </a:spcBef>
            </a:pPr>
            <a:r>
              <a:rPr lang="en-US" dirty="0"/>
              <a:t>This is especially true in countries where there is no or only insufficient social security. </a:t>
            </a:r>
          </a:p>
          <a:p>
            <a:pPr>
              <a:spcBef>
                <a:spcPts val="2000"/>
              </a:spcBef>
            </a:pPr>
            <a:r>
              <a:rPr lang="en-US" dirty="0"/>
              <a:t>Once people become unemployed in those countries, they may slip into homelessness and the resulting adverse consequences quite easily.</a:t>
            </a:r>
          </a:p>
          <a:p>
            <a:pPr>
              <a:spcBef>
                <a:spcPts val="2000"/>
              </a:spcBef>
            </a:pPr>
            <a:endParaRPr lang="de-DE" dirty="0"/>
          </a:p>
        </p:txBody>
      </p:sp>
    </p:spTree>
    <p:extLst>
      <p:ext uri="{BB962C8B-B14F-4D97-AF65-F5344CB8AC3E}">
        <p14:creationId xmlns:p14="http://schemas.microsoft.com/office/powerpoint/2010/main" val="1083760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Negative attitude towards life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general, children who have been neglected or abused by their parents may develop a quite negative attitude towards life due to their bad childhood memories. </a:t>
            </a:r>
          </a:p>
          <a:p>
            <a:pPr>
              <a:spcBef>
                <a:spcPts val="2000"/>
              </a:spcBef>
            </a:pPr>
            <a:r>
              <a:rPr lang="en-US" dirty="0"/>
              <a:t>However, a negative attitude towards life leads to several other issues, including mental health problems. </a:t>
            </a:r>
          </a:p>
          <a:p>
            <a:pPr>
              <a:spcBef>
                <a:spcPts val="2000"/>
              </a:spcBef>
            </a:pPr>
            <a:r>
              <a:rPr lang="en-US" dirty="0"/>
              <a:t>Therefore, bad parenting may lead to serious issues, not only in the childhood but also for later stages in the life of these children.</a:t>
            </a:r>
          </a:p>
          <a:p>
            <a:pPr>
              <a:spcBef>
                <a:spcPts val="2000"/>
              </a:spcBef>
            </a:pPr>
            <a:endParaRPr lang="de-DE" dirty="0"/>
          </a:p>
        </p:txBody>
      </p:sp>
    </p:spTree>
    <p:extLst>
      <p:ext uri="{BB962C8B-B14F-4D97-AF65-F5344CB8AC3E}">
        <p14:creationId xmlns:p14="http://schemas.microsoft.com/office/powerpoint/2010/main" val="3335896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Solutions for bad parenting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Better support from schools</a:t>
            </a:r>
            <a:endParaRPr lang="en-US" dirty="0"/>
          </a:p>
          <a:p>
            <a:r>
              <a:rPr lang="en-US" b="1" dirty="0"/>
              <a:t>Company programs for families</a:t>
            </a:r>
            <a:endParaRPr lang="en-US" dirty="0"/>
          </a:p>
          <a:p>
            <a:r>
              <a:rPr lang="en-US" b="1" dirty="0"/>
              <a:t>Foster home</a:t>
            </a:r>
            <a:endParaRPr lang="en-US" dirty="0"/>
          </a:p>
          <a:p>
            <a:r>
              <a:rPr lang="en-US" b="1" dirty="0"/>
              <a:t>Psychological support</a:t>
            </a:r>
            <a:endParaRPr lang="en-US" dirty="0"/>
          </a:p>
          <a:p>
            <a:r>
              <a:rPr lang="en-US" b="1" dirty="0"/>
              <a:t>Financial subsidies</a:t>
            </a:r>
            <a:endParaRPr lang="en-US" dirty="0"/>
          </a:p>
          <a:p>
            <a:r>
              <a:rPr lang="en-US" b="1" dirty="0"/>
              <a:t>Programs against substance abuse</a:t>
            </a:r>
            <a:endParaRPr lang="en-US" dirty="0"/>
          </a:p>
          <a:p>
            <a:r>
              <a:rPr lang="en-US" b="1" dirty="0"/>
              <a:t>Self-reflection</a:t>
            </a:r>
            <a:endParaRPr lang="en-US" dirty="0"/>
          </a:p>
          <a:p>
            <a:r>
              <a:rPr lang="en-US" b="1" dirty="0"/>
              <a:t>Self-development</a:t>
            </a:r>
            <a:endParaRPr lang="en-US" dirty="0"/>
          </a:p>
          <a:p>
            <a:r>
              <a:rPr lang="en-US" b="1" dirty="0"/>
              <a:t>Improvements in education</a:t>
            </a:r>
            <a:endParaRPr lang="en-US" dirty="0"/>
          </a:p>
          <a:p>
            <a:r>
              <a:rPr lang="en-US" b="1" dirty="0"/>
              <a:t>Support children in your neighborhood</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Better support from schools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Children should always have the opportunity to get support from schools if they suffer from bad parenting and the resulting consequences. </a:t>
            </a:r>
          </a:p>
          <a:p>
            <a:pPr>
              <a:spcBef>
                <a:spcPts val="2000"/>
              </a:spcBef>
            </a:pPr>
            <a:r>
              <a:rPr lang="en-US" dirty="0"/>
              <a:t>This could mean that schools provide after school care where children can do their homework with the help of a tutor or teacher. </a:t>
            </a:r>
          </a:p>
          <a:p>
            <a:pPr>
              <a:spcBef>
                <a:spcPts val="2000"/>
              </a:spcBef>
            </a:pPr>
            <a:r>
              <a:rPr lang="en-US" dirty="0"/>
              <a:t>Moreover, it could also mean psychological support. </a:t>
            </a:r>
          </a:p>
          <a:p>
            <a:pPr>
              <a:spcBef>
                <a:spcPts val="2000"/>
              </a:spcBef>
            </a:pPr>
            <a:r>
              <a:rPr lang="en-US" dirty="0"/>
              <a:t>Children should have an instance in school where they can turn to in case they get abused or experience other issues related to bad parenting. </a:t>
            </a:r>
          </a:p>
          <a:p>
            <a:pPr>
              <a:spcBef>
                <a:spcPts val="2000"/>
              </a:spcBef>
            </a:pPr>
            <a:r>
              <a:rPr lang="en-US" dirty="0"/>
              <a:t>By giving children these opportunities, they may get proper assistance and the problems related to bad parenting could be mitigated to a certain extent.</a:t>
            </a:r>
          </a:p>
          <a:p>
            <a:pPr>
              <a:spcBef>
                <a:spcPts val="2000"/>
              </a:spcBef>
            </a:pPr>
            <a:endParaRPr lang="de-DE" dirty="0"/>
          </a:p>
        </p:txBody>
      </p:sp>
    </p:spTree>
    <p:extLst>
      <p:ext uri="{BB962C8B-B14F-4D97-AF65-F5344CB8AC3E}">
        <p14:creationId xmlns:p14="http://schemas.microsoft.com/office/powerpoint/2010/main" val="2364215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Company programs for families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case both parents have demanding jobs with long working hours, decision makers in companies should rethink the company values in a direction where family and work are more compatible. </a:t>
            </a:r>
          </a:p>
          <a:p>
            <a:pPr>
              <a:spcBef>
                <a:spcPts val="2000"/>
              </a:spcBef>
            </a:pPr>
            <a:r>
              <a:rPr lang="en-US" dirty="0"/>
              <a:t>This could mean to provide childcare facilities within the company so that parents could take care about their children in their lunchbreak or between meetings. </a:t>
            </a:r>
          </a:p>
          <a:p>
            <a:pPr>
              <a:spcBef>
                <a:spcPts val="2000"/>
              </a:spcBef>
            </a:pPr>
            <a:r>
              <a:rPr lang="en-US" dirty="0"/>
              <a:t>By improving the compatibility of family and work, the overall parenting quality will likely be improved. </a:t>
            </a:r>
          </a:p>
          <a:p>
            <a:pPr>
              <a:spcBef>
                <a:spcPts val="2000"/>
              </a:spcBef>
            </a:pPr>
            <a:r>
              <a:rPr lang="en-US" dirty="0"/>
              <a:t>At the same time, these companies will become more attractive for highly-qualified employees, which may give them an advantage in the war for talent.</a:t>
            </a:r>
          </a:p>
          <a:p>
            <a:pPr>
              <a:spcBef>
                <a:spcPts val="2000"/>
              </a:spcBef>
            </a:pPr>
            <a:endParaRPr lang="de-DE" dirty="0"/>
          </a:p>
        </p:txBody>
      </p:sp>
    </p:spTree>
    <p:extLst>
      <p:ext uri="{BB962C8B-B14F-4D97-AF65-F5344CB8AC3E}">
        <p14:creationId xmlns:p14="http://schemas.microsoft.com/office/powerpoint/2010/main" val="383139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Causes for bad parenting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Substance abuse</a:t>
            </a:r>
            <a:endParaRPr lang="en-US" dirty="0"/>
          </a:p>
          <a:p>
            <a:r>
              <a:rPr lang="en-US" b="1" dirty="0"/>
              <a:t>Unwanted child</a:t>
            </a:r>
            <a:endParaRPr lang="en-US" dirty="0"/>
          </a:p>
          <a:p>
            <a:r>
              <a:rPr lang="en-US" b="1" dirty="0"/>
              <a:t>Egoism</a:t>
            </a:r>
            <a:endParaRPr lang="en-US" dirty="0"/>
          </a:p>
          <a:p>
            <a:r>
              <a:rPr lang="en-US" b="1" dirty="0"/>
              <a:t>Mental problems</a:t>
            </a:r>
            <a:endParaRPr lang="en-US" dirty="0"/>
          </a:p>
          <a:p>
            <a:r>
              <a:rPr lang="en-US" b="1" dirty="0"/>
              <a:t>Physical health issues</a:t>
            </a:r>
            <a:endParaRPr lang="en-US" dirty="0"/>
          </a:p>
          <a:p>
            <a:r>
              <a:rPr lang="en-US" b="1" dirty="0"/>
              <a:t>Poverty</a:t>
            </a:r>
            <a:endParaRPr lang="en-US" dirty="0"/>
          </a:p>
          <a:p>
            <a:r>
              <a:rPr lang="en-US" b="1" dirty="0"/>
              <a:t>Unemployment</a:t>
            </a:r>
            <a:endParaRPr lang="en-US" dirty="0"/>
          </a:p>
          <a:p>
            <a:r>
              <a:rPr lang="en-US" b="1" dirty="0"/>
              <a:t>Overtaxing</a:t>
            </a:r>
            <a:endParaRPr lang="en-US" dirty="0"/>
          </a:p>
          <a:p>
            <a:r>
              <a:rPr lang="en-US" b="1" dirty="0"/>
              <a:t>Career ambitions</a:t>
            </a:r>
            <a:endParaRPr lang="en-US" dirty="0"/>
          </a:p>
          <a:p>
            <a:r>
              <a:rPr lang="en-US" b="1" dirty="0"/>
              <a:t>Divorce</a:t>
            </a:r>
            <a:endParaRPr lang="en-US" dirty="0"/>
          </a:p>
          <a:p>
            <a:r>
              <a:rPr lang="en-US" b="1" dirty="0"/>
              <a:t>Frustration</a:t>
            </a:r>
            <a:endParaRPr lang="en-US" dirty="0"/>
          </a:p>
          <a:p>
            <a:r>
              <a:rPr lang="en-US" b="1" dirty="0"/>
              <a:t>Lack of education</a:t>
            </a:r>
            <a:endParaRPr lang="en-US" dirty="0"/>
          </a:p>
          <a:p>
            <a:endParaRPr lang="de-DE" dirty="0"/>
          </a:p>
        </p:txBody>
      </p:sp>
    </p:spTree>
    <p:extLst>
      <p:ext uri="{BB962C8B-B14F-4D97-AF65-F5344CB8AC3E}">
        <p14:creationId xmlns:p14="http://schemas.microsoft.com/office/powerpoint/2010/main" val="3892322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Foster home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especially severe cases where parents are not able to take care of their children at all due to drug abuse or other issues, it may be reasonable to protect these children by taking them away from their parents and raising them in foster homes</a:t>
            </a:r>
            <a:r>
              <a:rPr lang="en-US"/>
              <a:t>. </a:t>
            </a:r>
            <a:endParaRPr lang="en-US" dirty="0"/>
          </a:p>
          <a:p>
            <a:pPr>
              <a:spcBef>
                <a:spcPts val="2000"/>
              </a:spcBef>
            </a:pPr>
            <a:r>
              <a:rPr lang="en-US"/>
              <a:t>However</a:t>
            </a:r>
            <a:r>
              <a:rPr lang="en-US" dirty="0"/>
              <a:t>, it has to be assured that the quality of these foster homes is high and children have sufficient levels of care so that they can develop in a healthy manner.</a:t>
            </a:r>
          </a:p>
          <a:p>
            <a:pPr>
              <a:spcBef>
                <a:spcPts val="2000"/>
              </a:spcBef>
            </a:pPr>
            <a:endParaRPr lang="de-DE" dirty="0"/>
          </a:p>
        </p:txBody>
      </p:sp>
    </p:spTree>
    <p:extLst>
      <p:ext uri="{BB962C8B-B14F-4D97-AF65-F5344CB8AC3E}">
        <p14:creationId xmlns:p14="http://schemas.microsoft.com/office/powerpoint/2010/main" val="4169972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Psychological support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case parents suffer from mental issues, it could also be helpful to provide them with psychological support. </a:t>
            </a:r>
          </a:p>
          <a:p>
            <a:pPr>
              <a:spcBef>
                <a:spcPts val="2000"/>
              </a:spcBef>
            </a:pPr>
            <a:r>
              <a:rPr lang="en-US" dirty="0"/>
              <a:t>Not only will this improve the overall quality of life of parents, but it may also improve the parenting quality for children since if mentally sick parents get help and proper treatment, they may be able to take better care of their children.</a:t>
            </a:r>
          </a:p>
          <a:p>
            <a:pPr>
              <a:spcBef>
                <a:spcPts val="2000"/>
              </a:spcBef>
            </a:pPr>
            <a:endParaRPr lang="de-DE" dirty="0"/>
          </a:p>
        </p:txBody>
      </p:sp>
    </p:spTree>
    <p:extLst>
      <p:ext uri="{BB962C8B-B14F-4D97-AF65-F5344CB8AC3E}">
        <p14:creationId xmlns:p14="http://schemas.microsoft.com/office/powerpoint/2010/main" val="2257719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Financial subsidies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Parents who suffer from extreme levels of poverty should also get financial support for their children in order to provide them with education materials and other things necessary to give these children a fair chance for a good future</a:t>
            </a:r>
            <a:r>
              <a:rPr lang="en-US"/>
              <a:t>. </a:t>
            </a:r>
            <a:endParaRPr lang="en-US" dirty="0"/>
          </a:p>
          <a:p>
            <a:pPr>
              <a:spcBef>
                <a:spcPts val="2000"/>
              </a:spcBef>
            </a:pPr>
            <a:r>
              <a:rPr lang="en-US"/>
              <a:t>This </a:t>
            </a:r>
            <a:r>
              <a:rPr lang="en-US" dirty="0"/>
              <a:t>could also come in the form of education vouchers so that parents cannot spend the money on alcohol or drugs instead and it can be assured that the money is spend for things that actually benefit children from difficult family conditions.</a:t>
            </a:r>
          </a:p>
          <a:p>
            <a:pPr>
              <a:spcBef>
                <a:spcPts val="2000"/>
              </a:spcBef>
            </a:pPr>
            <a:endParaRPr lang="de-DE" dirty="0"/>
          </a:p>
        </p:txBody>
      </p:sp>
    </p:spTree>
    <p:extLst>
      <p:ext uri="{BB962C8B-B14F-4D97-AF65-F5344CB8AC3E}">
        <p14:creationId xmlns:p14="http://schemas.microsoft.com/office/powerpoint/2010/main" val="1545570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Programs against substance abuse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For parents who are addicted to drugs, there should be enough detoxification centers around so that parents who are willing to quit drug abuse find support in order to achieve this difficult mission. </a:t>
            </a:r>
          </a:p>
          <a:p>
            <a:pPr>
              <a:spcBef>
                <a:spcPts val="2000"/>
              </a:spcBef>
            </a:pPr>
            <a:r>
              <a:rPr lang="en-US" dirty="0"/>
              <a:t>This is not only true for parents, but also for children which are already addicted to substances. </a:t>
            </a:r>
          </a:p>
          <a:p>
            <a:pPr>
              <a:spcBef>
                <a:spcPts val="2000"/>
              </a:spcBef>
            </a:pPr>
            <a:r>
              <a:rPr lang="en-US" dirty="0"/>
              <a:t>Moreover, there should also be programs that aim to prevent the initial first use of drugs, since this may also prevent potential future addictions.</a:t>
            </a:r>
          </a:p>
          <a:p>
            <a:pPr>
              <a:spcBef>
                <a:spcPts val="2000"/>
              </a:spcBef>
            </a:pPr>
            <a:endParaRPr lang="de-DE" dirty="0"/>
          </a:p>
        </p:txBody>
      </p:sp>
    </p:spTree>
    <p:extLst>
      <p:ext uri="{BB962C8B-B14F-4D97-AF65-F5344CB8AC3E}">
        <p14:creationId xmlns:p14="http://schemas.microsoft.com/office/powerpoint/2010/main" val="1467044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Self-reflection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genuine self-reflection is crucial to succeed in all parts of life. </a:t>
            </a:r>
          </a:p>
          <a:p>
            <a:pPr>
              <a:spcBef>
                <a:spcPts val="2000"/>
              </a:spcBef>
            </a:pPr>
            <a:r>
              <a:rPr lang="en-US" dirty="0"/>
              <a:t>Everyone of use has flaws and shortcomings, however, it is vital to know them. </a:t>
            </a:r>
          </a:p>
          <a:p>
            <a:pPr>
              <a:spcBef>
                <a:spcPts val="2000"/>
              </a:spcBef>
            </a:pPr>
            <a:r>
              <a:rPr lang="en-US" dirty="0"/>
              <a:t>Only if you know your flaws, you can start to fight them in a proper manner. </a:t>
            </a:r>
          </a:p>
          <a:p>
            <a:pPr>
              <a:spcBef>
                <a:spcPts val="2000"/>
              </a:spcBef>
            </a:pPr>
            <a:r>
              <a:rPr lang="en-US" dirty="0"/>
              <a:t>This is also true for bad parenting. </a:t>
            </a:r>
          </a:p>
          <a:p>
            <a:pPr>
              <a:spcBef>
                <a:spcPts val="2000"/>
              </a:spcBef>
            </a:pPr>
            <a:r>
              <a:rPr lang="en-US" dirty="0"/>
              <a:t>Only if you scrutinize yourself on a regular basis and ask yourself what you can do better, you will be able to improve the overall quality of parenting over time.</a:t>
            </a:r>
          </a:p>
          <a:p>
            <a:pPr>
              <a:spcBef>
                <a:spcPts val="2000"/>
              </a:spcBef>
            </a:pPr>
            <a:endParaRPr lang="de-DE" dirty="0"/>
          </a:p>
        </p:txBody>
      </p:sp>
    </p:spTree>
    <p:extLst>
      <p:ext uri="{BB962C8B-B14F-4D97-AF65-F5344CB8AC3E}">
        <p14:creationId xmlns:p14="http://schemas.microsoft.com/office/powerpoint/2010/main" val="356044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Self-development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Closely related to self-reflection is the topic of self-development</a:t>
            </a:r>
            <a:r>
              <a:rPr lang="en-US"/>
              <a:t>. </a:t>
            </a:r>
            <a:endParaRPr lang="en-US" dirty="0"/>
          </a:p>
          <a:p>
            <a:pPr>
              <a:spcBef>
                <a:spcPts val="2000"/>
              </a:spcBef>
            </a:pPr>
            <a:r>
              <a:rPr lang="en-US"/>
              <a:t>Once </a:t>
            </a:r>
            <a:r>
              <a:rPr lang="en-US" dirty="0"/>
              <a:t>you have identified your shortcomings, working to improve these shortcomings is crucial to improve your overall parenting quality</a:t>
            </a:r>
            <a:r>
              <a:rPr lang="en-US"/>
              <a:t>. </a:t>
            </a:r>
            <a:endParaRPr lang="en-US" dirty="0"/>
          </a:p>
          <a:p>
            <a:pPr>
              <a:spcBef>
                <a:spcPts val="2000"/>
              </a:spcBef>
            </a:pPr>
            <a:r>
              <a:rPr lang="en-US"/>
              <a:t>This </a:t>
            </a:r>
            <a:r>
              <a:rPr lang="en-US" dirty="0"/>
              <a:t>should also include talking to other parents and how they solve specific problems so you get a broader view on the respective topic and can also include useful advice into your parenting strategy.</a:t>
            </a:r>
          </a:p>
          <a:p>
            <a:pPr>
              <a:spcBef>
                <a:spcPts val="2000"/>
              </a:spcBef>
            </a:pPr>
            <a:endParaRPr lang="de-DE" dirty="0"/>
          </a:p>
        </p:txBody>
      </p:sp>
    </p:spTree>
    <p:extLst>
      <p:ext uri="{BB962C8B-B14F-4D97-AF65-F5344CB8AC3E}">
        <p14:creationId xmlns:p14="http://schemas.microsoft.com/office/powerpoint/2010/main" val="824206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Improvements in 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fight the bad parenting issue, it is crucial to improve the overall education levels</a:t>
            </a:r>
            <a:r>
              <a:rPr lang="en-US"/>
              <a:t>. </a:t>
            </a:r>
            <a:endParaRPr lang="en-US" dirty="0"/>
          </a:p>
          <a:p>
            <a:pPr>
              <a:spcBef>
                <a:spcPts val="2000"/>
              </a:spcBef>
            </a:pPr>
            <a:r>
              <a:rPr lang="en-US"/>
              <a:t>By </a:t>
            </a:r>
            <a:r>
              <a:rPr lang="en-US" dirty="0"/>
              <a:t>improving overall education, people may be better able to identify their own shortcomings and to work on it in order to self-improve themselves and their parenting style.</a:t>
            </a:r>
          </a:p>
          <a:p>
            <a:pPr>
              <a:spcBef>
                <a:spcPts val="2000"/>
              </a:spcBef>
            </a:pPr>
            <a:endParaRPr lang="de-DE" dirty="0"/>
          </a:p>
        </p:txBody>
      </p:sp>
    </p:spTree>
    <p:extLst>
      <p:ext uri="{BB962C8B-B14F-4D97-AF65-F5344CB8AC3E}">
        <p14:creationId xmlns:p14="http://schemas.microsoft.com/office/powerpoint/2010/main" val="24698564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Support children in your neighborhood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should not only try the best for your children, but also support other children in your neighborhood which seem to have serious problems at home</a:t>
            </a:r>
            <a:r>
              <a:rPr lang="en-US"/>
              <a:t>. </a:t>
            </a:r>
            <a:endParaRPr lang="en-US" dirty="0"/>
          </a:p>
          <a:p>
            <a:pPr>
              <a:spcBef>
                <a:spcPts val="2000"/>
              </a:spcBef>
            </a:pPr>
            <a:r>
              <a:rPr lang="en-US"/>
              <a:t>If </a:t>
            </a:r>
            <a:r>
              <a:rPr lang="en-US" dirty="0"/>
              <a:t>you identify these children, try to help them</a:t>
            </a:r>
            <a:r>
              <a:rPr lang="en-US"/>
              <a:t>. </a:t>
            </a:r>
            <a:endParaRPr lang="en-US" dirty="0"/>
          </a:p>
          <a:p>
            <a:pPr>
              <a:spcBef>
                <a:spcPts val="2000"/>
              </a:spcBef>
            </a:pPr>
            <a:r>
              <a:rPr lang="en-US"/>
              <a:t>This </a:t>
            </a:r>
            <a:r>
              <a:rPr lang="en-US" dirty="0"/>
              <a:t>could mean to inform their school about their problems or also to talk to their parents since many parents may not even be aware about many problems their children might actually have to deal with.</a:t>
            </a:r>
          </a:p>
          <a:p>
            <a:pPr>
              <a:spcBef>
                <a:spcPts val="2000"/>
              </a:spcBef>
            </a:pPr>
            <a:endParaRPr lang="de-DE" dirty="0"/>
          </a:p>
        </p:txBody>
      </p:sp>
    </p:spTree>
    <p:extLst>
      <p:ext uri="{BB962C8B-B14F-4D97-AF65-F5344CB8AC3E}">
        <p14:creationId xmlns:p14="http://schemas.microsoft.com/office/powerpoint/2010/main" val="2266707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Bad parenting is a significant problem in our nowadays society. </a:t>
            </a:r>
          </a:p>
          <a:p>
            <a:pPr>
              <a:spcBef>
                <a:spcPts val="2000"/>
              </a:spcBef>
            </a:pPr>
            <a:r>
              <a:rPr lang="en-US" dirty="0"/>
              <a:t>Many parents are simply overwhelmed by their own problems and fail to treat and support their children in a proper manner. </a:t>
            </a:r>
          </a:p>
          <a:p>
            <a:pPr>
              <a:spcBef>
                <a:spcPts val="2000"/>
              </a:spcBef>
            </a:pPr>
            <a:r>
              <a:rPr lang="en-US" dirty="0"/>
              <a:t>Therefore, it is crucial that authorities like school or other facilities take measures to support children from difficult family conditions. </a:t>
            </a:r>
          </a:p>
          <a:p>
            <a:pPr>
              <a:spcBef>
                <a:spcPts val="2000"/>
              </a:spcBef>
            </a:pPr>
            <a:r>
              <a:rPr lang="en-US" dirty="0"/>
              <a:t>Only then will it be possible to improve the overall parenting quality in the long run for many children worldwide.</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/wiki/Parenting</a:t>
            </a:r>
            <a:endParaRPr lang="en-US" dirty="0"/>
          </a:p>
          <a:p>
            <a:pPr>
              <a:spcBef>
                <a:spcPts val="2000"/>
              </a:spcBef>
            </a:pPr>
            <a:r>
              <a:rPr lang="en-US" u="sng" dirty="0">
                <a:hlinkClick r:id="rId3"/>
              </a:rPr>
              <a:t>https://</a:t>
            </a:r>
            <a:r>
              <a:rPr lang="en-US" u="sng" dirty="0" err="1">
                <a:hlinkClick r:id="rId3"/>
              </a:rPr>
              <a:t>www.psychologytoday.com</a:t>
            </a:r>
            <a:r>
              <a:rPr lang="en-US" u="sng" dirty="0">
                <a:hlinkClick r:id="rId3"/>
              </a:rPr>
              <a:t>/</a:t>
            </a:r>
            <a:r>
              <a:rPr lang="en-US" u="sng" dirty="0" err="1">
                <a:hlinkClick r:id="rId3"/>
              </a:rPr>
              <a:t>intl</a:t>
            </a:r>
            <a:r>
              <a:rPr lang="en-US" u="sng" dirty="0">
                <a:hlinkClick r:id="rId3"/>
              </a:rPr>
              <a:t>/basics/parenting</a:t>
            </a:r>
            <a:endParaRPr lang="en-US" dirty="0"/>
          </a:p>
          <a:p>
            <a:pPr>
              <a:spcBef>
                <a:spcPts val="2000"/>
              </a:spcBef>
            </a:pPr>
            <a:r>
              <a:rPr lang="en-US" u="sng" dirty="0">
                <a:hlinkClick r:id="rId4"/>
              </a:rPr>
              <a:t>https://</a:t>
            </a:r>
            <a:r>
              <a:rPr lang="en-US" u="sng" dirty="0" err="1">
                <a:hlinkClick r:id="rId4"/>
              </a:rPr>
              <a:t>www.webmd.com</a:t>
            </a:r>
            <a:r>
              <a:rPr lang="en-US" u="sng" dirty="0">
                <a:hlinkClick r:id="rId4"/>
              </a:rPr>
              <a:t>/parenting/</a:t>
            </a:r>
            <a:r>
              <a:rPr lang="en-US" u="sng" dirty="0" err="1">
                <a:hlinkClick r:id="rId4"/>
              </a:rPr>
              <a:t>default.htm</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Substance abuse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Bad parenting can be due to substance abuse. </a:t>
            </a:r>
          </a:p>
          <a:p>
            <a:pPr>
              <a:spcBef>
                <a:spcPts val="2000"/>
              </a:spcBef>
            </a:pPr>
            <a:r>
              <a:rPr lang="en-US" dirty="0"/>
              <a:t>If your parents are addicted to legal drugs like alcohol or illegal drugs, they may no longer be able to take care of you in a sufficient manner since drug addicts often care more about how they can ensure their substance supply than about taking care of their children. </a:t>
            </a:r>
          </a:p>
          <a:p>
            <a:pPr>
              <a:spcBef>
                <a:spcPts val="2000"/>
              </a:spcBef>
            </a:pPr>
            <a:r>
              <a:rPr lang="en-US" dirty="0"/>
              <a:t>Therefore, if you grow up in a household where your parents consume drugs, you may suffer from severe neglect or abuse.</a:t>
            </a:r>
          </a:p>
          <a:p>
            <a:pPr>
              <a:spcBef>
                <a:spcPts val="2000"/>
              </a:spcBef>
            </a:pPr>
            <a:endParaRPr lang="de-DE" dirty="0"/>
          </a:p>
        </p:txBody>
      </p:sp>
    </p:spTree>
    <p:extLst>
      <p:ext uri="{BB962C8B-B14F-4D97-AF65-F5344CB8AC3E}">
        <p14:creationId xmlns:p14="http://schemas.microsoft.com/office/powerpoint/2010/main" val="197723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Unwanted child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Some parents are quite happy to get children. </a:t>
            </a:r>
          </a:p>
          <a:p>
            <a:pPr>
              <a:spcBef>
                <a:spcPts val="2000"/>
              </a:spcBef>
            </a:pPr>
            <a:r>
              <a:rPr lang="en-US" dirty="0"/>
              <a:t>However, some parents are not prepared for it and their children are rather a kind of accident. </a:t>
            </a:r>
          </a:p>
          <a:p>
            <a:pPr>
              <a:spcBef>
                <a:spcPts val="2000"/>
              </a:spcBef>
            </a:pPr>
            <a:r>
              <a:rPr lang="en-US" dirty="0"/>
              <a:t>These so-called unwanted children will often not be treated that well since parents haven’t planned to get them and might not be willing to take care of these children. </a:t>
            </a:r>
          </a:p>
          <a:p>
            <a:pPr>
              <a:spcBef>
                <a:spcPts val="2000"/>
              </a:spcBef>
            </a:pPr>
            <a:r>
              <a:rPr lang="en-US" dirty="0"/>
              <a:t>Moreover, these parents may also not be able to raise their children in a proper manner since they simply haven’t prepared themselves and do not know what’s important.</a:t>
            </a:r>
          </a:p>
          <a:p>
            <a:pPr>
              <a:spcBef>
                <a:spcPts val="2000"/>
              </a:spcBef>
            </a:pPr>
            <a:endParaRPr lang="de-DE" dirty="0"/>
          </a:p>
        </p:txBody>
      </p:sp>
    </p:spTree>
    <p:extLst>
      <p:ext uri="{BB962C8B-B14F-4D97-AF65-F5344CB8AC3E}">
        <p14:creationId xmlns:p14="http://schemas.microsoft.com/office/powerpoint/2010/main" val="232464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Egoism</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Some parents are also quite egotistic and care much more about themselves and their progress in life than about the mental and physical health of their children</a:t>
            </a:r>
            <a:r>
              <a:rPr lang="en-US"/>
              <a:t>. </a:t>
            </a:r>
            <a:endParaRPr lang="en-US" dirty="0"/>
          </a:p>
          <a:p>
            <a:pPr>
              <a:spcBef>
                <a:spcPts val="2000"/>
              </a:spcBef>
            </a:pPr>
            <a:r>
              <a:rPr lang="en-US"/>
              <a:t>If </a:t>
            </a:r>
            <a:r>
              <a:rPr lang="en-US" dirty="0"/>
              <a:t>you grow up in such a family, chances are that you may suffer from severe neglect and other mental issues since you might not feel valuable at all</a:t>
            </a:r>
            <a:r>
              <a:rPr lang="en-US"/>
              <a:t>. </a:t>
            </a:r>
            <a:endParaRPr lang="en-US" dirty="0"/>
          </a:p>
          <a:p>
            <a:pPr>
              <a:spcBef>
                <a:spcPts val="2000"/>
              </a:spcBef>
            </a:pPr>
            <a:r>
              <a:rPr lang="en-US"/>
              <a:t>This </a:t>
            </a:r>
            <a:r>
              <a:rPr lang="en-US" dirty="0"/>
              <a:t>problem becomes even worse if egoism turns into severe levels of narcissistic behavior of parents.</a:t>
            </a:r>
          </a:p>
          <a:p>
            <a:pPr>
              <a:spcBef>
                <a:spcPts val="2000"/>
              </a:spcBef>
            </a:pPr>
            <a:endParaRPr lang="de-DE" dirty="0"/>
          </a:p>
        </p:txBody>
      </p:sp>
    </p:spTree>
    <p:extLst>
      <p:ext uri="{BB962C8B-B14F-4D97-AF65-F5344CB8AC3E}">
        <p14:creationId xmlns:p14="http://schemas.microsoft.com/office/powerpoint/2010/main" val="4051117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Mental problems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Parents with mental health issues may also not be able to take care of their children in a proper manner. </a:t>
            </a:r>
          </a:p>
          <a:p>
            <a:pPr>
              <a:spcBef>
                <a:spcPts val="2000"/>
              </a:spcBef>
            </a:pPr>
            <a:r>
              <a:rPr lang="en-US" dirty="0"/>
              <a:t>For instance, if your parents suffer from mental problems like hallucinations or schizophrenia, chances are that they will hardly be able to manage their own life and you as a child will have to take care of yourself from a quite early age on. </a:t>
            </a:r>
          </a:p>
          <a:p>
            <a:pPr>
              <a:spcBef>
                <a:spcPts val="2000"/>
              </a:spcBef>
            </a:pPr>
            <a:r>
              <a:rPr lang="en-US" dirty="0"/>
              <a:t>Mental problems of parents may also turn into physical health issues for children, if these mental problems cause parents to abuse their children.</a:t>
            </a:r>
          </a:p>
          <a:p>
            <a:pPr>
              <a:spcBef>
                <a:spcPts val="2000"/>
              </a:spcBef>
            </a:pPr>
            <a:endParaRPr lang="de-DE" dirty="0"/>
          </a:p>
        </p:txBody>
      </p:sp>
    </p:spTree>
    <p:extLst>
      <p:ext uri="{BB962C8B-B14F-4D97-AF65-F5344CB8AC3E}">
        <p14:creationId xmlns:p14="http://schemas.microsoft.com/office/powerpoint/2010/main" val="2742799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Physical health issues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Parents may also not be able to support their children in a sufficient manner due to physical disabilities. </a:t>
            </a:r>
          </a:p>
          <a:p>
            <a:pPr>
              <a:spcBef>
                <a:spcPts val="2000"/>
              </a:spcBef>
            </a:pPr>
            <a:r>
              <a:rPr lang="en-US" dirty="0"/>
              <a:t>For instance, if your parents rely on a wheelchair to move around, they will not be able to go shopping or to cook for you as a child. </a:t>
            </a:r>
          </a:p>
          <a:p>
            <a:pPr>
              <a:spcBef>
                <a:spcPts val="2000"/>
              </a:spcBef>
            </a:pPr>
            <a:r>
              <a:rPr lang="en-US" dirty="0"/>
              <a:t>They may also not be able to bring you to school and their disability may prevent them to accomplish several other tasks in their daily life. </a:t>
            </a:r>
          </a:p>
          <a:p>
            <a:pPr>
              <a:spcBef>
                <a:spcPts val="2000"/>
              </a:spcBef>
            </a:pPr>
            <a:r>
              <a:rPr lang="en-US" dirty="0"/>
              <a:t>Therefore, your parents may not be able to take care of you in a proper manner. </a:t>
            </a:r>
          </a:p>
          <a:p>
            <a:pPr>
              <a:spcBef>
                <a:spcPts val="2000"/>
              </a:spcBef>
            </a:pPr>
            <a:r>
              <a:rPr lang="en-US" dirty="0"/>
              <a:t>You as a child may even have to support them instead.</a:t>
            </a:r>
          </a:p>
          <a:p>
            <a:pPr>
              <a:spcBef>
                <a:spcPts val="2000"/>
              </a:spcBef>
            </a:pPr>
            <a:endParaRPr lang="de-DE" dirty="0"/>
          </a:p>
        </p:txBody>
      </p:sp>
    </p:spTree>
    <p:extLst>
      <p:ext uri="{BB962C8B-B14F-4D97-AF65-F5344CB8AC3E}">
        <p14:creationId xmlns:p14="http://schemas.microsoft.com/office/powerpoint/2010/main" val="1025857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Poverty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reason for bad parenting may be poverty. </a:t>
            </a:r>
          </a:p>
          <a:p>
            <a:pPr>
              <a:spcBef>
                <a:spcPts val="2000"/>
              </a:spcBef>
            </a:pPr>
            <a:r>
              <a:rPr lang="en-US" dirty="0"/>
              <a:t>If you grow up in a family where poverty is a big issue, chances are that your parents may not be able to ensure you with proper education and other things that could improve your chances for your future life. </a:t>
            </a:r>
          </a:p>
          <a:p>
            <a:pPr>
              <a:spcBef>
                <a:spcPts val="2000"/>
              </a:spcBef>
            </a:pPr>
            <a:r>
              <a:rPr lang="en-US" dirty="0"/>
              <a:t>Poverty may also lead to serious levels of hopelessness and frustration for your parents, which may increase the chances for child abuse or other adverse consequences for their children.</a:t>
            </a:r>
          </a:p>
          <a:p>
            <a:pPr>
              <a:spcBef>
                <a:spcPts val="2000"/>
              </a:spcBef>
            </a:pPr>
            <a:endParaRPr lang="de-DE" dirty="0"/>
          </a:p>
        </p:txBody>
      </p:sp>
    </p:spTree>
    <p:extLst>
      <p:ext uri="{BB962C8B-B14F-4D97-AF65-F5344CB8AC3E}">
        <p14:creationId xmlns:p14="http://schemas.microsoft.com/office/powerpoint/2010/main" val="41128682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2917</Words>
  <Application>Microsoft Office PowerPoint</Application>
  <PresentationFormat>Breitbild</PresentationFormat>
  <Paragraphs>182</Paragraphs>
  <Slides>39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39</vt:i4>
      </vt:variant>
    </vt:vector>
  </HeadingPairs>
  <TitlesOfParts>
    <vt:vector size="43" baseType="lpstr">
      <vt:lpstr>Arial</vt:lpstr>
      <vt:lpstr>Calibri</vt:lpstr>
      <vt:lpstr>Calibri Light</vt:lpstr>
      <vt:lpstr>Office</vt:lpstr>
      <vt:lpstr>Bad Parenting</vt:lpstr>
      <vt:lpstr>What is bad parenting?</vt:lpstr>
      <vt:lpstr>Causes for bad parenting</vt:lpstr>
      <vt:lpstr>Substance abuse</vt:lpstr>
      <vt:lpstr>Unwanted child</vt:lpstr>
      <vt:lpstr>Egoism</vt:lpstr>
      <vt:lpstr>Mental problems</vt:lpstr>
      <vt:lpstr>Physical health issues</vt:lpstr>
      <vt:lpstr>Poverty</vt:lpstr>
      <vt:lpstr>Unemployment</vt:lpstr>
      <vt:lpstr>Overtaxing</vt:lpstr>
      <vt:lpstr>Career ambitions</vt:lpstr>
      <vt:lpstr>Divorce</vt:lpstr>
      <vt:lpstr>Frustration</vt:lpstr>
      <vt:lpstr>Lack of education</vt:lpstr>
      <vt:lpstr>Effects of bad parenting</vt:lpstr>
      <vt:lpstr>Neglect</vt:lpstr>
      <vt:lpstr>Mental problems</vt:lpstr>
      <vt:lpstr>Problems at school</vt:lpstr>
      <vt:lpstr>Low levels of education</vt:lpstr>
      <vt:lpstr>Financial problems</vt:lpstr>
      <vt:lpstr>Unreliability</vt:lpstr>
      <vt:lpstr>Drug abuse</vt:lpstr>
      <vt:lpstr>Unemployment</vt:lpstr>
      <vt:lpstr>Homelessness</vt:lpstr>
      <vt:lpstr>Negative attitude towards life</vt:lpstr>
      <vt:lpstr>Solutions for bad parenting</vt:lpstr>
      <vt:lpstr>Better support from schools</vt:lpstr>
      <vt:lpstr>Company programs for families</vt:lpstr>
      <vt:lpstr>Foster home</vt:lpstr>
      <vt:lpstr>Psychological support</vt:lpstr>
      <vt:lpstr>Financial subsidies</vt:lpstr>
      <vt:lpstr>Programs against substance abuse</vt:lpstr>
      <vt:lpstr>Self-reflection</vt:lpstr>
      <vt:lpstr>Self-development</vt:lpstr>
      <vt:lpstr>Improvements in education</vt:lpstr>
      <vt:lpstr>Support children in your neighborhood</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17</cp:revision>
  <dcterms:created xsi:type="dcterms:W3CDTF">2019-10-10T16:23:16Z</dcterms:created>
  <dcterms:modified xsi:type="dcterms:W3CDTF">2020-02-29T08:58:21Z</dcterms:modified>
</cp:coreProperties>
</file>