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1"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58" r:id="rId18"/>
    <p:sldId id="281" r:id="rId19"/>
    <p:sldId id="282" r:id="rId20"/>
    <p:sldId id="283" r:id="rId21"/>
    <p:sldId id="284" r:id="rId22"/>
    <p:sldId id="285" r:id="rId23"/>
    <p:sldId id="286" r:id="rId24"/>
    <p:sldId id="287" r:id="rId25"/>
    <p:sldId id="288" r:id="rId26"/>
    <p:sldId id="289" r:id="rId27"/>
    <p:sldId id="290" r:id="rId28"/>
    <p:sldId id="291" r:id="rId29"/>
    <p:sldId id="292" r:id="rId30"/>
    <p:sldId id="259" r:id="rId31"/>
    <p:sldId id="293" r:id="rId32"/>
    <p:sldId id="294" r:id="rId33"/>
    <p:sldId id="295" r:id="rId34"/>
    <p:sldId id="296" r:id="rId35"/>
    <p:sldId id="297" r:id="rId36"/>
    <p:sldId id="298" r:id="rId37"/>
    <p:sldId id="299" r:id="rId38"/>
    <p:sldId id="300" r:id="rId39"/>
    <p:sldId id="301" r:id="rId40"/>
    <p:sldId id="302" r:id="rId41"/>
    <p:sldId id="303" r:id="rId42"/>
    <p:sldId id="260" r:id="rId43"/>
    <p:sldId id="266" r:id="rId4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3CE3A8-8C28-4D7E-B2D7-B32A0C44E95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D69A2AC1-E4E3-495B-9DB5-01F8108209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FFD141F-D0B3-424D-9677-15CBBB7F4054}"/>
              </a:ext>
            </a:extLst>
          </p:cNvPr>
          <p:cNvSpPr>
            <a:spLocks noGrp="1"/>
          </p:cNvSpPr>
          <p:nvPr>
            <p:ph type="dt" sz="half" idx="10"/>
          </p:nvPr>
        </p:nvSpPr>
        <p:spPr/>
        <p:txBody>
          <a:bodyPr/>
          <a:lstStyle/>
          <a:p>
            <a:fld id="{3008443F-75A7-4DF7-9510-EB57E9109901}" type="datetimeFigureOut">
              <a:rPr lang="de-DE" smtClean="0"/>
              <a:t>25.02.2020</a:t>
            </a:fld>
            <a:endParaRPr lang="de-DE"/>
          </a:p>
        </p:txBody>
      </p:sp>
      <p:sp>
        <p:nvSpPr>
          <p:cNvPr id="5" name="Fußzeilenplatzhalter 4">
            <a:extLst>
              <a:ext uri="{FF2B5EF4-FFF2-40B4-BE49-F238E27FC236}">
                <a16:creationId xmlns:a16="http://schemas.microsoft.com/office/drawing/2014/main" id="{04DC39C6-94C9-4DFC-BCEC-E17DD85BC1D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A4907DC-C58A-46CD-B1CB-232F1C3D271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937178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4C49E8-901C-4F0A-B2ED-4CFA6318AC8F}"/>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83F83A35-943D-4C84-9EB0-1612CF3E261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6F8A087-5F3D-4F2B-A782-84C1AA763B47}"/>
              </a:ext>
            </a:extLst>
          </p:cNvPr>
          <p:cNvSpPr>
            <a:spLocks noGrp="1"/>
          </p:cNvSpPr>
          <p:nvPr>
            <p:ph type="dt" sz="half" idx="10"/>
          </p:nvPr>
        </p:nvSpPr>
        <p:spPr/>
        <p:txBody>
          <a:bodyPr/>
          <a:lstStyle/>
          <a:p>
            <a:fld id="{3008443F-75A7-4DF7-9510-EB57E9109901}" type="datetimeFigureOut">
              <a:rPr lang="de-DE" smtClean="0"/>
              <a:t>25.02.2020</a:t>
            </a:fld>
            <a:endParaRPr lang="de-DE"/>
          </a:p>
        </p:txBody>
      </p:sp>
      <p:sp>
        <p:nvSpPr>
          <p:cNvPr id="5" name="Fußzeilenplatzhalter 4">
            <a:extLst>
              <a:ext uri="{FF2B5EF4-FFF2-40B4-BE49-F238E27FC236}">
                <a16:creationId xmlns:a16="http://schemas.microsoft.com/office/drawing/2014/main" id="{9606F910-2871-40A5-A6AC-6BEDAFBAE6D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A5278C3-D0C5-48FD-ADCE-0EFAAAA187B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286840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C0881DB-9E4C-40D5-84C3-4B2C623B96C6}"/>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2AB8D85C-72D7-414A-BDA4-5FCBEDF09AA7}"/>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5F4D2D1-4F9C-401D-9714-2320E6E5B6E8}"/>
              </a:ext>
            </a:extLst>
          </p:cNvPr>
          <p:cNvSpPr>
            <a:spLocks noGrp="1"/>
          </p:cNvSpPr>
          <p:nvPr>
            <p:ph type="dt" sz="half" idx="10"/>
          </p:nvPr>
        </p:nvSpPr>
        <p:spPr/>
        <p:txBody>
          <a:bodyPr/>
          <a:lstStyle/>
          <a:p>
            <a:fld id="{3008443F-75A7-4DF7-9510-EB57E9109901}" type="datetimeFigureOut">
              <a:rPr lang="de-DE" smtClean="0"/>
              <a:t>25.02.2020</a:t>
            </a:fld>
            <a:endParaRPr lang="de-DE"/>
          </a:p>
        </p:txBody>
      </p:sp>
      <p:sp>
        <p:nvSpPr>
          <p:cNvPr id="5" name="Fußzeilenplatzhalter 4">
            <a:extLst>
              <a:ext uri="{FF2B5EF4-FFF2-40B4-BE49-F238E27FC236}">
                <a16:creationId xmlns:a16="http://schemas.microsoft.com/office/drawing/2014/main" id="{15E14C80-1E1A-4FDA-B058-A304162DA78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1CBE32D-000F-4167-A46D-60F2C8DFED22}"/>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1398218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28094F-6DEE-404B-BB59-7893C51055D6}"/>
              </a:ext>
            </a:extLst>
          </p:cNvPr>
          <p:cNvSpPr>
            <a:spLocks noGrp="1"/>
          </p:cNvSpPr>
          <p:nvPr>
            <p:ph type="title"/>
          </p:nvPr>
        </p:nvSpPr>
        <p:spPr>
          <a:xfrm>
            <a:off x="748145" y="365125"/>
            <a:ext cx="9310307" cy="604693"/>
          </a:xfrm>
        </p:spPr>
        <p:txBody>
          <a:bodyPr>
            <a:normAutofit/>
          </a:bodyPr>
          <a:lstStyle>
            <a:lvl1pPr>
              <a:defRPr sz="3500" b="1">
                <a:solidFill>
                  <a:schemeClr val="accent6">
                    <a:lumMod val="75000"/>
                  </a:schemeClr>
                </a:solidFill>
              </a:defRPr>
            </a:lvl1pPr>
          </a:lstStyle>
          <a:p>
            <a:r>
              <a:rPr lang="de-DE" dirty="0"/>
              <a:t>Mastertitelformat bearbeiten</a:t>
            </a:r>
          </a:p>
        </p:txBody>
      </p:sp>
      <p:sp>
        <p:nvSpPr>
          <p:cNvPr id="3" name="Inhaltsplatzhalter 2">
            <a:extLst>
              <a:ext uri="{FF2B5EF4-FFF2-40B4-BE49-F238E27FC236}">
                <a16:creationId xmlns:a16="http://schemas.microsoft.com/office/drawing/2014/main" id="{97C8A9E1-4391-4E24-A861-ED2C69E70492}"/>
              </a:ext>
            </a:extLst>
          </p:cNvPr>
          <p:cNvSpPr>
            <a:spLocks noGrp="1"/>
          </p:cNvSpPr>
          <p:nvPr>
            <p:ph idx="1"/>
          </p:nvPr>
        </p:nvSpPr>
        <p:spPr>
          <a:xfrm>
            <a:off x="838200" y="1293091"/>
            <a:ext cx="9220252" cy="4930054"/>
          </a:xfrm>
        </p:spPr>
        <p:txBody>
          <a:bodyPr/>
          <a:lstStyle>
            <a:lvl1pPr>
              <a:defRPr sz="2000"/>
            </a:lvl1pPr>
            <a:lvl2pPr>
              <a:defRPr sz="1800"/>
            </a:lvl2pPr>
            <a:lvl3pPr>
              <a:defRPr sz="1600"/>
            </a:lvl3pPr>
            <a:lvl4pPr>
              <a:defRPr sz="1400"/>
            </a:lvl4pPr>
            <a:lvl5pPr>
              <a:defRPr sz="1200"/>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a:extLst>
              <a:ext uri="{FF2B5EF4-FFF2-40B4-BE49-F238E27FC236}">
                <a16:creationId xmlns:a16="http://schemas.microsoft.com/office/drawing/2014/main" id="{FB8E9DA3-4E5C-4030-8EDB-27AA6D0998A9}"/>
              </a:ext>
            </a:extLst>
          </p:cNvPr>
          <p:cNvSpPr>
            <a:spLocks noGrp="1"/>
          </p:cNvSpPr>
          <p:nvPr>
            <p:ph type="dt" sz="half" idx="10"/>
          </p:nvPr>
        </p:nvSpPr>
        <p:spPr/>
        <p:txBody>
          <a:bodyPr/>
          <a:lstStyle/>
          <a:p>
            <a:fld id="{3008443F-75A7-4DF7-9510-EB57E9109901}" type="datetimeFigureOut">
              <a:rPr lang="de-DE" smtClean="0"/>
              <a:t>25.02.2020</a:t>
            </a:fld>
            <a:endParaRPr lang="de-DE"/>
          </a:p>
        </p:txBody>
      </p:sp>
      <p:sp>
        <p:nvSpPr>
          <p:cNvPr id="5" name="Fußzeilenplatzhalter 4">
            <a:extLst>
              <a:ext uri="{FF2B5EF4-FFF2-40B4-BE49-F238E27FC236}">
                <a16:creationId xmlns:a16="http://schemas.microsoft.com/office/drawing/2014/main" id="{1A88E7BE-73D1-49DA-809D-45764AB7793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1B2D74-080D-4091-A002-7848146BD5B6}"/>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89698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BD3833-E62E-4781-9E83-6CC62325FC9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28E353F5-9627-4C3B-B952-00A36DF75F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4C7C558-4871-4CA5-A029-B2CA2848E9B6}"/>
              </a:ext>
            </a:extLst>
          </p:cNvPr>
          <p:cNvSpPr>
            <a:spLocks noGrp="1"/>
          </p:cNvSpPr>
          <p:nvPr>
            <p:ph type="dt" sz="half" idx="10"/>
          </p:nvPr>
        </p:nvSpPr>
        <p:spPr/>
        <p:txBody>
          <a:bodyPr/>
          <a:lstStyle/>
          <a:p>
            <a:fld id="{3008443F-75A7-4DF7-9510-EB57E9109901}" type="datetimeFigureOut">
              <a:rPr lang="de-DE" smtClean="0"/>
              <a:t>25.02.2020</a:t>
            </a:fld>
            <a:endParaRPr lang="de-DE"/>
          </a:p>
        </p:txBody>
      </p:sp>
      <p:sp>
        <p:nvSpPr>
          <p:cNvPr id="5" name="Fußzeilenplatzhalter 4">
            <a:extLst>
              <a:ext uri="{FF2B5EF4-FFF2-40B4-BE49-F238E27FC236}">
                <a16:creationId xmlns:a16="http://schemas.microsoft.com/office/drawing/2014/main" id="{EA247D3E-9E6A-438A-9A12-3AE2E51A5A4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FDFA527-6AF5-480E-9A5A-0D79EFA7C97A}"/>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893788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2588A1-6334-4411-B65F-16A6CCE008E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C375C23C-D16F-4A58-BEFD-FB40E9074E8F}"/>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7F673113-44B6-4A98-9EB2-2CDD059AAEF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91624AA-1DEB-4362-8E58-1491C70B8178}"/>
              </a:ext>
            </a:extLst>
          </p:cNvPr>
          <p:cNvSpPr>
            <a:spLocks noGrp="1"/>
          </p:cNvSpPr>
          <p:nvPr>
            <p:ph type="dt" sz="half" idx="10"/>
          </p:nvPr>
        </p:nvSpPr>
        <p:spPr/>
        <p:txBody>
          <a:bodyPr/>
          <a:lstStyle/>
          <a:p>
            <a:fld id="{3008443F-75A7-4DF7-9510-EB57E9109901}" type="datetimeFigureOut">
              <a:rPr lang="de-DE" smtClean="0"/>
              <a:t>25.02.2020</a:t>
            </a:fld>
            <a:endParaRPr lang="de-DE"/>
          </a:p>
        </p:txBody>
      </p:sp>
      <p:sp>
        <p:nvSpPr>
          <p:cNvPr id="6" name="Fußzeilenplatzhalter 5">
            <a:extLst>
              <a:ext uri="{FF2B5EF4-FFF2-40B4-BE49-F238E27FC236}">
                <a16:creationId xmlns:a16="http://schemas.microsoft.com/office/drawing/2014/main" id="{FAA3C0E0-27D1-4A8A-B21A-E114A8D33FA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D731A54B-A672-4DBF-AC30-0B35514A57D4}"/>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758651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29283A-4363-4903-BB48-73D827665917}"/>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11C64C76-CB30-40AA-A657-D2E633903A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7020D0E-362B-4EE1-9861-AC03FC800214}"/>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C5A2230D-A22A-4A00-94F7-0DCB0D1AA7A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12E814C-D41C-4435-95F0-FCC693E4ADE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2262C0DA-E9CA-41A5-8EA5-0346B7A81214}"/>
              </a:ext>
            </a:extLst>
          </p:cNvPr>
          <p:cNvSpPr>
            <a:spLocks noGrp="1"/>
          </p:cNvSpPr>
          <p:nvPr>
            <p:ph type="dt" sz="half" idx="10"/>
          </p:nvPr>
        </p:nvSpPr>
        <p:spPr/>
        <p:txBody>
          <a:bodyPr/>
          <a:lstStyle/>
          <a:p>
            <a:fld id="{3008443F-75A7-4DF7-9510-EB57E9109901}" type="datetimeFigureOut">
              <a:rPr lang="de-DE" smtClean="0"/>
              <a:t>25.02.2020</a:t>
            </a:fld>
            <a:endParaRPr lang="de-DE"/>
          </a:p>
        </p:txBody>
      </p:sp>
      <p:sp>
        <p:nvSpPr>
          <p:cNvPr id="8" name="Fußzeilenplatzhalter 7">
            <a:extLst>
              <a:ext uri="{FF2B5EF4-FFF2-40B4-BE49-F238E27FC236}">
                <a16:creationId xmlns:a16="http://schemas.microsoft.com/office/drawing/2014/main" id="{08383DBC-9543-4AD5-ADDB-AD5D57EB5B8C}"/>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EFE385E-88BF-46AB-A27E-2E128152536C}"/>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572419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331C85-5B56-4887-9267-6CE0B4438DF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069F2C47-0F73-4CA1-84BC-F56AA3FEF8E3}"/>
              </a:ext>
            </a:extLst>
          </p:cNvPr>
          <p:cNvSpPr>
            <a:spLocks noGrp="1"/>
          </p:cNvSpPr>
          <p:nvPr>
            <p:ph type="dt" sz="half" idx="10"/>
          </p:nvPr>
        </p:nvSpPr>
        <p:spPr/>
        <p:txBody>
          <a:bodyPr/>
          <a:lstStyle/>
          <a:p>
            <a:fld id="{3008443F-75A7-4DF7-9510-EB57E9109901}" type="datetimeFigureOut">
              <a:rPr lang="de-DE" smtClean="0"/>
              <a:t>25.02.2020</a:t>
            </a:fld>
            <a:endParaRPr lang="de-DE"/>
          </a:p>
        </p:txBody>
      </p:sp>
      <p:sp>
        <p:nvSpPr>
          <p:cNvPr id="4" name="Fußzeilenplatzhalter 3">
            <a:extLst>
              <a:ext uri="{FF2B5EF4-FFF2-40B4-BE49-F238E27FC236}">
                <a16:creationId xmlns:a16="http://schemas.microsoft.com/office/drawing/2014/main" id="{01EA0F6F-54B4-44E6-9EF7-ACAD6C327DD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BB5078FF-EC68-45C7-BCDD-FF1165FE0961}"/>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974759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A3DBDB1-FACA-43E3-B738-E444E51FB6E3}"/>
              </a:ext>
            </a:extLst>
          </p:cNvPr>
          <p:cNvSpPr>
            <a:spLocks noGrp="1"/>
          </p:cNvSpPr>
          <p:nvPr>
            <p:ph type="dt" sz="half" idx="10"/>
          </p:nvPr>
        </p:nvSpPr>
        <p:spPr/>
        <p:txBody>
          <a:bodyPr/>
          <a:lstStyle/>
          <a:p>
            <a:fld id="{3008443F-75A7-4DF7-9510-EB57E9109901}" type="datetimeFigureOut">
              <a:rPr lang="de-DE" smtClean="0"/>
              <a:t>25.02.2020</a:t>
            </a:fld>
            <a:endParaRPr lang="de-DE"/>
          </a:p>
        </p:txBody>
      </p:sp>
      <p:sp>
        <p:nvSpPr>
          <p:cNvPr id="3" name="Fußzeilenplatzhalter 2">
            <a:extLst>
              <a:ext uri="{FF2B5EF4-FFF2-40B4-BE49-F238E27FC236}">
                <a16:creationId xmlns:a16="http://schemas.microsoft.com/office/drawing/2014/main" id="{2676E586-4C3C-45FC-8879-4ABA058C4488}"/>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3EC11151-87F4-4760-8C81-91F5433ACD7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143328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E2C705-34DF-4637-88F1-303051F9AE4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5F2CA8C3-C9F7-45AE-90E5-0A8A47CE8B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74B4D43D-F9A3-46FB-B087-25CFCF5C45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6B1FAE5-4D29-4D79-B118-DAC03679F002}"/>
              </a:ext>
            </a:extLst>
          </p:cNvPr>
          <p:cNvSpPr>
            <a:spLocks noGrp="1"/>
          </p:cNvSpPr>
          <p:nvPr>
            <p:ph type="dt" sz="half" idx="10"/>
          </p:nvPr>
        </p:nvSpPr>
        <p:spPr/>
        <p:txBody>
          <a:bodyPr/>
          <a:lstStyle/>
          <a:p>
            <a:fld id="{3008443F-75A7-4DF7-9510-EB57E9109901}" type="datetimeFigureOut">
              <a:rPr lang="de-DE" smtClean="0"/>
              <a:t>25.02.2020</a:t>
            </a:fld>
            <a:endParaRPr lang="de-DE"/>
          </a:p>
        </p:txBody>
      </p:sp>
      <p:sp>
        <p:nvSpPr>
          <p:cNvPr id="6" name="Fußzeilenplatzhalter 5">
            <a:extLst>
              <a:ext uri="{FF2B5EF4-FFF2-40B4-BE49-F238E27FC236}">
                <a16:creationId xmlns:a16="http://schemas.microsoft.com/office/drawing/2014/main" id="{040FA518-FD2F-4E4E-87DF-F56A59CF72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728CD90-A2DC-4008-ADCB-7706209F19B3}"/>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44936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78CCDF-A1B4-4EE0-96C4-0D5C5DB9FDA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108BC79B-3B75-4597-8EE8-522D73E784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41B4E7E-7BAB-489D-A329-9C945F0EDF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3B287FA-C9CA-40BA-ACB9-5693091ACFD4}"/>
              </a:ext>
            </a:extLst>
          </p:cNvPr>
          <p:cNvSpPr>
            <a:spLocks noGrp="1"/>
          </p:cNvSpPr>
          <p:nvPr>
            <p:ph type="dt" sz="half" idx="10"/>
          </p:nvPr>
        </p:nvSpPr>
        <p:spPr/>
        <p:txBody>
          <a:bodyPr/>
          <a:lstStyle/>
          <a:p>
            <a:fld id="{3008443F-75A7-4DF7-9510-EB57E9109901}" type="datetimeFigureOut">
              <a:rPr lang="de-DE" smtClean="0"/>
              <a:t>25.02.2020</a:t>
            </a:fld>
            <a:endParaRPr lang="de-DE"/>
          </a:p>
        </p:txBody>
      </p:sp>
      <p:sp>
        <p:nvSpPr>
          <p:cNvPr id="6" name="Fußzeilenplatzhalter 5">
            <a:extLst>
              <a:ext uri="{FF2B5EF4-FFF2-40B4-BE49-F238E27FC236}">
                <a16:creationId xmlns:a16="http://schemas.microsoft.com/office/drawing/2014/main" id="{8AC479EC-7B20-4A28-8C6E-2BB09B68D0F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F414186-A079-455F-826A-651100E1CBF0}"/>
              </a:ext>
            </a:extLst>
          </p:cNvPr>
          <p:cNvSpPr>
            <a:spLocks noGrp="1"/>
          </p:cNvSpPr>
          <p:nvPr>
            <p:ph type="sldNum" sz="quarter" idx="12"/>
          </p:nvPr>
        </p:nvSpPr>
        <p:spPr/>
        <p:txBody>
          <a:bodyPr/>
          <a:lstStyle/>
          <a:p>
            <a:fld id="{396ADB7D-A118-433D-9E21-7AB6B2A1327F}" type="slidenum">
              <a:rPr lang="de-DE" smtClean="0"/>
              <a:t>‹Nr.›</a:t>
            </a:fld>
            <a:endParaRPr lang="de-DE"/>
          </a:p>
        </p:txBody>
      </p:sp>
    </p:spTree>
    <p:extLst>
      <p:ext uri="{BB962C8B-B14F-4D97-AF65-F5344CB8AC3E}">
        <p14:creationId xmlns:p14="http://schemas.microsoft.com/office/powerpoint/2010/main" val="20985475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05E285D-867C-4518-99EC-AFCDF9FBEC74}"/>
              </a:ext>
            </a:extLst>
          </p:cNvPr>
          <p:cNvSpPr>
            <a:spLocks noGrp="1"/>
          </p:cNvSpPr>
          <p:nvPr>
            <p:ph type="title"/>
          </p:nvPr>
        </p:nvSpPr>
        <p:spPr>
          <a:xfrm>
            <a:off x="838200" y="365125"/>
            <a:ext cx="9220252"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8F80EDBC-C16B-4596-A63C-3AAB9A3EF2E4}"/>
              </a:ext>
            </a:extLst>
          </p:cNvPr>
          <p:cNvSpPr>
            <a:spLocks noGrp="1"/>
          </p:cNvSpPr>
          <p:nvPr>
            <p:ph type="body" idx="1"/>
          </p:nvPr>
        </p:nvSpPr>
        <p:spPr>
          <a:xfrm>
            <a:off x="838200" y="1825625"/>
            <a:ext cx="9220252"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4B78316C-C763-4E39-AF04-C6E5CB16EF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08443F-75A7-4DF7-9510-EB57E9109901}" type="datetimeFigureOut">
              <a:rPr lang="de-DE" smtClean="0"/>
              <a:t>25.02.2020</a:t>
            </a:fld>
            <a:endParaRPr lang="de-DE"/>
          </a:p>
        </p:txBody>
      </p:sp>
      <p:sp>
        <p:nvSpPr>
          <p:cNvPr id="5" name="Fußzeilenplatzhalter 4">
            <a:extLst>
              <a:ext uri="{FF2B5EF4-FFF2-40B4-BE49-F238E27FC236}">
                <a16:creationId xmlns:a16="http://schemas.microsoft.com/office/drawing/2014/main" id="{1116E9CA-3435-43D9-A738-557F0F913C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C7E1969A-F4B1-4FD4-8978-362419074C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6ADB7D-A118-433D-9E21-7AB6B2A1327F}" type="slidenum">
              <a:rPr lang="de-DE" smtClean="0"/>
              <a:t>‹Nr.›</a:t>
            </a:fld>
            <a:endParaRPr lang="de-DE"/>
          </a:p>
        </p:txBody>
      </p:sp>
      <p:pic>
        <p:nvPicPr>
          <p:cNvPr id="7" name="Inhaltsplatzhalter 4">
            <a:extLst>
              <a:ext uri="{FF2B5EF4-FFF2-40B4-BE49-F238E27FC236}">
                <a16:creationId xmlns:a16="http://schemas.microsoft.com/office/drawing/2014/main" id="{4E077F4B-6692-4231-A31C-CC9E5BFB2236}"/>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t="5774" b="20582"/>
          <a:stretch/>
        </p:blipFill>
        <p:spPr>
          <a:xfrm>
            <a:off x="10464799" y="219339"/>
            <a:ext cx="1493503" cy="1471567"/>
          </a:xfrm>
          <a:prstGeom prst="rect">
            <a:avLst/>
          </a:prstGeom>
        </p:spPr>
      </p:pic>
    </p:spTree>
    <p:extLst>
      <p:ext uri="{BB962C8B-B14F-4D97-AF65-F5344CB8AC3E}">
        <p14:creationId xmlns:p14="http://schemas.microsoft.com/office/powerpoint/2010/main" val="39587557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www.nationalgeographic.com/environment/habitats/desertification/" TargetMode="External"/><Relationship Id="rId2" Type="http://schemas.openxmlformats.org/officeDocument/2006/relationships/hyperlink" Target="https://en.wikipedia.org/wiki/Desertification" TargetMode="External"/><Relationship Id="rId1" Type="http://schemas.openxmlformats.org/officeDocument/2006/relationships/slideLayout" Target="../slideLayouts/slideLayout2.xml"/><Relationship Id="rId4" Type="http://schemas.openxmlformats.org/officeDocument/2006/relationships/hyperlink" Target="https://www.unccd.in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2D1C05D7-5D4B-4365-99F1-DEE76F7966E1}"/>
              </a:ext>
            </a:extLst>
          </p:cNvPr>
          <p:cNvPicPr>
            <a:picLocks noChangeAspect="1"/>
          </p:cNvPicPr>
          <p:nvPr/>
        </p:nvPicPr>
        <p:blipFill rotWithShape="1">
          <a:blip r:embed="rId2">
            <a:extLst>
              <a:ext uri="{28A0092B-C50C-407E-A947-70E740481C1C}">
                <a14:useLocalDpi xmlns:a14="http://schemas.microsoft.com/office/drawing/2010/main" val="0"/>
              </a:ext>
            </a:extLst>
          </a:blip>
          <a:srcRect t="16812" b="9975"/>
          <a:stretch/>
        </p:blipFill>
        <p:spPr>
          <a:xfrm>
            <a:off x="0" y="-1"/>
            <a:ext cx="12192000" cy="6858001"/>
          </a:xfrm>
          <a:prstGeom prst="rect">
            <a:avLst/>
          </a:prstGeom>
        </p:spPr>
      </p:pic>
      <p:sp>
        <p:nvSpPr>
          <p:cNvPr id="2" name="Titel 1">
            <a:extLst>
              <a:ext uri="{FF2B5EF4-FFF2-40B4-BE49-F238E27FC236}">
                <a16:creationId xmlns:a16="http://schemas.microsoft.com/office/drawing/2014/main" id="{E7A34F94-DFB1-4D26-BA8B-911FAB3F9818}"/>
              </a:ext>
            </a:extLst>
          </p:cNvPr>
          <p:cNvSpPr>
            <a:spLocks noGrp="1"/>
          </p:cNvSpPr>
          <p:nvPr>
            <p:ph type="ctrTitle"/>
          </p:nvPr>
        </p:nvSpPr>
        <p:spPr>
          <a:xfrm>
            <a:off x="137652" y="219339"/>
            <a:ext cx="3759746" cy="550330"/>
          </a:xfrm>
        </p:spPr>
        <p:txBody>
          <a:bodyPr>
            <a:normAutofit fontScale="90000"/>
          </a:bodyPr>
          <a:lstStyle/>
          <a:p>
            <a:pPr algn="l"/>
            <a:r>
              <a:rPr lang="de-DE" sz="4500" b="1" dirty="0" err="1">
                <a:solidFill>
                  <a:schemeClr val="bg1"/>
                </a:solidFill>
              </a:rPr>
              <a:t>Desertification</a:t>
            </a:r>
            <a:endParaRPr lang="de-DE" sz="4500" b="1" dirty="0">
              <a:solidFill>
                <a:schemeClr val="bg1"/>
              </a:solidFill>
            </a:endParaRPr>
          </a:p>
        </p:txBody>
      </p:sp>
      <p:pic>
        <p:nvPicPr>
          <p:cNvPr id="8" name="Inhaltsplatzhalter 4">
            <a:extLst>
              <a:ext uri="{FF2B5EF4-FFF2-40B4-BE49-F238E27FC236}">
                <a16:creationId xmlns:a16="http://schemas.microsoft.com/office/drawing/2014/main" id="{316899CC-9084-42EF-A01A-7D04884BE223}"/>
              </a:ext>
            </a:extLst>
          </p:cNvPr>
          <p:cNvPicPr>
            <a:picLocks noChangeAspect="1"/>
          </p:cNvPicPr>
          <p:nvPr/>
        </p:nvPicPr>
        <p:blipFill rotWithShape="1">
          <a:blip r:embed="rId3">
            <a:extLst>
              <a:ext uri="{28A0092B-C50C-407E-A947-70E740481C1C}">
                <a14:useLocalDpi xmlns:a14="http://schemas.microsoft.com/office/drawing/2010/main" val="0"/>
              </a:ext>
            </a:extLst>
          </a:blip>
          <a:srcRect l="1832" t="5774" b="21308"/>
          <a:stretch/>
        </p:blipFill>
        <p:spPr>
          <a:xfrm>
            <a:off x="10492154" y="219339"/>
            <a:ext cx="1466148" cy="1457061"/>
          </a:xfrm>
          <a:prstGeom prst="rect">
            <a:avLst/>
          </a:prstGeom>
          <a:solidFill>
            <a:schemeClr val="bg1"/>
          </a:solidFill>
        </p:spPr>
      </p:pic>
    </p:spTree>
    <p:extLst>
      <p:ext uri="{BB962C8B-B14F-4D97-AF65-F5344CB8AC3E}">
        <p14:creationId xmlns:p14="http://schemas.microsoft.com/office/powerpoint/2010/main" val="3178935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Changes in land use</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While in previous times, we had plenty of untouched natural areas on our planet, this changed dramatically over time</a:t>
            </a:r>
            <a:r>
              <a:rPr lang="en-US"/>
              <a:t>. </a:t>
            </a:r>
            <a:endParaRPr lang="en-US" dirty="0"/>
          </a:p>
          <a:p>
            <a:pPr>
              <a:spcBef>
                <a:spcPts val="2000"/>
              </a:spcBef>
            </a:pPr>
            <a:r>
              <a:rPr lang="en-US"/>
              <a:t>In </a:t>
            </a:r>
            <a:r>
              <a:rPr lang="en-US" dirty="0"/>
              <a:t>our current age, large areas of forests have to be cut down or burned in order to get more space for farming to produce enough food for our growing world population</a:t>
            </a:r>
            <a:r>
              <a:rPr lang="en-US"/>
              <a:t>. </a:t>
            </a:r>
            <a:endParaRPr lang="en-US" dirty="0"/>
          </a:p>
          <a:p>
            <a:pPr>
              <a:spcBef>
                <a:spcPts val="2000"/>
              </a:spcBef>
            </a:pPr>
            <a:r>
              <a:rPr lang="en-US"/>
              <a:t>This </a:t>
            </a:r>
            <a:r>
              <a:rPr lang="en-US" dirty="0"/>
              <a:t>change in land use also implies a higher chance for desertification of certain areas since nature is often not able to sufficiently recover from human intervention.</a:t>
            </a:r>
          </a:p>
          <a:p>
            <a:pPr>
              <a:spcBef>
                <a:spcPts val="2000"/>
              </a:spcBef>
            </a:pPr>
            <a:endParaRPr lang="de-DE" dirty="0"/>
          </a:p>
        </p:txBody>
      </p:sp>
    </p:spTree>
    <p:extLst>
      <p:ext uri="{BB962C8B-B14F-4D97-AF65-F5344CB8AC3E}">
        <p14:creationId xmlns:p14="http://schemas.microsoft.com/office/powerpoint/2010/main" val="14429768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Mining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Another big reason for desertification is mining. </a:t>
            </a:r>
          </a:p>
          <a:p>
            <a:pPr>
              <a:spcBef>
                <a:spcPts val="2000"/>
              </a:spcBef>
            </a:pPr>
            <a:r>
              <a:rPr lang="en-US" dirty="0"/>
              <a:t>For mining, large areas of land have to be used. In turn, this also often implies significant deforestation. </a:t>
            </a:r>
          </a:p>
          <a:p>
            <a:pPr>
              <a:spcBef>
                <a:spcPts val="2000"/>
              </a:spcBef>
            </a:pPr>
            <a:r>
              <a:rPr lang="en-US" dirty="0"/>
              <a:t>Mining also often implies the pollution of nearby areas. </a:t>
            </a:r>
          </a:p>
          <a:p>
            <a:pPr>
              <a:spcBef>
                <a:spcPts val="2000"/>
              </a:spcBef>
            </a:pPr>
            <a:r>
              <a:rPr lang="en-US" dirty="0"/>
              <a:t>In turn, once most of the natural resources have been extracted and mining is no longer profitable in the respective area, chances are that this area will suffer from significant levels of desertification since our mining practices may have hurt the soil too much and may not be able to recover.</a:t>
            </a:r>
          </a:p>
          <a:p>
            <a:pPr>
              <a:spcBef>
                <a:spcPts val="2000"/>
              </a:spcBef>
            </a:pPr>
            <a:endParaRPr lang="de-DE" dirty="0"/>
          </a:p>
        </p:txBody>
      </p:sp>
    </p:spTree>
    <p:extLst>
      <p:ext uri="{BB962C8B-B14F-4D97-AF65-F5344CB8AC3E}">
        <p14:creationId xmlns:p14="http://schemas.microsoft.com/office/powerpoint/2010/main" val="1184936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Excessive consumption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Our overall level of consumption is increasing on a steady rate. </a:t>
            </a:r>
          </a:p>
          <a:p>
            <a:pPr>
              <a:spcBef>
                <a:spcPts val="2000"/>
              </a:spcBef>
            </a:pPr>
            <a:r>
              <a:rPr lang="en-US" dirty="0"/>
              <a:t>This is due to a growing world population, but also due to the fact that everyone of us always wants to have the newest and hippest stuff, which leads to excessive consumption levels. </a:t>
            </a:r>
          </a:p>
          <a:p>
            <a:pPr>
              <a:spcBef>
                <a:spcPts val="2000"/>
              </a:spcBef>
            </a:pPr>
            <a:r>
              <a:rPr lang="en-US" dirty="0"/>
              <a:t>However, in order to meet the demand for material goods, large amounts of resources have to be processed by industries. </a:t>
            </a:r>
          </a:p>
          <a:p>
            <a:pPr>
              <a:spcBef>
                <a:spcPts val="2000"/>
              </a:spcBef>
            </a:pPr>
            <a:r>
              <a:rPr lang="en-US" dirty="0"/>
              <a:t>In order to extract those resources, we have to mine large areas of land, which may turn into arid land once those mining processes have been finished.</a:t>
            </a:r>
          </a:p>
          <a:p>
            <a:pPr>
              <a:spcBef>
                <a:spcPts val="2000"/>
              </a:spcBef>
            </a:pPr>
            <a:endParaRPr lang="de-DE" dirty="0"/>
          </a:p>
        </p:txBody>
      </p:sp>
    </p:spTree>
    <p:extLst>
      <p:ext uri="{BB962C8B-B14F-4D97-AF65-F5344CB8AC3E}">
        <p14:creationId xmlns:p14="http://schemas.microsoft.com/office/powerpoint/2010/main" val="4256716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Waste production and disposal</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An excessive consumption behavior also implies the production of large amounts of waste. </a:t>
            </a:r>
          </a:p>
          <a:p>
            <a:pPr>
              <a:spcBef>
                <a:spcPts val="2000"/>
              </a:spcBef>
            </a:pPr>
            <a:r>
              <a:rPr lang="en-US" dirty="0"/>
              <a:t>However, in order to get rid of this waste, it has either to be burned or disposed into landfills. </a:t>
            </a:r>
          </a:p>
          <a:p>
            <a:pPr>
              <a:spcBef>
                <a:spcPts val="2000"/>
              </a:spcBef>
            </a:pPr>
            <a:r>
              <a:rPr lang="en-US" dirty="0"/>
              <a:t>Burning waste implies the emission of harmful gases into our atmosphere, which may contribute to global warming and also imply the formation of acid rain. </a:t>
            </a:r>
          </a:p>
          <a:p>
            <a:pPr>
              <a:spcBef>
                <a:spcPts val="2000"/>
              </a:spcBef>
            </a:pPr>
            <a:r>
              <a:rPr lang="en-US" dirty="0"/>
              <a:t>The disposal of waste into landfills may lead to serious soil pollution. </a:t>
            </a:r>
          </a:p>
          <a:p>
            <a:pPr>
              <a:spcBef>
                <a:spcPts val="2000"/>
              </a:spcBef>
            </a:pPr>
            <a:r>
              <a:rPr lang="en-US" dirty="0"/>
              <a:t>All this may hurt the soil in the long run to an extent where the former arable land will now turn into arid land due to soil pollution and a significant change in the acidity level of the soil, which may lead to the extinction of many plant species.</a:t>
            </a:r>
          </a:p>
          <a:p>
            <a:pPr>
              <a:spcBef>
                <a:spcPts val="2000"/>
              </a:spcBef>
            </a:pPr>
            <a:endParaRPr lang="de-DE" dirty="0"/>
          </a:p>
        </p:txBody>
      </p:sp>
    </p:spTree>
    <p:extLst>
      <p:ext uri="{BB962C8B-B14F-4D97-AF65-F5344CB8AC3E}">
        <p14:creationId xmlns:p14="http://schemas.microsoft.com/office/powerpoint/2010/main" val="1004575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Soil pollution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Soil pollution in general can be regarded as significant cause for desertification. </a:t>
            </a:r>
          </a:p>
          <a:p>
            <a:pPr>
              <a:spcBef>
                <a:spcPts val="2000"/>
              </a:spcBef>
            </a:pPr>
            <a:r>
              <a:rPr lang="en-US" dirty="0"/>
              <a:t>Many plants are quite sensitive to their natural living conditions. </a:t>
            </a:r>
          </a:p>
          <a:p>
            <a:pPr>
              <a:spcBef>
                <a:spcPts val="2000"/>
              </a:spcBef>
            </a:pPr>
            <a:r>
              <a:rPr lang="en-US" dirty="0"/>
              <a:t>If the soil becomes polluted due to various man-made reasons, chances are that the respective area of land may suffer from significant desertification in the long run. </a:t>
            </a:r>
          </a:p>
          <a:p>
            <a:pPr>
              <a:spcBef>
                <a:spcPts val="2000"/>
              </a:spcBef>
            </a:pPr>
            <a:r>
              <a:rPr lang="en-US" dirty="0"/>
              <a:t>The higher the level of pollution, the more the soil will suffer over time.</a:t>
            </a:r>
          </a:p>
          <a:p>
            <a:pPr>
              <a:spcBef>
                <a:spcPts val="2000"/>
              </a:spcBef>
            </a:pPr>
            <a:endParaRPr lang="de-DE" dirty="0"/>
          </a:p>
        </p:txBody>
      </p:sp>
    </p:spTree>
    <p:extLst>
      <p:ext uri="{BB962C8B-B14F-4D97-AF65-F5344CB8AC3E}">
        <p14:creationId xmlns:p14="http://schemas.microsoft.com/office/powerpoint/2010/main" val="2968102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Acid rain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our current age, acid rain has become a significant environmental issue</a:t>
            </a:r>
            <a:r>
              <a:rPr lang="en-US"/>
              <a:t>. </a:t>
            </a:r>
            <a:endParaRPr lang="en-US" dirty="0"/>
          </a:p>
          <a:p>
            <a:pPr>
              <a:spcBef>
                <a:spcPts val="2000"/>
              </a:spcBef>
            </a:pPr>
            <a:r>
              <a:rPr lang="en-US"/>
              <a:t>Although </a:t>
            </a:r>
            <a:r>
              <a:rPr lang="en-US" dirty="0"/>
              <a:t>not considered to be a big problem by the general public, acid rain can alter the natural conditions of many plants and may lead to serious decrease in crop yields over time</a:t>
            </a:r>
            <a:r>
              <a:rPr lang="en-US"/>
              <a:t>. </a:t>
            </a:r>
            <a:endParaRPr lang="en-US" dirty="0"/>
          </a:p>
          <a:p>
            <a:pPr>
              <a:spcBef>
                <a:spcPts val="2000"/>
              </a:spcBef>
            </a:pPr>
            <a:r>
              <a:rPr lang="en-US"/>
              <a:t>In </a:t>
            </a:r>
            <a:r>
              <a:rPr lang="en-US" dirty="0"/>
              <a:t>the long run, acid rain can also contribute to desertification, since if the alteration of the acidity level of the soil is sufficiently high, many plants may no longer be able to grow properly and may eventually even die off.</a:t>
            </a:r>
          </a:p>
          <a:p>
            <a:pPr>
              <a:spcBef>
                <a:spcPts val="2000"/>
              </a:spcBef>
            </a:pPr>
            <a:endParaRPr lang="de-DE" dirty="0"/>
          </a:p>
        </p:txBody>
      </p:sp>
    </p:spTree>
    <p:extLst>
      <p:ext uri="{BB962C8B-B14F-4D97-AF65-F5344CB8AC3E}">
        <p14:creationId xmlns:p14="http://schemas.microsoft.com/office/powerpoint/2010/main" val="3246555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Natural causes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Apart from man-made issues, desertification can also be caused by natural phenomena. </a:t>
            </a:r>
          </a:p>
          <a:p>
            <a:pPr>
              <a:spcBef>
                <a:spcPts val="2000"/>
              </a:spcBef>
            </a:pPr>
            <a:r>
              <a:rPr lang="en-US" dirty="0"/>
              <a:t>For instance, natural disasters may also contribute to desertification of the affected areas of land. </a:t>
            </a:r>
          </a:p>
          <a:p>
            <a:pPr>
              <a:spcBef>
                <a:spcPts val="2000"/>
              </a:spcBef>
            </a:pPr>
            <a:r>
              <a:rPr lang="en-US" dirty="0"/>
              <a:t>For instance, through the eruption of a volcano, the magma may destroy many trees and plants. </a:t>
            </a:r>
          </a:p>
          <a:p>
            <a:pPr>
              <a:spcBef>
                <a:spcPts val="2000"/>
              </a:spcBef>
            </a:pPr>
            <a:r>
              <a:rPr lang="en-US" dirty="0"/>
              <a:t>This may lead to the desertification of land in the short term. </a:t>
            </a:r>
          </a:p>
          <a:p>
            <a:pPr>
              <a:spcBef>
                <a:spcPts val="2000"/>
              </a:spcBef>
            </a:pPr>
            <a:r>
              <a:rPr lang="en-US" dirty="0"/>
              <a:t>However, in the long term, it is likely that those areas of land will recover in a natural manner.</a:t>
            </a:r>
          </a:p>
          <a:p>
            <a:pPr>
              <a:spcBef>
                <a:spcPts val="2000"/>
              </a:spcBef>
            </a:pPr>
            <a:endParaRPr lang="de-DE" dirty="0"/>
          </a:p>
        </p:txBody>
      </p:sp>
    </p:spTree>
    <p:extLst>
      <p:ext uri="{BB962C8B-B14F-4D97-AF65-F5344CB8AC3E}">
        <p14:creationId xmlns:p14="http://schemas.microsoft.com/office/powerpoint/2010/main" val="1984655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Effects of desertification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r>
              <a:rPr lang="en-US" b="1" dirty="0"/>
              <a:t>Decrease in crop yields</a:t>
            </a:r>
            <a:endParaRPr lang="en-US" dirty="0"/>
          </a:p>
          <a:p>
            <a:r>
              <a:rPr lang="en-US" b="1" dirty="0"/>
              <a:t>Poverty</a:t>
            </a:r>
            <a:endParaRPr lang="en-US" dirty="0"/>
          </a:p>
          <a:p>
            <a:r>
              <a:rPr lang="en-US" b="1" dirty="0"/>
              <a:t>Hunger</a:t>
            </a:r>
            <a:endParaRPr lang="en-US" dirty="0"/>
          </a:p>
          <a:p>
            <a:r>
              <a:rPr lang="en-US" b="1" dirty="0"/>
              <a:t>Starvation</a:t>
            </a:r>
            <a:endParaRPr lang="en-US" dirty="0"/>
          </a:p>
          <a:p>
            <a:r>
              <a:rPr lang="en-US" b="1" dirty="0"/>
              <a:t>Weak immune system</a:t>
            </a:r>
            <a:endParaRPr lang="en-US" dirty="0"/>
          </a:p>
          <a:p>
            <a:r>
              <a:rPr lang="en-US" b="1" dirty="0"/>
              <a:t>Destruction of habitats</a:t>
            </a:r>
            <a:endParaRPr lang="en-US" dirty="0"/>
          </a:p>
          <a:p>
            <a:r>
              <a:rPr lang="en-US" b="1" dirty="0"/>
              <a:t>Biodiversity loss</a:t>
            </a:r>
            <a:endParaRPr lang="en-US" dirty="0"/>
          </a:p>
          <a:p>
            <a:r>
              <a:rPr lang="en-US" b="1" dirty="0"/>
              <a:t>Endangerment and extinction of species</a:t>
            </a:r>
            <a:endParaRPr lang="en-US" dirty="0"/>
          </a:p>
          <a:p>
            <a:r>
              <a:rPr lang="en-US" b="1" dirty="0"/>
              <a:t>Floods</a:t>
            </a:r>
            <a:endParaRPr lang="en-US" dirty="0"/>
          </a:p>
          <a:p>
            <a:r>
              <a:rPr lang="en-US" b="1" dirty="0"/>
              <a:t>Water pollution</a:t>
            </a:r>
            <a:endParaRPr lang="en-US" dirty="0"/>
          </a:p>
          <a:p>
            <a:r>
              <a:rPr lang="en-US" b="1" dirty="0"/>
              <a:t>Global warming</a:t>
            </a:r>
            <a:endParaRPr lang="en-US" dirty="0"/>
          </a:p>
          <a:p>
            <a:r>
              <a:rPr lang="en-US" b="1" dirty="0"/>
              <a:t>Migration</a:t>
            </a:r>
            <a:endParaRPr lang="en-US" dirty="0"/>
          </a:p>
          <a:p>
            <a:endParaRPr lang="de-DE" dirty="0"/>
          </a:p>
        </p:txBody>
      </p:sp>
    </p:spTree>
    <p:extLst>
      <p:ext uri="{BB962C8B-B14F-4D97-AF65-F5344CB8AC3E}">
        <p14:creationId xmlns:p14="http://schemas.microsoft.com/office/powerpoint/2010/main" val="38374891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Decrease in crop yields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 major effect of desertification is the decrease in crop yields. </a:t>
            </a:r>
          </a:p>
          <a:p>
            <a:pPr>
              <a:spcBef>
                <a:spcPts val="2000"/>
              </a:spcBef>
            </a:pPr>
            <a:r>
              <a:rPr lang="en-US" dirty="0"/>
              <a:t>Once land turns from arable to arid, it is often on longer suitable for farming purposes anymore. </a:t>
            </a:r>
          </a:p>
          <a:p>
            <a:pPr>
              <a:spcBef>
                <a:spcPts val="2000"/>
              </a:spcBef>
            </a:pPr>
            <a:r>
              <a:rPr lang="en-US" dirty="0"/>
              <a:t>In turn, many farmers may lose their livelihood, since they often solely rely on farming as their single source of income. </a:t>
            </a:r>
          </a:p>
          <a:p>
            <a:pPr>
              <a:spcBef>
                <a:spcPts val="2000"/>
              </a:spcBef>
            </a:pPr>
            <a:r>
              <a:rPr lang="en-US" dirty="0"/>
              <a:t>If their land becomes arid, they may no longer be able to provide sufficient crop yields to make a living out of it.</a:t>
            </a:r>
          </a:p>
          <a:p>
            <a:pPr>
              <a:spcBef>
                <a:spcPts val="2000"/>
              </a:spcBef>
            </a:pPr>
            <a:endParaRPr lang="de-DE" dirty="0"/>
          </a:p>
        </p:txBody>
      </p:sp>
    </p:spTree>
    <p:extLst>
      <p:ext uri="{BB962C8B-B14F-4D97-AF65-F5344CB8AC3E}">
        <p14:creationId xmlns:p14="http://schemas.microsoft.com/office/powerpoint/2010/main" val="1781132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Poverty</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Desertification may also lead to serious levels of poverty. </a:t>
            </a:r>
          </a:p>
          <a:p>
            <a:pPr>
              <a:spcBef>
                <a:spcPts val="2000"/>
              </a:spcBef>
            </a:pPr>
            <a:r>
              <a:rPr lang="en-US" dirty="0"/>
              <a:t>For instance, in many poor areas, people are dependent on the crop yields of farmers in order to be able to ensure their food supply. </a:t>
            </a:r>
          </a:p>
          <a:p>
            <a:pPr>
              <a:spcBef>
                <a:spcPts val="2000"/>
              </a:spcBef>
            </a:pPr>
            <a:r>
              <a:rPr lang="en-US" dirty="0"/>
              <a:t>However, if crop yields drop significantly due to desertification issues, many people may lose their livelihood and may be trapped in poverty. </a:t>
            </a:r>
          </a:p>
          <a:p>
            <a:pPr>
              <a:spcBef>
                <a:spcPts val="2000"/>
              </a:spcBef>
            </a:pPr>
            <a:r>
              <a:rPr lang="en-US" dirty="0"/>
              <a:t>Moreover, many people are also employed by farmers. </a:t>
            </a:r>
          </a:p>
          <a:p>
            <a:pPr>
              <a:spcBef>
                <a:spcPts val="2000"/>
              </a:spcBef>
            </a:pPr>
            <a:r>
              <a:rPr lang="en-US" dirty="0"/>
              <a:t>If these people lose their jobs due to desertification, the poverty issue may even be exacerbated.</a:t>
            </a:r>
          </a:p>
          <a:p>
            <a:pPr>
              <a:spcBef>
                <a:spcPts val="2000"/>
              </a:spcBef>
            </a:pPr>
            <a:endParaRPr lang="de-DE" dirty="0"/>
          </a:p>
        </p:txBody>
      </p:sp>
    </p:spTree>
    <p:extLst>
      <p:ext uri="{BB962C8B-B14F-4D97-AF65-F5344CB8AC3E}">
        <p14:creationId xmlns:p14="http://schemas.microsoft.com/office/powerpoint/2010/main" val="444709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What is desertification?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a:spcBef>
                <a:spcPts val="2000"/>
              </a:spcBef>
            </a:pPr>
            <a:r>
              <a:rPr lang="en-US" dirty="0"/>
              <a:t>Desertification can be defined as land degradation implying the loss of biological productivity due to a development of land into an arid desert-like environment. </a:t>
            </a:r>
          </a:p>
          <a:p>
            <a:pPr>
              <a:spcBef>
                <a:spcPts val="2000"/>
              </a:spcBef>
            </a:pPr>
            <a:r>
              <a:rPr lang="en-US" dirty="0"/>
              <a:t>Desertification is a big global problem, which will become even worse due to the effects of global warming. </a:t>
            </a:r>
          </a:p>
          <a:p>
            <a:pPr>
              <a:spcBef>
                <a:spcPts val="2000"/>
              </a:spcBef>
            </a:pPr>
            <a:r>
              <a:rPr lang="en-US" dirty="0"/>
              <a:t>Millions of people will likely lose their livelihood and will have to migrate to foreign countries in order to survive. </a:t>
            </a:r>
          </a:p>
          <a:p>
            <a:pPr>
              <a:spcBef>
                <a:spcPts val="2000"/>
              </a:spcBef>
            </a:pPr>
            <a:r>
              <a:rPr lang="en-US" dirty="0"/>
              <a:t>In this presentation, the causes, effects and solutions for desertification are examined.</a:t>
            </a:r>
          </a:p>
          <a:p>
            <a:pPr>
              <a:spcBef>
                <a:spcPts val="2000"/>
              </a:spcBef>
            </a:pPr>
            <a:endParaRPr lang="de-DE" dirty="0"/>
          </a:p>
        </p:txBody>
      </p:sp>
    </p:spTree>
    <p:extLst>
      <p:ext uri="{BB962C8B-B14F-4D97-AF65-F5344CB8AC3E}">
        <p14:creationId xmlns:p14="http://schemas.microsoft.com/office/powerpoint/2010/main" val="14094114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Hunger</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Poverty caused by desertification may also lead to serious levels </a:t>
            </a:r>
            <a:r>
              <a:rPr lang="en-US"/>
              <a:t>of hunger. </a:t>
            </a:r>
            <a:endParaRPr lang="en-US" dirty="0"/>
          </a:p>
          <a:p>
            <a:pPr>
              <a:spcBef>
                <a:spcPts val="2000"/>
              </a:spcBef>
            </a:pPr>
            <a:r>
              <a:rPr lang="en-US"/>
              <a:t>If </a:t>
            </a:r>
            <a:r>
              <a:rPr lang="en-US" dirty="0"/>
              <a:t>the local population is no longer able to buy vegetables or fruits from farmers due to insufficient crop yield, chances are that many people in poor regions may not be able to get </a:t>
            </a:r>
            <a:r>
              <a:rPr lang="en-US"/>
              <a:t>enough food. </a:t>
            </a:r>
            <a:endParaRPr lang="en-US" dirty="0"/>
          </a:p>
          <a:p>
            <a:pPr>
              <a:spcBef>
                <a:spcPts val="2000"/>
              </a:spcBef>
            </a:pPr>
            <a:r>
              <a:rPr lang="en-US"/>
              <a:t>This </a:t>
            </a:r>
            <a:r>
              <a:rPr lang="en-US" dirty="0"/>
              <a:t>is especially true for quite remote regions which solely rely on agriculture as their food source.</a:t>
            </a:r>
          </a:p>
          <a:p>
            <a:pPr>
              <a:spcBef>
                <a:spcPts val="2000"/>
              </a:spcBef>
            </a:pPr>
            <a:endParaRPr lang="de-DE" dirty="0"/>
          </a:p>
        </p:txBody>
      </p:sp>
    </p:spTree>
    <p:extLst>
      <p:ext uri="{BB962C8B-B14F-4D97-AF65-F5344CB8AC3E}">
        <p14:creationId xmlns:p14="http://schemas.microsoft.com/office/powerpoint/2010/main" val="13034185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Starvation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extreme cases, poverty and hunger may also turn into starvation. </a:t>
            </a:r>
          </a:p>
          <a:p>
            <a:pPr>
              <a:spcBef>
                <a:spcPts val="2000"/>
              </a:spcBef>
            </a:pPr>
            <a:r>
              <a:rPr lang="en-US" dirty="0"/>
              <a:t>Many people may die from the direct and indirect consequences of desertification. </a:t>
            </a:r>
          </a:p>
          <a:p>
            <a:pPr>
              <a:spcBef>
                <a:spcPts val="2000"/>
              </a:spcBef>
            </a:pPr>
            <a:r>
              <a:rPr lang="en-US" dirty="0"/>
              <a:t>Especially in areas that have been poor for a quite long time, people in those areas often do not have any savings and may no longer be able to get enough food due to the desertification issue, which may take the life of a high number of people.</a:t>
            </a:r>
          </a:p>
          <a:p>
            <a:pPr>
              <a:spcBef>
                <a:spcPts val="2000"/>
              </a:spcBef>
            </a:pPr>
            <a:endParaRPr lang="de-DE" dirty="0"/>
          </a:p>
        </p:txBody>
      </p:sp>
    </p:spTree>
    <p:extLst>
      <p:ext uri="{BB962C8B-B14F-4D97-AF65-F5344CB8AC3E}">
        <p14:creationId xmlns:p14="http://schemas.microsoft.com/office/powerpoint/2010/main" val="3831610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Weak immune system</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Hunger caused by desertification may also lead to a weak immune system for people living in affected areas on our planet. </a:t>
            </a:r>
          </a:p>
          <a:p>
            <a:pPr>
              <a:spcBef>
                <a:spcPts val="2000"/>
              </a:spcBef>
            </a:pPr>
            <a:r>
              <a:rPr lang="en-US" dirty="0"/>
              <a:t>Our body only works properly if it is supplied by sufficient vitamins, minerals and energy. </a:t>
            </a:r>
          </a:p>
          <a:p>
            <a:pPr>
              <a:spcBef>
                <a:spcPts val="2000"/>
              </a:spcBef>
            </a:pPr>
            <a:r>
              <a:rPr lang="en-US" dirty="0"/>
              <a:t>If this is not the case due to insufficient food supply, chances are that our body is more vulnerable to diseases. </a:t>
            </a:r>
          </a:p>
          <a:p>
            <a:pPr>
              <a:spcBef>
                <a:spcPts val="2000"/>
              </a:spcBef>
            </a:pPr>
            <a:r>
              <a:rPr lang="en-US" dirty="0"/>
              <a:t>In turn, even rather harmless diseases may take the life of many people since their immune system has become quite weak over time and the body may simply be no longer able to defend against the bacteria.</a:t>
            </a:r>
          </a:p>
          <a:p>
            <a:pPr>
              <a:spcBef>
                <a:spcPts val="2000"/>
              </a:spcBef>
            </a:pPr>
            <a:endParaRPr lang="de-DE" dirty="0"/>
          </a:p>
        </p:txBody>
      </p:sp>
    </p:spTree>
    <p:extLst>
      <p:ext uri="{BB962C8B-B14F-4D97-AF65-F5344CB8AC3E}">
        <p14:creationId xmlns:p14="http://schemas.microsoft.com/office/powerpoint/2010/main" val="18852793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Destruction of habitats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Desertification may also lead to a loss of habitats for many animals and plants</a:t>
            </a:r>
            <a:r>
              <a:rPr lang="en-US"/>
              <a:t>. </a:t>
            </a:r>
            <a:endParaRPr lang="en-US" dirty="0"/>
          </a:p>
          <a:p>
            <a:pPr>
              <a:spcBef>
                <a:spcPts val="2000"/>
              </a:spcBef>
            </a:pPr>
            <a:r>
              <a:rPr lang="en-US"/>
              <a:t>Since </a:t>
            </a:r>
            <a:r>
              <a:rPr lang="en-US" dirty="0"/>
              <a:t>the local flora and fauna is often quite sensitive to changes in their natural living conditions, desertification may alter their living conditions in a way that makes it impossible for animals and plants to sustain their populations</a:t>
            </a:r>
            <a:r>
              <a:rPr lang="en-US"/>
              <a:t>. </a:t>
            </a:r>
            <a:endParaRPr lang="en-US" dirty="0"/>
          </a:p>
          <a:p>
            <a:pPr>
              <a:spcBef>
                <a:spcPts val="2000"/>
              </a:spcBef>
            </a:pPr>
            <a:r>
              <a:rPr lang="en-US"/>
              <a:t>For </a:t>
            </a:r>
            <a:r>
              <a:rPr lang="en-US" dirty="0"/>
              <a:t>instance, if some regions suffer from water shortages due to climate change, animals in those regions may suffer from the resulting desertification and may also die since water is vital for all life on our planet.</a:t>
            </a:r>
          </a:p>
          <a:p>
            <a:pPr>
              <a:spcBef>
                <a:spcPts val="2000"/>
              </a:spcBef>
            </a:pPr>
            <a:endParaRPr lang="de-DE" dirty="0"/>
          </a:p>
        </p:txBody>
      </p:sp>
    </p:spTree>
    <p:extLst>
      <p:ext uri="{BB962C8B-B14F-4D97-AF65-F5344CB8AC3E}">
        <p14:creationId xmlns:p14="http://schemas.microsoft.com/office/powerpoint/2010/main" val="10035079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Biodiversity loss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general, the destruction of habitats and the desertification may also contribute to a loss of biodiversity</a:t>
            </a:r>
            <a:r>
              <a:rPr lang="en-US"/>
              <a:t>. </a:t>
            </a:r>
            <a:endParaRPr lang="en-US" dirty="0"/>
          </a:p>
          <a:p>
            <a:pPr>
              <a:spcBef>
                <a:spcPts val="2000"/>
              </a:spcBef>
            </a:pPr>
            <a:r>
              <a:rPr lang="en-US"/>
              <a:t>While </a:t>
            </a:r>
            <a:r>
              <a:rPr lang="en-US" dirty="0"/>
              <a:t>some species may be able to adjust to the altered environmental conditions properly, many species will not be able to do so and may suffer from serious declines in population.</a:t>
            </a:r>
          </a:p>
          <a:p>
            <a:pPr>
              <a:spcBef>
                <a:spcPts val="2000"/>
              </a:spcBef>
            </a:pPr>
            <a:endParaRPr lang="de-DE" dirty="0"/>
          </a:p>
        </p:txBody>
      </p:sp>
    </p:spTree>
    <p:extLst>
      <p:ext uri="{BB962C8B-B14F-4D97-AF65-F5344CB8AC3E}">
        <p14:creationId xmlns:p14="http://schemas.microsoft.com/office/powerpoint/2010/main" val="40015921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Endangerment and extinction of species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If the decline in population is severe enough, species may become endangered or even extinct. </a:t>
            </a:r>
          </a:p>
          <a:p>
            <a:pPr>
              <a:spcBef>
                <a:spcPts val="2000"/>
              </a:spcBef>
            </a:pPr>
            <a:r>
              <a:rPr lang="en-US" dirty="0"/>
              <a:t>This problem is especially severe for species that are already endangered. </a:t>
            </a:r>
          </a:p>
          <a:p>
            <a:pPr>
              <a:spcBef>
                <a:spcPts val="2000"/>
              </a:spcBef>
            </a:pPr>
            <a:r>
              <a:rPr lang="en-US" dirty="0"/>
              <a:t>Due to desertification, the small number of remaining animals or plants may also die off over time, which may even lead to the extinction of species due to desertification.</a:t>
            </a:r>
          </a:p>
          <a:p>
            <a:pPr>
              <a:spcBef>
                <a:spcPts val="2000"/>
              </a:spcBef>
            </a:pPr>
            <a:endParaRPr lang="de-DE" dirty="0"/>
          </a:p>
        </p:txBody>
      </p:sp>
    </p:spTree>
    <p:extLst>
      <p:ext uri="{BB962C8B-B14F-4D97-AF65-F5344CB8AC3E}">
        <p14:creationId xmlns:p14="http://schemas.microsoft.com/office/powerpoint/2010/main" val="26988682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Floods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Desertification may not only lead to draughts and the resulting adverse consequences, it may also contribute to floods</a:t>
            </a:r>
            <a:r>
              <a:rPr lang="en-US"/>
              <a:t>. </a:t>
            </a:r>
            <a:endParaRPr lang="en-US" dirty="0"/>
          </a:p>
          <a:p>
            <a:pPr>
              <a:spcBef>
                <a:spcPts val="2000"/>
              </a:spcBef>
            </a:pPr>
            <a:r>
              <a:rPr lang="en-US"/>
              <a:t>Since </a:t>
            </a:r>
            <a:r>
              <a:rPr lang="en-US" dirty="0"/>
              <a:t>areas that suffer from desertification usually do not have any trees or other bigger plants in place anymore, these areas are more vulnerable to floods and erosion since there is no vegetation which could hold the soil together.</a:t>
            </a:r>
          </a:p>
          <a:p>
            <a:pPr>
              <a:spcBef>
                <a:spcPts val="2000"/>
              </a:spcBef>
            </a:pPr>
            <a:endParaRPr lang="de-DE" dirty="0"/>
          </a:p>
        </p:txBody>
      </p:sp>
    </p:spTree>
    <p:extLst>
      <p:ext uri="{BB962C8B-B14F-4D97-AF65-F5344CB8AC3E}">
        <p14:creationId xmlns:p14="http://schemas.microsoft.com/office/powerpoint/2010/main" val="8784053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Water pollution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an intact soil and plants filter our water, the absence of those factors due to desertification may lead to serious water pollution. </a:t>
            </a:r>
          </a:p>
          <a:p>
            <a:pPr>
              <a:spcBef>
                <a:spcPts val="2000"/>
              </a:spcBef>
            </a:pPr>
            <a:r>
              <a:rPr lang="en-US" dirty="0"/>
              <a:t>This can be a serious issue, since in many areas worldwide, people rely on clean groundwater for showering and cooking purposes.</a:t>
            </a:r>
          </a:p>
          <a:p>
            <a:pPr>
              <a:spcBef>
                <a:spcPts val="2000"/>
              </a:spcBef>
            </a:pPr>
            <a:endParaRPr lang="de-DE" dirty="0"/>
          </a:p>
        </p:txBody>
      </p:sp>
    </p:spTree>
    <p:extLst>
      <p:ext uri="{BB962C8B-B14F-4D97-AF65-F5344CB8AC3E}">
        <p14:creationId xmlns:p14="http://schemas.microsoft.com/office/powerpoint/2010/main" val="39466361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Global warming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desertification often implies that trees and other plants die off, it also indirectly contributes to global warming. </a:t>
            </a:r>
          </a:p>
          <a:p>
            <a:pPr>
              <a:spcBef>
                <a:spcPts val="2000"/>
              </a:spcBef>
            </a:pPr>
            <a:r>
              <a:rPr lang="en-US" dirty="0"/>
              <a:t>Since trees are a natural storage space for greenhouse gases like carbon dioxide, if these trees die off, large amounts of greenhouse gases that had been stored in those trees are now emitted into our atmosphere, which accelerates global warming and the dramatic adverse effects.</a:t>
            </a:r>
          </a:p>
          <a:p>
            <a:pPr>
              <a:spcBef>
                <a:spcPts val="2000"/>
              </a:spcBef>
            </a:pPr>
            <a:endParaRPr lang="de-DE" dirty="0"/>
          </a:p>
        </p:txBody>
      </p:sp>
    </p:spTree>
    <p:extLst>
      <p:ext uri="{BB962C8B-B14F-4D97-AF65-F5344CB8AC3E}">
        <p14:creationId xmlns:p14="http://schemas.microsoft.com/office/powerpoint/2010/main" val="3842924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Migration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desertification implies the destruction of the livelihood of many farmers, it also contributes to serious migration movements</a:t>
            </a:r>
            <a:r>
              <a:rPr lang="en-US"/>
              <a:t>. </a:t>
            </a:r>
            <a:endParaRPr lang="en-US" dirty="0"/>
          </a:p>
          <a:p>
            <a:pPr>
              <a:spcBef>
                <a:spcPts val="2000"/>
              </a:spcBef>
            </a:pPr>
            <a:r>
              <a:rPr lang="en-US"/>
              <a:t>This </a:t>
            </a:r>
            <a:r>
              <a:rPr lang="en-US" dirty="0"/>
              <a:t>problem will become even worse since due to global warming, large areas of land that are currently used for farming will then no longer be suitable for farming due to a lack of water.</a:t>
            </a:r>
          </a:p>
          <a:p>
            <a:pPr>
              <a:spcBef>
                <a:spcPts val="2000"/>
              </a:spcBef>
            </a:pPr>
            <a:endParaRPr lang="de-DE" dirty="0"/>
          </a:p>
        </p:txBody>
      </p:sp>
    </p:spTree>
    <p:extLst>
      <p:ext uri="{BB962C8B-B14F-4D97-AF65-F5344CB8AC3E}">
        <p14:creationId xmlns:p14="http://schemas.microsoft.com/office/powerpoint/2010/main" val="39924369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Causes for desertification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normAutofit lnSpcReduction="10000"/>
          </a:bodyPr>
          <a:lstStyle/>
          <a:p>
            <a:r>
              <a:rPr lang="en-US" b="1" dirty="0"/>
              <a:t>Deforestation</a:t>
            </a:r>
            <a:endParaRPr lang="en-US" dirty="0"/>
          </a:p>
          <a:p>
            <a:r>
              <a:rPr lang="en-US" b="1" dirty="0"/>
              <a:t>Farming</a:t>
            </a:r>
            <a:endParaRPr lang="en-US" dirty="0"/>
          </a:p>
          <a:p>
            <a:r>
              <a:rPr lang="en-US" b="1" dirty="0"/>
              <a:t>Excessive use of fertilizers and pesticides</a:t>
            </a:r>
            <a:endParaRPr lang="en-US" dirty="0"/>
          </a:p>
          <a:p>
            <a:r>
              <a:rPr lang="en-US" b="1" dirty="0"/>
              <a:t>Animal grazing</a:t>
            </a:r>
            <a:endParaRPr lang="en-US" dirty="0"/>
          </a:p>
          <a:p>
            <a:r>
              <a:rPr lang="en-US" b="1" dirty="0"/>
              <a:t>Global warming</a:t>
            </a:r>
            <a:endParaRPr lang="en-US" dirty="0"/>
          </a:p>
          <a:p>
            <a:r>
              <a:rPr lang="en-US" b="1" dirty="0"/>
              <a:t>Overpopulation</a:t>
            </a:r>
            <a:endParaRPr lang="en-US" dirty="0"/>
          </a:p>
          <a:p>
            <a:r>
              <a:rPr lang="en-US" b="1" dirty="0"/>
              <a:t>Changes in land use</a:t>
            </a:r>
            <a:endParaRPr lang="en-US" dirty="0"/>
          </a:p>
          <a:p>
            <a:r>
              <a:rPr lang="en-US" b="1" dirty="0"/>
              <a:t>Mining</a:t>
            </a:r>
            <a:endParaRPr lang="en-US" dirty="0"/>
          </a:p>
          <a:p>
            <a:r>
              <a:rPr lang="en-US" b="1" dirty="0"/>
              <a:t>Excessive consumption</a:t>
            </a:r>
            <a:endParaRPr lang="en-US" dirty="0"/>
          </a:p>
          <a:p>
            <a:r>
              <a:rPr lang="en-US" b="1" dirty="0"/>
              <a:t>Waste production and disposal</a:t>
            </a:r>
            <a:endParaRPr lang="en-US" dirty="0"/>
          </a:p>
          <a:p>
            <a:r>
              <a:rPr lang="en-US" b="1" dirty="0"/>
              <a:t>Soil pollution</a:t>
            </a:r>
            <a:endParaRPr lang="en-US" dirty="0"/>
          </a:p>
          <a:p>
            <a:r>
              <a:rPr lang="en-US" b="1" dirty="0"/>
              <a:t>Acid rain</a:t>
            </a:r>
            <a:endParaRPr lang="en-US" dirty="0"/>
          </a:p>
          <a:p>
            <a:r>
              <a:rPr lang="en-US" b="1" dirty="0"/>
              <a:t>Natural causes</a:t>
            </a:r>
            <a:endParaRPr lang="en-US" dirty="0"/>
          </a:p>
          <a:p>
            <a:endParaRPr lang="de-DE" dirty="0"/>
          </a:p>
        </p:txBody>
      </p:sp>
    </p:spTree>
    <p:extLst>
      <p:ext uri="{BB962C8B-B14F-4D97-AF65-F5344CB8AC3E}">
        <p14:creationId xmlns:p14="http://schemas.microsoft.com/office/powerpoint/2010/main" val="38923226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Solutions for desertification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r>
              <a:rPr lang="en-US" b="1" dirty="0"/>
              <a:t>Stricter regulations regarding farming practices</a:t>
            </a:r>
            <a:endParaRPr lang="en-US" dirty="0"/>
          </a:p>
          <a:p>
            <a:r>
              <a:rPr lang="en-US" b="1" dirty="0"/>
              <a:t>Reduction in fertilizer and pesticides</a:t>
            </a:r>
            <a:endParaRPr lang="en-US" dirty="0"/>
          </a:p>
          <a:p>
            <a:r>
              <a:rPr lang="en-US" b="1" dirty="0"/>
              <a:t>Reforestation</a:t>
            </a:r>
            <a:endParaRPr lang="en-US" dirty="0"/>
          </a:p>
          <a:p>
            <a:r>
              <a:rPr lang="en-US" b="1" dirty="0"/>
              <a:t>Population control</a:t>
            </a:r>
            <a:endParaRPr lang="en-US" dirty="0"/>
          </a:p>
          <a:p>
            <a:r>
              <a:rPr lang="en-US" b="1" dirty="0"/>
              <a:t>Technological advancements</a:t>
            </a:r>
            <a:endParaRPr lang="en-US" dirty="0"/>
          </a:p>
          <a:p>
            <a:r>
              <a:rPr lang="en-US" b="1" dirty="0"/>
              <a:t>Confinement of mining practices</a:t>
            </a:r>
            <a:endParaRPr lang="en-US" dirty="0"/>
          </a:p>
          <a:p>
            <a:r>
              <a:rPr lang="en-US" b="1" dirty="0"/>
              <a:t>Avoidance of pollution</a:t>
            </a:r>
            <a:endParaRPr lang="en-US" dirty="0"/>
          </a:p>
          <a:p>
            <a:r>
              <a:rPr lang="en-US" b="1" dirty="0"/>
              <a:t>Adjustments in consumption</a:t>
            </a:r>
            <a:endParaRPr lang="en-US" dirty="0"/>
          </a:p>
          <a:p>
            <a:r>
              <a:rPr lang="en-US" b="1" dirty="0"/>
              <a:t>Avoid waste production</a:t>
            </a:r>
            <a:endParaRPr lang="en-US" dirty="0"/>
          </a:p>
          <a:p>
            <a:r>
              <a:rPr lang="en-US" b="1" dirty="0"/>
              <a:t>Education</a:t>
            </a:r>
            <a:endParaRPr lang="en-US" dirty="0"/>
          </a:p>
          <a:p>
            <a:r>
              <a:rPr lang="en-US" b="1" dirty="0"/>
              <a:t>Convince others</a:t>
            </a:r>
            <a:endParaRPr lang="en-US" dirty="0"/>
          </a:p>
          <a:p>
            <a:endParaRPr lang="de-DE" dirty="0"/>
          </a:p>
        </p:txBody>
      </p:sp>
    </p:spTree>
    <p:extLst>
      <p:ext uri="{BB962C8B-B14F-4D97-AF65-F5344CB8AC3E}">
        <p14:creationId xmlns:p14="http://schemas.microsoft.com/office/powerpoint/2010/main" val="791472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Stricter regulations regarding farming practices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order to fight desertification, it is crucial that there are quite strict regulations in place that limit the use of manure. </a:t>
            </a:r>
          </a:p>
          <a:p>
            <a:pPr>
              <a:spcBef>
                <a:spcPts val="2000"/>
              </a:spcBef>
            </a:pPr>
            <a:r>
              <a:rPr lang="en-US" dirty="0"/>
              <a:t>Moreover, farmers should be forced to switch the sort of plants once in a while so that the soil is able to recover. </a:t>
            </a:r>
          </a:p>
          <a:p>
            <a:pPr>
              <a:spcBef>
                <a:spcPts val="2000"/>
              </a:spcBef>
            </a:pPr>
            <a:r>
              <a:rPr lang="en-US" dirty="0"/>
              <a:t>By introducing those measures, farming will become much more sustainable since the soil is protected from excessive use and contamination, which will prevent desertification in many cases.</a:t>
            </a:r>
          </a:p>
          <a:p>
            <a:pPr>
              <a:spcBef>
                <a:spcPts val="2000"/>
              </a:spcBef>
            </a:pPr>
            <a:endParaRPr lang="de-DE" dirty="0"/>
          </a:p>
        </p:txBody>
      </p:sp>
    </p:spTree>
    <p:extLst>
      <p:ext uri="{BB962C8B-B14F-4D97-AF65-F5344CB8AC3E}">
        <p14:creationId xmlns:p14="http://schemas.microsoft.com/office/powerpoint/2010/main" val="26358457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Reduction in fertilizer and pesticides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general, famers should reduce their use of fertilizer and pesticides. </a:t>
            </a:r>
          </a:p>
          <a:p>
            <a:pPr>
              <a:spcBef>
                <a:spcPts val="2000"/>
              </a:spcBef>
            </a:pPr>
            <a:r>
              <a:rPr lang="en-US" dirty="0"/>
              <a:t>In the past decades, there has been a development to the excessive use of fertilizers and pesticides in farming in order to maximize crop yields. </a:t>
            </a:r>
          </a:p>
          <a:p>
            <a:pPr>
              <a:spcBef>
                <a:spcPts val="2000"/>
              </a:spcBef>
            </a:pPr>
            <a:r>
              <a:rPr lang="en-US" dirty="0"/>
              <a:t>However, since those chemical substances often hurt the soil and turn the land from arable to arid, there should be a reduction in the use of pesticides and fertilizers in order to prevent desertification and several other environmental issues.</a:t>
            </a:r>
          </a:p>
          <a:p>
            <a:pPr>
              <a:spcBef>
                <a:spcPts val="2000"/>
              </a:spcBef>
            </a:pPr>
            <a:endParaRPr lang="de-DE" dirty="0"/>
          </a:p>
        </p:txBody>
      </p:sp>
    </p:spTree>
    <p:extLst>
      <p:ext uri="{BB962C8B-B14F-4D97-AF65-F5344CB8AC3E}">
        <p14:creationId xmlns:p14="http://schemas.microsoft.com/office/powerpoint/2010/main" val="27526052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Reforestation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In areas that have been subject to deforestation in the past, it should be considered to plant trees in those areas instead of using those areas for other purposes which may turn them into arid land in the long run. </a:t>
            </a:r>
          </a:p>
          <a:p>
            <a:pPr>
              <a:spcBef>
                <a:spcPts val="2000"/>
              </a:spcBef>
            </a:pPr>
            <a:r>
              <a:rPr lang="en-US" dirty="0"/>
              <a:t>Our forests are quite important since they contribute to a natural balance and provide a habitat for many animal and plants. </a:t>
            </a:r>
          </a:p>
          <a:p>
            <a:pPr>
              <a:spcBef>
                <a:spcPts val="2000"/>
              </a:spcBef>
            </a:pPr>
            <a:r>
              <a:rPr lang="en-US" dirty="0"/>
              <a:t>Moreover, they are considered to slow down global warming since trees are natural carbon dioxide storage spaces. </a:t>
            </a:r>
          </a:p>
          <a:p>
            <a:pPr>
              <a:spcBef>
                <a:spcPts val="2000"/>
              </a:spcBef>
            </a:pPr>
            <a:r>
              <a:rPr lang="en-US" dirty="0"/>
              <a:t>Therefore, it might make sense to fight deforestation and plant trees in the affected areas, not only to prevent desertification but also to fight additional environmental issues.</a:t>
            </a:r>
          </a:p>
          <a:p>
            <a:pPr>
              <a:spcBef>
                <a:spcPts val="2000"/>
              </a:spcBef>
            </a:pPr>
            <a:endParaRPr lang="de-DE" dirty="0"/>
          </a:p>
        </p:txBody>
      </p:sp>
    </p:spTree>
    <p:extLst>
      <p:ext uri="{BB962C8B-B14F-4D97-AF65-F5344CB8AC3E}">
        <p14:creationId xmlns:p14="http://schemas.microsoft.com/office/powerpoint/2010/main" val="18614191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Population control</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overpopulation indirectly contributes to desertification through excessive pollution and a contribution to global warming, population control measures should be taken in order to mitigate this issue. </a:t>
            </a:r>
          </a:p>
          <a:p>
            <a:pPr>
              <a:spcBef>
                <a:spcPts val="2000"/>
              </a:spcBef>
            </a:pPr>
            <a:r>
              <a:rPr lang="en-US" dirty="0"/>
              <a:t>For instance, this could mean setting restrictions for the number of children a family is allowed to have. </a:t>
            </a:r>
          </a:p>
          <a:p>
            <a:pPr>
              <a:spcBef>
                <a:spcPts val="2000"/>
              </a:spcBef>
            </a:pPr>
            <a:r>
              <a:rPr lang="en-US" dirty="0"/>
              <a:t>By doing so, we could reduce the number of people on our planet in a natural manner, which would fight important environmental problems, including resource depletion and also the desertification issue.</a:t>
            </a:r>
          </a:p>
          <a:p>
            <a:pPr>
              <a:spcBef>
                <a:spcPts val="2000"/>
              </a:spcBef>
            </a:pPr>
            <a:endParaRPr lang="de-DE" dirty="0"/>
          </a:p>
        </p:txBody>
      </p:sp>
    </p:spTree>
    <p:extLst>
      <p:ext uri="{BB962C8B-B14F-4D97-AF65-F5344CB8AC3E}">
        <p14:creationId xmlns:p14="http://schemas.microsoft.com/office/powerpoint/2010/main" val="30651426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Technological advancements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Research is key to overcome most of our environmental problems</a:t>
            </a:r>
            <a:r>
              <a:rPr lang="en-US"/>
              <a:t>. </a:t>
            </a:r>
            <a:endParaRPr lang="en-US" dirty="0"/>
          </a:p>
          <a:p>
            <a:pPr>
              <a:spcBef>
                <a:spcPts val="2000"/>
              </a:spcBef>
            </a:pPr>
            <a:r>
              <a:rPr lang="en-US"/>
              <a:t>This </a:t>
            </a:r>
            <a:r>
              <a:rPr lang="en-US" dirty="0"/>
              <a:t>is also true for the desertification issue to a certain extent</a:t>
            </a:r>
            <a:r>
              <a:rPr lang="en-US"/>
              <a:t>. </a:t>
            </a:r>
            <a:endParaRPr lang="en-US" dirty="0"/>
          </a:p>
          <a:p>
            <a:pPr>
              <a:spcBef>
                <a:spcPts val="2000"/>
              </a:spcBef>
            </a:pPr>
            <a:r>
              <a:rPr lang="en-US"/>
              <a:t>By </a:t>
            </a:r>
            <a:r>
              <a:rPr lang="en-US" dirty="0"/>
              <a:t>using latest research findings, we will be able to improve our knowledge regarding the drivers of desertification and can take appropriate and effective measures on an individual basis.</a:t>
            </a:r>
          </a:p>
          <a:p>
            <a:pPr>
              <a:spcBef>
                <a:spcPts val="2000"/>
              </a:spcBef>
            </a:pPr>
            <a:endParaRPr lang="de-DE" dirty="0"/>
          </a:p>
        </p:txBody>
      </p:sp>
    </p:spTree>
    <p:extLst>
      <p:ext uri="{BB962C8B-B14F-4D97-AF65-F5344CB8AC3E}">
        <p14:creationId xmlns:p14="http://schemas.microsoft.com/office/powerpoint/2010/main" val="37819660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Confinement of mining practices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mining often implies the destruction of large areas of land, mining practices should be confined by governments so that our nature reserves stay intact and the natural habitats of many animals and plant can be protected</a:t>
            </a:r>
            <a:r>
              <a:rPr lang="en-US"/>
              <a:t>. </a:t>
            </a:r>
            <a:endParaRPr lang="en-US" dirty="0"/>
          </a:p>
          <a:p>
            <a:pPr>
              <a:spcBef>
                <a:spcPts val="2000"/>
              </a:spcBef>
            </a:pPr>
            <a:r>
              <a:rPr lang="en-US"/>
              <a:t>By </a:t>
            </a:r>
            <a:r>
              <a:rPr lang="en-US" dirty="0"/>
              <a:t>doing so, less land will be arid after mining practices have been finished and the desertification issue can be mitigated to a certain extent due to a reduction in mining actions.</a:t>
            </a:r>
          </a:p>
          <a:p>
            <a:pPr>
              <a:spcBef>
                <a:spcPts val="2000"/>
              </a:spcBef>
            </a:pPr>
            <a:endParaRPr lang="de-DE" dirty="0"/>
          </a:p>
        </p:txBody>
      </p:sp>
    </p:spTree>
    <p:extLst>
      <p:ext uri="{BB962C8B-B14F-4D97-AF65-F5344CB8AC3E}">
        <p14:creationId xmlns:p14="http://schemas.microsoft.com/office/powerpoint/2010/main" val="1739821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Avoidance of pollution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pollution of many sorts can directly and indirectly hurt the soil, it can significantly contribute to the desertification issue</a:t>
            </a:r>
            <a:r>
              <a:rPr lang="en-US"/>
              <a:t>. </a:t>
            </a:r>
            <a:endParaRPr lang="en-US" dirty="0"/>
          </a:p>
          <a:p>
            <a:pPr>
              <a:spcBef>
                <a:spcPts val="2000"/>
              </a:spcBef>
            </a:pPr>
            <a:r>
              <a:rPr lang="en-US"/>
              <a:t>Therefore</a:t>
            </a:r>
            <a:r>
              <a:rPr lang="en-US" dirty="0"/>
              <a:t>, it is crucial that we reduce pollution on a global scale, not only to reduce the desertification problem but also to fight several other environmental problems our planet currently faces.</a:t>
            </a:r>
          </a:p>
          <a:p>
            <a:pPr>
              <a:spcBef>
                <a:spcPts val="2000"/>
              </a:spcBef>
            </a:pPr>
            <a:endParaRPr lang="de-DE" dirty="0"/>
          </a:p>
        </p:txBody>
      </p:sp>
    </p:spTree>
    <p:extLst>
      <p:ext uri="{BB962C8B-B14F-4D97-AF65-F5344CB8AC3E}">
        <p14:creationId xmlns:p14="http://schemas.microsoft.com/office/powerpoint/2010/main" val="9356078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Adjustments in consumption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Our consumption behavior is a main problem for the sustainability of our environmental system</a:t>
            </a:r>
            <a:r>
              <a:rPr lang="en-US"/>
              <a:t>. </a:t>
            </a:r>
            <a:endParaRPr lang="en-US" dirty="0"/>
          </a:p>
          <a:p>
            <a:pPr>
              <a:spcBef>
                <a:spcPts val="2000"/>
              </a:spcBef>
            </a:pPr>
            <a:r>
              <a:rPr lang="en-US"/>
              <a:t>It </a:t>
            </a:r>
            <a:r>
              <a:rPr lang="en-US" dirty="0"/>
              <a:t>also contributes to desertification since excessive consumption contributes to the emission of greenhouse gases, which in turn contributes to global warming</a:t>
            </a:r>
            <a:r>
              <a:rPr lang="en-US"/>
              <a:t>. </a:t>
            </a:r>
            <a:endParaRPr lang="en-US" dirty="0"/>
          </a:p>
          <a:p>
            <a:pPr>
              <a:spcBef>
                <a:spcPts val="2000"/>
              </a:spcBef>
            </a:pPr>
            <a:r>
              <a:rPr lang="en-US"/>
              <a:t>Global </a:t>
            </a:r>
            <a:r>
              <a:rPr lang="en-US" dirty="0"/>
              <a:t>warming exacerbates the desertification issue since it will lead to water scarcity in many regions on the Southern hemisphere, which will make it impossible for farmers to continue their farming practices</a:t>
            </a:r>
            <a:r>
              <a:rPr lang="en-US"/>
              <a:t>. </a:t>
            </a:r>
            <a:endParaRPr lang="en-US" dirty="0"/>
          </a:p>
          <a:p>
            <a:pPr>
              <a:spcBef>
                <a:spcPts val="2000"/>
              </a:spcBef>
            </a:pPr>
            <a:r>
              <a:rPr lang="en-US"/>
              <a:t>Therefore</a:t>
            </a:r>
            <a:r>
              <a:rPr lang="en-US" dirty="0"/>
              <a:t>, it is crucial to adjust our consumption to a more sustainable level in order to fight desertification.</a:t>
            </a:r>
          </a:p>
          <a:p>
            <a:pPr>
              <a:spcBef>
                <a:spcPts val="2000"/>
              </a:spcBef>
            </a:pPr>
            <a:endParaRPr lang="de-DE" dirty="0"/>
          </a:p>
        </p:txBody>
      </p:sp>
    </p:spTree>
    <p:extLst>
      <p:ext uri="{BB962C8B-B14F-4D97-AF65-F5344CB8AC3E}">
        <p14:creationId xmlns:p14="http://schemas.microsoft.com/office/powerpoint/2010/main" val="37779667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Avoid waste production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Similar to the consumption issue, we should also try to avoid waste on a daily basis, since it indirectly contributes to the desertification problem. </a:t>
            </a:r>
          </a:p>
          <a:p>
            <a:pPr>
              <a:spcBef>
                <a:spcPts val="2000"/>
              </a:spcBef>
            </a:pPr>
            <a:r>
              <a:rPr lang="en-US" dirty="0"/>
              <a:t>This means that you should not by products that are excessively packaged. </a:t>
            </a:r>
          </a:p>
          <a:p>
            <a:pPr>
              <a:spcBef>
                <a:spcPts val="2000"/>
              </a:spcBef>
            </a:pPr>
            <a:r>
              <a:rPr lang="en-US" dirty="0"/>
              <a:t>Instead, try to buy from local organic food stores and bring your own bag. </a:t>
            </a:r>
          </a:p>
          <a:p>
            <a:pPr>
              <a:spcBef>
                <a:spcPts val="2000"/>
              </a:spcBef>
            </a:pPr>
            <a:r>
              <a:rPr lang="en-US" dirty="0"/>
              <a:t>There are several other ways how you can reduce waste in your daily life, just think about the consequences for our planet when it comes to buying decisions of several sorts.</a:t>
            </a:r>
          </a:p>
          <a:p>
            <a:pPr>
              <a:spcBef>
                <a:spcPts val="2000"/>
              </a:spcBef>
            </a:pPr>
            <a:endParaRPr lang="de-DE" dirty="0"/>
          </a:p>
        </p:txBody>
      </p:sp>
    </p:spTree>
    <p:extLst>
      <p:ext uri="{BB962C8B-B14F-4D97-AF65-F5344CB8AC3E}">
        <p14:creationId xmlns:p14="http://schemas.microsoft.com/office/powerpoint/2010/main" val="3400686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Deforestation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One significant cause for desertification can be deforestation. </a:t>
            </a:r>
          </a:p>
          <a:p>
            <a:pPr>
              <a:spcBef>
                <a:spcPts val="2000"/>
              </a:spcBef>
            </a:pPr>
            <a:r>
              <a:rPr lang="en-US" dirty="0"/>
              <a:t>By cutting or burning down forests, the area that has previously been planted with trees can now be used for farming or other purposes. </a:t>
            </a:r>
          </a:p>
          <a:p>
            <a:pPr>
              <a:spcBef>
                <a:spcPts val="2000"/>
              </a:spcBef>
            </a:pPr>
            <a:r>
              <a:rPr lang="en-US" dirty="0"/>
              <a:t>However, if this area is not used for other purposes for some reason, chances are that this area turns into arid land. </a:t>
            </a:r>
          </a:p>
          <a:p>
            <a:pPr>
              <a:spcBef>
                <a:spcPts val="2000"/>
              </a:spcBef>
            </a:pPr>
            <a:r>
              <a:rPr lang="en-US" dirty="0"/>
              <a:t>Moreover, even if this area will be used for farming purposes, it may become desert-like in the long run since our nowadays farming practices are often not sustainable and can be quite harmful to the soil.</a:t>
            </a:r>
          </a:p>
          <a:p>
            <a:pPr>
              <a:spcBef>
                <a:spcPts val="2000"/>
              </a:spcBef>
            </a:pPr>
            <a:endParaRPr lang="de-DE" dirty="0"/>
          </a:p>
        </p:txBody>
      </p:sp>
    </p:spTree>
    <p:extLst>
      <p:ext uri="{BB962C8B-B14F-4D97-AF65-F5344CB8AC3E}">
        <p14:creationId xmlns:p14="http://schemas.microsoft.com/office/powerpoint/2010/main" val="77948950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Education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Education is quite important to fight our environmental issues</a:t>
            </a:r>
            <a:r>
              <a:rPr lang="en-US"/>
              <a:t>. </a:t>
            </a:r>
            <a:endParaRPr lang="en-US" dirty="0"/>
          </a:p>
          <a:p>
            <a:pPr>
              <a:spcBef>
                <a:spcPts val="2000"/>
              </a:spcBef>
            </a:pPr>
            <a:r>
              <a:rPr lang="en-US"/>
              <a:t>Children </a:t>
            </a:r>
            <a:r>
              <a:rPr lang="en-US" dirty="0"/>
              <a:t>should be taught from an early age on how our daily behavior affects our planet and how everyone of us can reduce the desertification issue</a:t>
            </a:r>
            <a:r>
              <a:rPr lang="en-US"/>
              <a:t>. </a:t>
            </a:r>
            <a:endParaRPr lang="en-US" dirty="0"/>
          </a:p>
          <a:p>
            <a:pPr>
              <a:spcBef>
                <a:spcPts val="2000"/>
              </a:spcBef>
            </a:pPr>
            <a:r>
              <a:rPr lang="en-US"/>
              <a:t>By </a:t>
            </a:r>
            <a:r>
              <a:rPr lang="en-US" dirty="0"/>
              <a:t>education these children, they are more likely to behave in an eco-friendly manner</a:t>
            </a:r>
            <a:r>
              <a:rPr lang="en-US"/>
              <a:t>. </a:t>
            </a:r>
            <a:endParaRPr lang="en-US" dirty="0"/>
          </a:p>
          <a:p>
            <a:pPr>
              <a:spcBef>
                <a:spcPts val="2000"/>
              </a:spcBef>
            </a:pPr>
            <a:r>
              <a:rPr lang="en-US"/>
              <a:t>Moreover</a:t>
            </a:r>
            <a:r>
              <a:rPr lang="en-US" dirty="0"/>
              <a:t>, once they turn into grownups, they are also more likely to behave in a greener way.</a:t>
            </a:r>
          </a:p>
          <a:p>
            <a:pPr>
              <a:spcBef>
                <a:spcPts val="2000"/>
              </a:spcBef>
            </a:pPr>
            <a:endParaRPr lang="de-DE" dirty="0"/>
          </a:p>
        </p:txBody>
      </p:sp>
    </p:spTree>
    <p:extLst>
      <p:ext uri="{BB962C8B-B14F-4D97-AF65-F5344CB8AC3E}">
        <p14:creationId xmlns:p14="http://schemas.microsoft.com/office/powerpoint/2010/main" val="8769965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Convince others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If you want to multiply your positive impact on our environment, you should also try to convince others about our environmental problems and solutions by showing your family and friends easy measures how we can all improve our ecological footprint.</a:t>
            </a:r>
          </a:p>
          <a:p>
            <a:pPr>
              <a:spcBef>
                <a:spcPts val="2000"/>
              </a:spcBef>
            </a:pPr>
            <a:endParaRPr lang="de-DE" dirty="0"/>
          </a:p>
        </p:txBody>
      </p:sp>
    </p:spTree>
    <p:extLst>
      <p:ext uri="{BB962C8B-B14F-4D97-AF65-F5344CB8AC3E}">
        <p14:creationId xmlns:p14="http://schemas.microsoft.com/office/powerpoint/2010/main" val="19715439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dirty="0" err="1"/>
              <a:t>Conclusion</a:t>
            </a:r>
            <a:endParaRPr lang="de-DE" dirty="0"/>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Desertification is a significant environmental problem, which will likely become worse in the future due to global warming. </a:t>
            </a:r>
          </a:p>
          <a:p>
            <a:pPr>
              <a:spcBef>
                <a:spcPts val="2000"/>
              </a:spcBef>
            </a:pPr>
            <a:r>
              <a:rPr lang="en-US" dirty="0"/>
              <a:t>In order to mitigate the adverse effects of desertification, governments all over the world have to set strict regulations. </a:t>
            </a:r>
          </a:p>
          <a:p>
            <a:pPr>
              <a:spcBef>
                <a:spcPts val="2000"/>
              </a:spcBef>
            </a:pPr>
            <a:r>
              <a:rPr lang="en-US" dirty="0"/>
              <a:t>Moreover, industries and also everyone of us can make a positive contribution to fight desertification and to ensure a livable future for billions of people on our planet.</a:t>
            </a:r>
          </a:p>
          <a:p>
            <a:pPr>
              <a:spcBef>
                <a:spcPts val="2000"/>
              </a:spcBef>
            </a:pPr>
            <a:endParaRPr lang="de-DE" dirty="0"/>
          </a:p>
        </p:txBody>
      </p:sp>
    </p:spTree>
    <p:extLst>
      <p:ext uri="{BB962C8B-B14F-4D97-AF65-F5344CB8AC3E}">
        <p14:creationId xmlns:p14="http://schemas.microsoft.com/office/powerpoint/2010/main" val="30818406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de-DE" dirty="0"/>
              <a:t>Sources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a:lstStyle/>
          <a:p>
            <a:pPr>
              <a:spcBef>
                <a:spcPts val="2000"/>
              </a:spcBef>
            </a:pPr>
            <a:r>
              <a:rPr lang="en-US" u="sng" dirty="0">
                <a:hlinkClick r:id="rId2"/>
              </a:rPr>
              <a:t>https://</a:t>
            </a:r>
            <a:r>
              <a:rPr lang="en-US" u="sng" dirty="0" err="1">
                <a:hlinkClick r:id="rId2"/>
              </a:rPr>
              <a:t>en.wikipedia.org</a:t>
            </a:r>
            <a:r>
              <a:rPr lang="en-US" u="sng" dirty="0">
                <a:hlinkClick r:id="rId2"/>
              </a:rPr>
              <a:t>/wiki/Desertification</a:t>
            </a:r>
            <a:endParaRPr lang="en-US" dirty="0"/>
          </a:p>
          <a:p>
            <a:pPr>
              <a:spcBef>
                <a:spcPts val="2000"/>
              </a:spcBef>
            </a:pPr>
            <a:r>
              <a:rPr lang="en-US" u="sng" dirty="0">
                <a:hlinkClick r:id="rId3"/>
              </a:rPr>
              <a:t>https://</a:t>
            </a:r>
            <a:r>
              <a:rPr lang="en-US" u="sng" dirty="0" err="1">
                <a:hlinkClick r:id="rId3"/>
              </a:rPr>
              <a:t>www.nationalgeographic.com</a:t>
            </a:r>
            <a:r>
              <a:rPr lang="en-US" u="sng" dirty="0">
                <a:hlinkClick r:id="rId3"/>
              </a:rPr>
              <a:t>/environment/habitats/desertification/</a:t>
            </a:r>
            <a:endParaRPr lang="en-US" dirty="0"/>
          </a:p>
          <a:p>
            <a:pPr>
              <a:spcBef>
                <a:spcPts val="2000"/>
              </a:spcBef>
            </a:pPr>
            <a:r>
              <a:rPr lang="en-US" u="sng" dirty="0">
                <a:hlinkClick r:id="rId4"/>
              </a:rPr>
              <a:t>https://</a:t>
            </a:r>
            <a:r>
              <a:rPr lang="en-US" u="sng" dirty="0" err="1">
                <a:hlinkClick r:id="rId4"/>
              </a:rPr>
              <a:t>www.unccd.int</a:t>
            </a:r>
            <a:r>
              <a:rPr lang="en-US" u="sng" dirty="0">
                <a:hlinkClick r:id="rId4"/>
              </a:rPr>
              <a:t>/</a:t>
            </a:r>
            <a:endParaRPr lang="en-US" dirty="0"/>
          </a:p>
          <a:p>
            <a:pPr>
              <a:spcBef>
                <a:spcPts val="2000"/>
              </a:spcBef>
            </a:pPr>
            <a:endParaRPr lang="de-DE" dirty="0"/>
          </a:p>
        </p:txBody>
      </p:sp>
    </p:spTree>
    <p:extLst>
      <p:ext uri="{BB962C8B-B14F-4D97-AF65-F5344CB8AC3E}">
        <p14:creationId xmlns:p14="http://schemas.microsoft.com/office/powerpoint/2010/main" val="1208949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Farming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Since in our nowadays world, farming practices are fully optimized for the highest possible yields, this also often implies significant damage to the soil</a:t>
            </a:r>
            <a:r>
              <a:rPr lang="en-US"/>
              <a:t>. </a:t>
            </a:r>
            <a:endParaRPr lang="en-US" dirty="0"/>
          </a:p>
          <a:p>
            <a:pPr>
              <a:spcBef>
                <a:spcPts val="2000"/>
              </a:spcBef>
            </a:pPr>
            <a:r>
              <a:rPr lang="en-US"/>
              <a:t>In </a:t>
            </a:r>
            <a:r>
              <a:rPr lang="en-US" dirty="0"/>
              <a:t>many areas, farmers only plant certain kinds of plants for many years, which leads to an extraction of plenty of precious resources and minerals out of the ground</a:t>
            </a:r>
            <a:r>
              <a:rPr lang="en-US"/>
              <a:t>. </a:t>
            </a:r>
            <a:endParaRPr lang="en-US" dirty="0"/>
          </a:p>
          <a:p>
            <a:pPr>
              <a:spcBef>
                <a:spcPts val="2000"/>
              </a:spcBef>
            </a:pPr>
            <a:r>
              <a:rPr lang="en-US"/>
              <a:t>Sooner </a:t>
            </a:r>
            <a:r>
              <a:rPr lang="en-US" dirty="0"/>
              <a:t>or later, due to the excessive farming of only of few plant species, the soil will no longer be suitable for farming since too many minerals have been used and the land has become arid.</a:t>
            </a:r>
          </a:p>
          <a:p>
            <a:pPr>
              <a:spcBef>
                <a:spcPts val="2000"/>
              </a:spcBef>
            </a:pPr>
            <a:endParaRPr lang="de-DE" dirty="0"/>
          </a:p>
        </p:txBody>
      </p:sp>
    </p:spTree>
    <p:extLst>
      <p:ext uri="{BB962C8B-B14F-4D97-AF65-F5344CB8AC3E}">
        <p14:creationId xmlns:p14="http://schemas.microsoft.com/office/powerpoint/2010/main" val="370676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Excessive use of fertilizers and pesticides</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Moreover, many farmers use excessive amounts of fertilizers and pesticides in order to maximize their crop yields in the short term. </a:t>
            </a:r>
          </a:p>
          <a:p>
            <a:pPr>
              <a:spcBef>
                <a:spcPts val="2000"/>
              </a:spcBef>
            </a:pPr>
            <a:r>
              <a:rPr lang="en-US" dirty="0"/>
              <a:t>However, in the long run, this often leads to significant damages for the soil, which may turn from arable into arid land over time. </a:t>
            </a:r>
          </a:p>
          <a:p>
            <a:pPr>
              <a:spcBef>
                <a:spcPts val="2000"/>
              </a:spcBef>
            </a:pPr>
            <a:r>
              <a:rPr lang="en-US" dirty="0"/>
              <a:t>In turn, this often also implies that the former arable land will be no longer suitable for farming purposes after a few years of excessive farming since the soil has been damaged too much over time.</a:t>
            </a:r>
          </a:p>
          <a:p>
            <a:pPr>
              <a:spcBef>
                <a:spcPts val="2000"/>
              </a:spcBef>
            </a:pPr>
            <a:endParaRPr lang="de-DE" dirty="0"/>
          </a:p>
        </p:txBody>
      </p:sp>
    </p:spTree>
    <p:extLst>
      <p:ext uri="{BB962C8B-B14F-4D97-AF65-F5344CB8AC3E}">
        <p14:creationId xmlns:p14="http://schemas.microsoft.com/office/powerpoint/2010/main" val="1449025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Animal grazing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Grazing can be regarded as natural behavior of many animals like cows or sheep. </a:t>
            </a:r>
          </a:p>
          <a:p>
            <a:pPr>
              <a:spcBef>
                <a:spcPts val="2000"/>
              </a:spcBef>
            </a:pPr>
            <a:r>
              <a:rPr lang="en-US" dirty="0"/>
              <a:t>However, excessive numbers of animals like in factory farming may lead to excessive levels of grazing, which in turn may lead to the desertification of the grazing areas since plants have no chance to recover in population and may also eventually die off due to excessive manure from those animals. </a:t>
            </a:r>
          </a:p>
          <a:p>
            <a:pPr>
              <a:spcBef>
                <a:spcPts val="2000"/>
              </a:spcBef>
            </a:pPr>
            <a:r>
              <a:rPr lang="en-US" dirty="0"/>
              <a:t>Therefore, also the excessive cultivation of cattle can lead to significant problems with desertification in the long run.</a:t>
            </a:r>
          </a:p>
          <a:p>
            <a:pPr>
              <a:spcBef>
                <a:spcPts val="2000"/>
              </a:spcBef>
            </a:pPr>
            <a:endParaRPr lang="de-DE" dirty="0"/>
          </a:p>
        </p:txBody>
      </p:sp>
    </p:spTree>
    <p:extLst>
      <p:ext uri="{BB962C8B-B14F-4D97-AF65-F5344CB8AC3E}">
        <p14:creationId xmlns:p14="http://schemas.microsoft.com/office/powerpoint/2010/main" val="1488425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Global warming</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Due to an increase in air temperature, water will become a scarce resource in many parts of our planet. </a:t>
            </a:r>
          </a:p>
          <a:p>
            <a:pPr>
              <a:spcBef>
                <a:spcPts val="2000"/>
              </a:spcBef>
            </a:pPr>
            <a:r>
              <a:rPr lang="en-US" dirty="0"/>
              <a:t>Especially in the Southern hemisphere, water shortages will be a big issue. </a:t>
            </a:r>
          </a:p>
          <a:p>
            <a:pPr>
              <a:spcBef>
                <a:spcPts val="2000"/>
              </a:spcBef>
            </a:pPr>
            <a:r>
              <a:rPr lang="en-US" dirty="0"/>
              <a:t>Many farmers who currently already struggle to find enough water for farming purposes will suffer even more in the future. </a:t>
            </a:r>
          </a:p>
          <a:p>
            <a:pPr>
              <a:spcBef>
                <a:spcPts val="2000"/>
              </a:spcBef>
            </a:pPr>
            <a:r>
              <a:rPr lang="en-US" dirty="0"/>
              <a:t>This in turn implies that large areas of land that have been used for farming in the past will become arid and will no longer be suitable for farming anymore due to a lack of water. </a:t>
            </a:r>
          </a:p>
          <a:p>
            <a:pPr>
              <a:spcBef>
                <a:spcPts val="2000"/>
              </a:spcBef>
            </a:pPr>
            <a:r>
              <a:rPr lang="en-US" dirty="0"/>
              <a:t>This in turn will lead many people to leave the affected areas and the soil in those areas will suffer from significant desertification.</a:t>
            </a:r>
          </a:p>
          <a:p>
            <a:pPr>
              <a:spcBef>
                <a:spcPts val="2000"/>
              </a:spcBef>
            </a:pPr>
            <a:endParaRPr lang="de-DE" dirty="0"/>
          </a:p>
        </p:txBody>
      </p:sp>
    </p:spTree>
    <p:extLst>
      <p:ext uri="{BB962C8B-B14F-4D97-AF65-F5344CB8AC3E}">
        <p14:creationId xmlns:p14="http://schemas.microsoft.com/office/powerpoint/2010/main" val="75782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4D18F2-58BE-4C08-BE78-1560ADB3A110}"/>
              </a:ext>
            </a:extLst>
          </p:cNvPr>
          <p:cNvSpPr>
            <a:spLocks noGrp="1"/>
          </p:cNvSpPr>
          <p:nvPr>
            <p:ph type="title"/>
          </p:nvPr>
        </p:nvSpPr>
        <p:spPr/>
        <p:txBody>
          <a:bodyPr>
            <a:normAutofit/>
          </a:bodyPr>
          <a:lstStyle/>
          <a:p>
            <a:r>
              <a:rPr lang="en-US" dirty="0"/>
              <a:t>Overpopulation</a:t>
            </a:r>
          </a:p>
        </p:txBody>
      </p:sp>
      <p:sp>
        <p:nvSpPr>
          <p:cNvPr id="7" name="Inhaltsplatzhalter 6">
            <a:extLst>
              <a:ext uri="{FF2B5EF4-FFF2-40B4-BE49-F238E27FC236}">
                <a16:creationId xmlns:a16="http://schemas.microsoft.com/office/drawing/2014/main" id="{4AAC8FC8-33F2-477F-B20A-CB4A53456257}"/>
              </a:ext>
            </a:extLst>
          </p:cNvPr>
          <p:cNvSpPr>
            <a:spLocks noGrp="1"/>
          </p:cNvSpPr>
          <p:nvPr>
            <p:ph idx="1"/>
          </p:nvPr>
        </p:nvSpPr>
        <p:spPr/>
        <p:txBody>
          <a:bodyPr vert="horz" lIns="91440" tIns="45720" rIns="91440" bIns="45720" rtlCol="0">
            <a:normAutofit/>
          </a:bodyPr>
          <a:lstStyle/>
          <a:p>
            <a:pPr>
              <a:spcBef>
                <a:spcPts val="2000"/>
              </a:spcBef>
            </a:pPr>
            <a:r>
              <a:rPr lang="en-US" dirty="0"/>
              <a:t>Another contributor to desertification is overpopulation. </a:t>
            </a:r>
          </a:p>
          <a:p>
            <a:pPr>
              <a:spcBef>
                <a:spcPts val="2000"/>
              </a:spcBef>
            </a:pPr>
            <a:r>
              <a:rPr lang="en-US" dirty="0"/>
              <a:t>Since our world population is continuously growing, the demand for material goods is also increasing on an alarming rate. </a:t>
            </a:r>
          </a:p>
          <a:p>
            <a:pPr>
              <a:spcBef>
                <a:spcPts val="2000"/>
              </a:spcBef>
            </a:pPr>
            <a:r>
              <a:rPr lang="en-US" dirty="0"/>
              <a:t>Also, our global demand for food is increasing. </a:t>
            </a:r>
          </a:p>
          <a:p>
            <a:pPr>
              <a:spcBef>
                <a:spcPts val="2000"/>
              </a:spcBef>
            </a:pPr>
            <a:r>
              <a:rPr lang="en-US" dirty="0"/>
              <a:t>In turn, this implies that we have to optimize our farming processes even further in order to harvest even higher crop yields. </a:t>
            </a:r>
          </a:p>
          <a:p>
            <a:pPr>
              <a:spcBef>
                <a:spcPts val="2000"/>
              </a:spcBef>
            </a:pPr>
            <a:r>
              <a:rPr lang="en-US" dirty="0"/>
              <a:t>However, this excessive optimization of farming will hurt the soil and will eventually turn into the desertification of land in the long run.</a:t>
            </a:r>
          </a:p>
          <a:p>
            <a:pPr>
              <a:spcBef>
                <a:spcPts val="2000"/>
              </a:spcBef>
            </a:pPr>
            <a:endParaRPr lang="de-DE" dirty="0"/>
          </a:p>
        </p:txBody>
      </p:sp>
    </p:spTree>
    <p:extLst>
      <p:ext uri="{BB962C8B-B14F-4D97-AF65-F5344CB8AC3E}">
        <p14:creationId xmlns:p14="http://schemas.microsoft.com/office/powerpoint/2010/main" val="12667944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3308</Words>
  <Application>Microsoft Office PowerPoint</Application>
  <PresentationFormat>Breitbild</PresentationFormat>
  <Paragraphs>208</Paragraphs>
  <Slides>43</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43</vt:i4>
      </vt:variant>
    </vt:vector>
  </HeadingPairs>
  <TitlesOfParts>
    <vt:vector size="47" baseType="lpstr">
      <vt:lpstr>Arial</vt:lpstr>
      <vt:lpstr>Calibri</vt:lpstr>
      <vt:lpstr>Calibri Light</vt:lpstr>
      <vt:lpstr>Office</vt:lpstr>
      <vt:lpstr>Desertification</vt:lpstr>
      <vt:lpstr>What is desertification?</vt:lpstr>
      <vt:lpstr>Causes for desertification</vt:lpstr>
      <vt:lpstr>Deforestation</vt:lpstr>
      <vt:lpstr>Farming</vt:lpstr>
      <vt:lpstr>Excessive use of fertilizers and pesticides</vt:lpstr>
      <vt:lpstr>Animal grazing</vt:lpstr>
      <vt:lpstr>Global warming</vt:lpstr>
      <vt:lpstr>Overpopulation</vt:lpstr>
      <vt:lpstr>Changes in land use</vt:lpstr>
      <vt:lpstr>Mining</vt:lpstr>
      <vt:lpstr>Excessive consumption</vt:lpstr>
      <vt:lpstr>Waste production and disposal</vt:lpstr>
      <vt:lpstr>Soil pollution</vt:lpstr>
      <vt:lpstr>Acid rain</vt:lpstr>
      <vt:lpstr>Natural causes</vt:lpstr>
      <vt:lpstr>Effects of desertification</vt:lpstr>
      <vt:lpstr>Decrease in crop yields</vt:lpstr>
      <vt:lpstr>Poverty</vt:lpstr>
      <vt:lpstr>Hunger</vt:lpstr>
      <vt:lpstr>Starvation</vt:lpstr>
      <vt:lpstr>Weak immune system</vt:lpstr>
      <vt:lpstr>Destruction of habitats</vt:lpstr>
      <vt:lpstr>Biodiversity loss</vt:lpstr>
      <vt:lpstr>Endangerment and extinction of species</vt:lpstr>
      <vt:lpstr>Floods</vt:lpstr>
      <vt:lpstr>Water pollution</vt:lpstr>
      <vt:lpstr>Global warming</vt:lpstr>
      <vt:lpstr>Migration</vt:lpstr>
      <vt:lpstr>Solutions for desertification</vt:lpstr>
      <vt:lpstr>Stricter regulations regarding farming practices</vt:lpstr>
      <vt:lpstr>Reduction in fertilizer and pesticides</vt:lpstr>
      <vt:lpstr>Reforestation</vt:lpstr>
      <vt:lpstr>Population control</vt:lpstr>
      <vt:lpstr>Technological advancements</vt:lpstr>
      <vt:lpstr>Confinement of mining practices</vt:lpstr>
      <vt:lpstr>Avoidance of pollution</vt:lpstr>
      <vt:lpstr>Adjustments in consumption</vt:lpstr>
      <vt:lpstr>Avoid waste production</vt:lpstr>
      <vt:lpstr>Education</vt:lpstr>
      <vt:lpstr>Convince others</vt:lpstr>
      <vt:lpstr>Conclusion</vt:lpstr>
      <vt:lpstr>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Andreas</dc:creator>
  <cp:lastModifiedBy>Andreas</cp:lastModifiedBy>
  <cp:revision>19</cp:revision>
  <dcterms:created xsi:type="dcterms:W3CDTF">2019-10-10T16:23:16Z</dcterms:created>
  <dcterms:modified xsi:type="dcterms:W3CDTF">2020-02-25T09:31:05Z</dcterms:modified>
</cp:coreProperties>
</file>