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61" r:id="rId22"/>
    <p:sldId id="286" r:id="rId23"/>
    <p:sldId id="287" r:id="rId24"/>
    <p:sldId id="288" r:id="rId25"/>
    <p:sldId id="289" r:id="rId26"/>
    <p:sldId id="290" r:id="rId27"/>
    <p:sldId id="291" r:id="rId28"/>
    <p:sldId id="292" r:id="rId29"/>
    <p:sldId id="293" r:id="rId30"/>
    <p:sldId id="294" r:id="rId31"/>
    <p:sldId id="295" r:id="rId32"/>
    <p:sldId id="296" r:id="rId33"/>
    <p:sldId id="258" r:id="rId34"/>
    <p:sldId id="297" r:id="rId35"/>
    <p:sldId id="298" r:id="rId36"/>
    <p:sldId id="299" r:id="rId37"/>
    <p:sldId id="300" r:id="rId38"/>
    <p:sldId id="301" r:id="rId39"/>
    <p:sldId id="302" r:id="rId40"/>
    <p:sldId id="303" r:id="rId41"/>
    <p:sldId id="304" r:id="rId42"/>
    <p:sldId id="259" r:id="rId43"/>
    <p:sldId id="305" r:id="rId44"/>
    <p:sldId id="306" r:id="rId45"/>
    <p:sldId id="307" r:id="rId46"/>
    <p:sldId id="308" r:id="rId47"/>
    <p:sldId id="309" r:id="rId48"/>
    <p:sldId id="310" r:id="rId49"/>
    <p:sldId id="311" r:id="rId50"/>
    <p:sldId id="312" r:id="rId51"/>
    <p:sldId id="313" r:id="rId52"/>
    <p:sldId id="260" r:id="rId53"/>
    <p:sldId id="266" r:id="rId5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27.11.2019</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27.11.2019</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en.wikipedia.org/wiki/Ecological_pyramid" TargetMode="External"/><Relationship Id="rId2" Type="http://schemas.openxmlformats.org/officeDocument/2006/relationships/hyperlink" Target="https://en.wikipedia.org/wiki/Ecology" TargetMode="External"/><Relationship Id="rId1" Type="http://schemas.openxmlformats.org/officeDocument/2006/relationships/slideLayout" Target="../slideLayouts/slideLayout2.xml"/><Relationship Id="rId5" Type="http://schemas.openxmlformats.org/officeDocument/2006/relationships/hyperlink" Target="https://www.sciencedirect.com/topics/earth-and-planetary-sciences/ecology" TargetMode="External"/><Relationship Id="rId4" Type="http://schemas.openxmlformats.org/officeDocument/2006/relationships/hyperlink" Target="https://www.ecology.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7F919DAA-503E-4324-AF65-CB47F33074A9}"/>
              </a:ext>
            </a:extLst>
          </p:cNvPr>
          <p:cNvPicPr>
            <a:picLocks noChangeAspect="1"/>
          </p:cNvPicPr>
          <p:nvPr/>
        </p:nvPicPr>
        <p:blipFill rotWithShape="1">
          <a:blip r:embed="rId2">
            <a:extLst>
              <a:ext uri="{28A0092B-C50C-407E-A947-70E740481C1C}">
                <a14:useLocalDpi xmlns:a14="http://schemas.microsoft.com/office/drawing/2010/main" val="0"/>
              </a:ext>
            </a:extLst>
          </a:blip>
          <a:srcRect t="3714" b="11584"/>
          <a:stretch/>
        </p:blipFill>
        <p:spPr>
          <a:xfrm>
            <a:off x="0" y="-1"/>
            <a:ext cx="12192000" cy="6873793"/>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43932" y="254005"/>
            <a:ext cx="2375855" cy="550330"/>
          </a:xfrm>
        </p:spPr>
        <p:txBody>
          <a:bodyPr>
            <a:normAutofit fontScale="90000"/>
          </a:bodyPr>
          <a:lstStyle/>
          <a:p>
            <a:r>
              <a:rPr lang="de-DE" sz="4500" b="1" dirty="0">
                <a:solidFill>
                  <a:schemeClr val="bg1"/>
                </a:solidFill>
              </a:rPr>
              <a:t>Ecology</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Climax communities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Climax communities can be regarded as the final step of succession</a:t>
            </a:r>
            <a:r>
              <a:rPr lang="en-US"/>
              <a:t>. </a:t>
            </a:r>
            <a:endParaRPr lang="en-US" dirty="0"/>
          </a:p>
          <a:p>
            <a:pPr>
              <a:spcBef>
                <a:spcPts val="2000"/>
              </a:spcBef>
            </a:pPr>
            <a:r>
              <a:rPr lang="en-US"/>
              <a:t>In </a:t>
            </a:r>
            <a:r>
              <a:rPr lang="en-US" dirty="0"/>
              <a:t>this state, the ecosystem usually remains quite stable and unchanged</a:t>
            </a:r>
            <a:r>
              <a:rPr lang="en-US"/>
              <a:t>. </a:t>
            </a:r>
            <a:endParaRPr lang="en-US" dirty="0"/>
          </a:p>
          <a:p>
            <a:pPr>
              <a:spcBef>
                <a:spcPts val="2000"/>
              </a:spcBef>
            </a:pPr>
            <a:r>
              <a:rPr lang="en-US"/>
              <a:t>The </a:t>
            </a:r>
            <a:r>
              <a:rPr lang="en-US" dirty="0"/>
              <a:t>biggest threat to climax communities usually are natural disasters like wildfires or other events that have a huge ecological impact.</a:t>
            </a:r>
          </a:p>
          <a:p>
            <a:pPr>
              <a:spcBef>
                <a:spcPts val="2000"/>
              </a:spcBef>
            </a:pPr>
            <a:endParaRPr lang="de-DE" dirty="0"/>
          </a:p>
        </p:txBody>
      </p:sp>
    </p:spTree>
    <p:extLst>
      <p:ext uri="{BB962C8B-B14F-4D97-AF65-F5344CB8AC3E}">
        <p14:creationId xmlns:p14="http://schemas.microsoft.com/office/powerpoint/2010/main" val="2937113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Why is ecology important?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Ecology raises the awareness of people</a:t>
            </a:r>
            <a:endParaRPr lang="en-US" dirty="0"/>
          </a:p>
          <a:p>
            <a:r>
              <a:rPr lang="en-US" b="1" dirty="0"/>
              <a:t>New research insights</a:t>
            </a:r>
            <a:endParaRPr lang="en-US" dirty="0"/>
          </a:p>
          <a:p>
            <a:r>
              <a:rPr lang="en-US" b="1" dirty="0"/>
              <a:t>Protection of species</a:t>
            </a:r>
            <a:endParaRPr lang="en-US" dirty="0"/>
          </a:p>
          <a:p>
            <a:r>
              <a:rPr lang="en-US" b="1" dirty="0"/>
              <a:t>Human survival</a:t>
            </a:r>
            <a:endParaRPr lang="en-US" dirty="0"/>
          </a:p>
          <a:p>
            <a:r>
              <a:rPr lang="en-US" b="1" dirty="0"/>
              <a:t>Environmental conservation</a:t>
            </a:r>
            <a:endParaRPr lang="en-US" dirty="0"/>
          </a:p>
          <a:p>
            <a:r>
              <a:rPr lang="en-US" b="1" dirty="0"/>
              <a:t>Avoid the spread of diseases</a:t>
            </a:r>
            <a:endParaRPr lang="en-US" dirty="0"/>
          </a:p>
          <a:p>
            <a:r>
              <a:rPr lang="en-US" b="1" dirty="0"/>
              <a:t>Protection of our climate</a:t>
            </a:r>
            <a:endParaRPr lang="en-US" dirty="0"/>
          </a:p>
          <a:p>
            <a:r>
              <a:rPr lang="en-US" b="1" dirty="0"/>
              <a:t>Predicting the future</a:t>
            </a:r>
            <a:endParaRPr lang="en-US" dirty="0"/>
          </a:p>
          <a:p>
            <a:r>
              <a:rPr lang="en-US" b="1" dirty="0"/>
              <a:t>Efficient resource distribution</a:t>
            </a:r>
            <a:endParaRPr lang="en-US" dirty="0"/>
          </a:p>
          <a:p>
            <a:endParaRPr lang="de-DE" dirty="0"/>
          </a:p>
        </p:txBody>
      </p:sp>
    </p:spTree>
    <p:extLst>
      <p:ext uri="{BB962C8B-B14F-4D97-AF65-F5344CB8AC3E}">
        <p14:creationId xmlns:p14="http://schemas.microsoft.com/office/powerpoint/2010/main" val="37822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Ecology raises the awareness of people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science of ecology is important since it raises the awareness of people on our ecological problems and how to solve them. </a:t>
            </a:r>
          </a:p>
          <a:p>
            <a:pPr>
              <a:spcBef>
                <a:spcPts val="2000"/>
              </a:spcBef>
            </a:pPr>
            <a:r>
              <a:rPr lang="en-US" dirty="0"/>
              <a:t>Through understanding the relationships between organisms which can often be quite complex, it is easier to find effective measures in order to mitigate certain problems.</a:t>
            </a:r>
          </a:p>
          <a:p>
            <a:pPr>
              <a:spcBef>
                <a:spcPts val="2000"/>
              </a:spcBef>
            </a:pPr>
            <a:endParaRPr lang="de-DE" dirty="0"/>
          </a:p>
        </p:txBody>
      </p:sp>
    </p:spTree>
    <p:extLst>
      <p:ext uri="{BB962C8B-B14F-4D97-AF65-F5344CB8AC3E}">
        <p14:creationId xmlns:p14="http://schemas.microsoft.com/office/powerpoint/2010/main" val="343419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New research insights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Ecology often also comes up with new research insights which in turn can be used to improve policy decisions and to mitigate certain ecological problems.</a:t>
            </a:r>
          </a:p>
          <a:p>
            <a:pPr>
              <a:spcBef>
                <a:spcPts val="2000"/>
              </a:spcBef>
            </a:pPr>
            <a:endParaRPr lang="de-DE" dirty="0"/>
          </a:p>
        </p:txBody>
      </p:sp>
    </p:spTree>
    <p:extLst>
      <p:ext uri="{BB962C8B-B14F-4D97-AF65-F5344CB8AC3E}">
        <p14:creationId xmlns:p14="http://schemas.microsoft.com/office/powerpoint/2010/main" val="3893398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Protection of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With the help of ecological insights, it can be determined which species are at risk to become endangered or extinct and suitable measures regarding the protection of theses species can be taken.</a:t>
            </a:r>
          </a:p>
          <a:p>
            <a:pPr>
              <a:spcBef>
                <a:spcPts val="2000"/>
              </a:spcBef>
            </a:pPr>
            <a:endParaRPr lang="de-DE" dirty="0"/>
          </a:p>
        </p:txBody>
      </p:sp>
    </p:spTree>
    <p:extLst>
      <p:ext uri="{BB962C8B-B14F-4D97-AF65-F5344CB8AC3E}">
        <p14:creationId xmlns:p14="http://schemas.microsoft.com/office/powerpoint/2010/main" val="2502168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Human survival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our ecological systems are quite complex and interdependent, the survival of the human species depends heavily on the understanding of ecology and how the different organisms on our planet work together.</a:t>
            </a:r>
          </a:p>
          <a:p>
            <a:pPr>
              <a:spcBef>
                <a:spcPts val="2000"/>
              </a:spcBef>
            </a:pPr>
            <a:endParaRPr lang="de-DE" dirty="0"/>
          </a:p>
        </p:txBody>
      </p:sp>
    </p:spTree>
    <p:extLst>
      <p:ext uri="{BB962C8B-B14F-4D97-AF65-F5344CB8AC3E}">
        <p14:creationId xmlns:p14="http://schemas.microsoft.com/office/powerpoint/2010/main" val="2969753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Environmental conservation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big environmental problem is the destruction of habitats of many animals and plants due to mining, deforestation or other actions caused by </a:t>
            </a:r>
            <a:r>
              <a:rPr lang="en-US"/>
              <a:t>human interventions. </a:t>
            </a:r>
            <a:endParaRPr lang="en-US" dirty="0"/>
          </a:p>
          <a:p>
            <a:pPr>
              <a:spcBef>
                <a:spcPts val="2000"/>
              </a:spcBef>
            </a:pPr>
            <a:r>
              <a:rPr lang="en-US"/>
              <a:t>Ecology </a:t>
            </a:r>
            <a:r>
              <a:rPr lang="en-US" dirty="0"/>
              <a:t>can determine what level of human intervention can be tolerated and how much interaction is “too much”.</a:t>
            </a:r>
          </a:p>
          <a:p>
            <a:pPr>
              <a:spcBef>
                <a:spcPts val="2000"/>
              </a:spcBef>
            </a:pPr>
            <a:endParaRPr lang="de-DE" dirty="0"/>
          </a:p>
        </p:txBody>
      </p:sp>
    </p:spTree>
    <p:extLst>
      <p:ext uri="{BB962C8B-B14F-4D97-AF65-F5344CB8AC3E}">
        <p14:creationId xmlns:p14="http://schemas.microsoft.com/office/powerpoint/2010/main" val="2149324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 the spread of diseases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With the help of ecology, we can also examine how diseases are spread and under which ecological conditions the likelihood for the spread of </a:t>
            </a:r>
            <a:r>
              <a:rPr lang="en-US"/>
              <a:t>diseases increases. </a:t>
            </a:r>
            <a:endParaRPr lang="en-US" dirty="0"/>
          </a:p>
          <a:p>
            <a:pPr>
              <a:spcBef>
                <a:spcPts val="2000"/>
              </a:spcBef>
            </a:pPr>
            <a:r>
              <a:rPr lang="en-US"/>
              <a:t>Therefore</a:t>
            </a:r>
            <a:r>
              <a:rPr lang="en-US" dirty="0"/>
              <a:t>, whenever such conditions appear, people can be warned and made aware to take protection measures.</a:t>
            </a:r>
          </a:p>
          <a:p>
            <a:pPr>
              <a:spcBef>
                <a:spcPts val="2000"/>
              </a:spcBef>
            </a:pPr>
            <a:endParaRPr lang="de-DE" dirty="0"/>
          </a:p>
        </p:txBody>
      </p:sp>
    </p:spTree>
    <p:extLst>
      <p:ext uri="{BB962C8B-B14F-4D97-AF65-F5344CB8AC3E}">
        <p14:creationId xmlns:p14="http://schemas.microsoft.com/office/powerpoint/2010/main" val="762535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Protection of our climate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ecology examines the interactions of different organisms, it can also study how climate change </a:t>
            </a:r>
            <a:r>
              <a:rPr lang="en-US"/>
              <a:t>affects ecosystems. </a:t>
            </a:r>
            <a:endParaRPr lang="en-US" dirty="0"/>
          </a:p>
          <a:p>
            <a:pPr>
              <a:spcBef>
                <a:spcPts val="2000"/>
              </a:spcBef>
            </a:pPr>
            <a:r>
              <a:rPr lang="en-US"/>
              <a:t>Thus</a:t>
            </a:r>
            <a:r>
              <a:rPr lang="en-US" dirty="0"/>
              <a:t>, ecology can help to understand the adverse effects of global warming and can also give indications on how to mitigate the climate change issue.</a:t>
            </a:r>
          </a:p>
          <a:p>
            <a:pPr>
              <a:spcBef>
                <a:spcPts val="2000"/>
              </a:spcBef>
            </a:pPr>
            <a:endParaRPr lang="de-DE" dirty="0"/>
          </a:p>
        </p:txBody>
      </p:sp>
    </p:spTree>
    <p:extLst>
      <p:ext uri="{BB962C8B-B14F-4D97-AF65-F5344CB8AC3E}">
        <p14:creationId xmlns:p14="http://schemas.microsoft.com/office/powerpoint/2010/main" val="2816614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Predicting the future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there is plenty of data of ecological processes in the past, researchers can try to predict future ecological development. </a:t>
            </a:r>
          </a:p>
          <a:p>
            <a:pPr>
              <a:spcBef>
                <a:spcPts val="2000"/>
              </a:spcBef>
            </a:pPr>
            <a:r>
              <a:rPr lang="en-US" dirty="0"/>
              <a:t>Therefore, they may be able to spot potential dangers to humanity in time so that we are able to fight those dangers efficiently.</a:t>
            </a:r>
          </a:p>
          <a:p>
            <a:pPr>
              <a:spcBef>
                <a:spcPts val="2000"/>
              </a:spcBef>
            </a:pPr>
            <a:endParaRPr lang="de-DE" dirty="0"/>
          </a:p>
        </p:txBody>
      </p:sp>
    </p:spTree>
    <p:extLst>
      <p:ext uri="{BB962C8B-B14F-4D97-AF65-F5344CB8AC3E}">
        <p14:creationId xmlns:p14="http://schemas.microsoft.com/office/powerpoint/2010/main" val="335686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is</a:t>
            </a:r>
            <a:r>
              <a:rPr lang="de-DE" dirty="0"/>
              <a:t> </a:t>
            </a:r>
            <a:r>
              <a:rPr lang="de-DE" dirty="0" err="1"/>
              <a:t>ecology</a:t>
            </a:r>
            <a:r>
              <a:rPr lang="de-DE" dirty="0"/>
              <a: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Ecology can be defined as a branch of biology that examines the interaction of organisms and their natural biophysical environment. </a:t>
            </a:r>
          </a:p>
          <a:p>
            <a:pPr>
              <a:spcBef>
                <a:spcPts val="2000"/>
              </a:spcBef>
            </a:pPr>
            <a:r>
              <a:rPr lang="en-US" dirty="0"/>
              <a:t>This biophysical environment can be either biotic or abiotic. </a:t>
            </a:r>
          </a:p>
          <a:p>
            <a:pPr>
              <a:spcBef>
                <a:spcPts val="2000"/>
              </a:spcBef>
            </a:pPr>
            <a:r>
              <a:rPr lang="en-US" dirty="0"/>
              <a:t>The field of ecology includes life processes, adaptions, interactions as well as the movement of energy and materials through living communities. </a:t>
            </a:r>
          </a:p>
          <a:p>
            <a:pPr>
              <a:spcBef>
                <a:spcPts val="2000"/>
              </a:spcBef>
            </a:pPr>
            <a:r>
              <a:rPr lang="en-US" dirty="0"/>
              <a:t>Ecology is quite important for explaining and also for the mitigation of many environmental problems. </a:t>
            </a:r>
          </a:p>
          <a:p>
            <a:pPr>
              <a:spcBef>
                <a:spcPts val="2000"/>
              </a:spcBef>
            </a:pPr>
            <a:r>
              <a:rPr lang="en-US" dirty="0"/>
              <a:t>In the following, several kinds of questions regarding ecology are answered. </a:t>
            </a:r>
          </a:p>
          <a:p>
            <a:pPr>
              <a:spcBef>
                <a:spcPts val="2000"/>
              </a:spcBef>
            </a:pPr>
            <a:r>
              <a:rPr lang="en-US" dirty="0"/>
              <a:t>Moreover, the causes, effects and solutions for ecological problems are examined.</a:t>
            </a:r>
          </a:p>
          <a:p>
            <a:pPr>
              <a:spcBef>
                <a:spcPts val="2000"/>
              </a:spcBef>
            </a:pPr>
            <a:endParaRPr lang="de-DE" dirty="0"/>
          </a:p>
        </p:txBody>
      </p:sp>
    </p:spTree>
    <p:extLst>
      <p:ext uri="{BB962C8B-B14F-4D97-AF65-F5344CB8AC3E}">
        <p14:creationId xmlns:p14="http://schemas.microsoft.com/office/powerpoint/2010/main" val="402724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Efficient resource distribution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Ecology can also help to answer questions regarding the optimal resource distribution and allocation. </a:t>
            </a:r>
          </a:p>
          <a:p>
            <a:pPr>
              <a:spcBef>
                <a:spcPts val="2000"/>
              </a:spcBef>
            </a:pPr>
            <a:r>
              <a:rPr lang="en-US" dirty="0"/>
              <a:t>In many regions worldwide, there may be a lack of resources that prevents local development. </a:t>
            </a:r>
          </a:p>
          <a:p>
            <a:pPr>
              <a:spcBef>
                <a:spcPts val="2000"/>
              </a:spcBef>
            </a:pPr>
            <a:r>
              <a:rPr lang="en-US" dirty="0"/>
              <a:t>Therefore, supplying natural resource to these countries may support them in reaching their development goals.</a:t>
            </a:r>
          </a:p>
          <a:p>
            <a:pPr>
              <a:spcBef>
                <a:spcPts val="2000"/>
              </a:spcBef>
            </a:pPr>
            <a:endParaRPr lang="de-DE" dirty="0"/>
          </a:p>
        </p:txBody>
      </p:sp>
    </p:spTree>
    <p:extLst>
      <p:ext uri="{BB962C8B-B14F-4D97-AF65-F5344CB8AC3E}">
        <p14:creationId xmlns:p14="http://schemas.microsoft.com/office/powerpoint/2010/main" val="94061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Causes for ecological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Draughts</a:t>
            </a:r>
            <a:endParaRPr lang="en-US" dirty="0"/>
          </a:p>
          <a:p>
            <a:r>
              <a:rPr lang="en-US" b="1" dirty="0"/>
              <a:t>Earthquakes</a:t>
            </a:r>
            <a:endParaRPr lang="en-US" dirty="0"/>
          </a:p>
          <a:p>
            <a:r>
              <a:rPr lang="en-US" b="1" dirty="0"/>
              <a:t>Tornadoes</a:t>
            </a:r>
            <a:endParaRPr lang="en-US" dirty="0"/>
          </a:p>
          <a:p>
            <a:r>
              <a:rPr lang="en-US" b="1" dirty="0"/>
              <a:t>Heavy rainfalls and floods</a:t>
            </a:r>
            <a:endParaRPr lang="en-US" dirty="0"/>
          </a:p>
          <a:p>
            <a:r>
              <a:rPr lang="en-US" b="1" dirty="0"/>
              <a:t>Mining</a:t>
            </a:r>
            <a:endParaRPr lang="en-US" dirty="0"/>
          </a:p>
          <a:p>
            <a:r>
              <a:rPr lang="en-US" b="1" dirty="0"/>
              <a:t>Destruction of natural habitats</a:t>
            </a:r>
            <a:endParaRPr lang="en-US" dirty="0"/>
          </a:p>
          <a:p>
            <a:r>
              <a:rPr lang="en-US" b="1" dirty="0"/>
              <a:t>Illegal dumping</a:t>
            </a:r>
            <a:endParaRPr lang="en-US" dirty="0"/>
          </a:p>
          <a:p>
            <a:r>
              <a:rPr lang="en-US" b="1" dirty="0"/>
              <a:t>Littering</a:t>
            </a:r>
            <a:endParaRPr lang="en-US" dirty="0"/>
          </a:p>
          <a:p>
            <a:r>
              <a:rPr lang="en-US" b="1" dirty="0"/>
              <a:t>Emission of greenhouse gases</a:t>
            </a:r>
            <a:endParaRPr lang="en-US" dirty="0"/>
          </a:p>
          <a:p>
            <a:r>
              <a:rPr lang="en-US" b="1" dirty="0"/>
              <a:t>Excessive consumption</a:t>
            </a:r>
            <a:endParaRPr lang="en-US" dirty="0"/>
          </a:p>
          <a:p>
            <a:r>
              <a:rPr lang="en-US" b="1" dirty="0"/>
              <a:t>Excessive waste</a:t>
            </a:r>
            <a:endParaRPr lang="en-US" dirty="0"/>
          </a:p>
          <a:p>
            <a:endParaRPr lang="de-DE" dirty="0"/>
          </a:p>
        </p:txBody>
      </p:sp>
    </p:spTree>
    <p:extLst>
      <p:ext uri="{BB962C8B-B14F-4D97-AF65-F5344CB8AC3E}">
        <p14:creationId xmlns:p14="http://schemas.microsoft.com/office/powerpoint/2010/main" val="3892322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Draughts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Draughts can lead to serious ecological problems since they can change the dynamics of an ecological system. </a:t>
            </a:r>
          </a:p>
          <a:p>
            <a:pPr>
              <a:spcBef>
                <a:spcPts val="2000"/>
              </a:spcBef>
            </a:pPr>
            <a:r>
              <a:rPr lang="en-US" dirty="0"/>
              <a:t>For example, draughts can lead to the death of many animals and plants which in turn affects several other organisms. </a:t>
            </a:r>
          </a:p>
          <a:p>
            <a:pPr>
              <a:spcBef>
                <a:spcPts val="2000"/>
              </a:spcBef>
            </a:pPr>
            <a:r>
              <a:rPr lang="en-US" dirty="0"/>
              <a:t>This can lead to a point where the ecological balance is lost and new equilibrium states can occur.</a:t>
            </a:r>
          </a:p>
          <a:p>
            <a:pPr>
              <a:spcBef>
                <a:spcPts val="2000"/>
              </a:spcBef>
            </a:pPr>
            <a:endParaRPr lang="de-DE" dirty="0"/>
          </a:p>
        </p:txBody>
      </p:sp>
    </p:spTree>
    <p:extLst>
      <p:ext uri="{BB962C8B-B14F-4D97-AF65-F5344CB8AC3E}">
        <p14:creationId xmlns:p14="http://schemas.microsoft.com/office/powerpoint/2010/main" val="2973853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Earthquakes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Earthquakes can also wipe out animals and plant species on a large scale and therefore change the affected ecological systems in an adverse manner</a:t>
            </a:r>
            <a:r>
              <a:rPr lang="en-US"/>
              <a:t>. </a:t>
            </a:r>
            <a:endParaRPr lang="en-US" dirty="0"/>
          </a:p>
          <a:p>
            <a:pPr>
              <a:spcBef>
                <a:spcPts val="2000"/>
              </a:spcBef>
            </a:pPr>
            <a:r>
              <a:rPr lang="en-US"/>
              <a:t>Moreover</a:t>
            </a:r>
            <a:r>
              <a:rPr lang="en-US" dirty="0"/>
              <a:t>, earthquakes can also lead to the spread of diseases due to unhygienic conditions and therefore may further alter the ecological systems.</a:t>
            </a:r>
          </a:p>
          <a:p>
            <a:pPr>
              <a:spcBef>
                <a:spcPts val="2000"/>
              </a:spcBef>
            </a:pPr>
            <a:endParaRPr lang="de-DE" dirty="0"/>
          </a:p>
        </p:txBody>
      </p:sp>
    </p:spTree>
    <p:extLst>
      <p:ext uri="{BB962C8B-B14F-4D97-AF65-F5344CB8AC3E}">
        <p14:creationId xmlns:p14="http://schemas.microsoft.com/office/powerpoint/2010/main" val="47987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Tornadoes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Tornadoes can lead to a temporary change in the structure of an ecological system</a:t>
            </a:r>
            <a:r>
              <a:rPr lang="en-US"/>
              <a:t>. </a:t>
            </a:r>
            <a:endParaRPr lang="en-US" dirty="0"/>
          </a:p>
          <a:p>
            <a:pPr>
              <a:spcBef>
                <a:spcPts val="2000"/>
              </a:spcBef>
            </a:pPr>
            <a:r>
              <a:rPr lang="en-US"/>
              <a:t>Tornadoes </a:t>
            </a:r>
            <a:r>
              <a:rPr lang="en-US" dirty="0"/>
              <a:t>may destroy buildings and also may lead to the destruction of forests</a:t>
            </a:r>
            <a:r>
              <a:rPr lang="en-US"/>
              <a:t>. </a:t>
            </a:r>
            <a:endParaRPr lang="en-US" dirty="0"/>
          </a:p>
          <a:p>
            <a:pPr>
              <a:spcBef>
                <a:spcPts val="2000"/>
              </a:spcBef>
            </a:pPr>
            <a:r>
              <a:rPr lang="en-US"/>
              <a:t>This </a:t>
            </a:r>
            <a:r>
              <a:rPr lang="en-US" dirty="0"/>
              <a:t>forest destruction in turn hurts many animals which now have to relocate to new habitats</a:t>
            </a:r>
            <a:r>
              <a:rPr lang="en-US"/>
              <a:t>. </a:t>
            </a:r>
            <a:endParaRPr lang="en-US" dirty="0"/>
          </a:p>
          <a:p>
            <a:pPr>
              <a:spcBef>
                <a:spcPts val="2000"/>
              </a:spcBef>
            </a:pPr>
            <a:r>
              <a:rPr lang="en-US"/>
              <a:t>In </a:t>
            </a:r>
            <a:r>
              <a:rPr lang="en-US" dirty="0"/>
              <a:t>turn, this could lead to an imbalance in the ecosystem and may hurt biodiversity.</a:t>
            </a:r>
          </a:p>
          <a:p>
            <a:pPr>
              <a:spcBef>
                <a:spcPts val="2000"/>
              </a:spcBef>
            </a:pPr>
            <a:endParaRPr lang="de-DE" dirty="0"/>
          </a:p>
        </p:txBody>
      </p:sp>
    </p:spTree>
    <p:extLst>
      <p:ext uri="{BB962C8B-B14F-4D97-AF65-F5344CB8AC3E}">
        <p14:creationId xmlns:p14="http://schemas.microsoft.com/office/powerpoint/2010/main" val="2334977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Heavy rainfalls and floods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Rainfalls and floods can also hurt ecosystems since many animals and plants are likely to drown</a:t>
            </a:r>
            <a:r>
              <a:rPr lang="en-US"/>
              <a:t>. </a:t>
            </a:r>
            <a:endParaRPr lang="en-US" dirty="0"/>
          </a:p>
          <a:p>
            <a:pPr>
              <a:spcBef>
                <a:spcPts val="2000"/>
              </a:spcBef>
            </a:pPr>
            <a:r>
              <a:rPr lang="en-US"/>
              <a:t>Moreover</a:t>
            </a:r>
            <a:r>
              <a:rPr lang="en-US" dirty="0"/>
              <a:t>, a mass of dead animals can also lead to a spread of diseases or even to a spread of epidemics or pandemics.</a:t>
            </a:r>
          </a:p>
          <a:p>
            <a:pPr>
              <a:spcBef>
                <a:spcPts val="2000"/>
              </a:spcBef>
            </a:pPr>
            <a:endParaRPr lang="de-DE" dirty="0"/>
          </a:p>
        </p:txBody>
      </p:sp>
    </p:spTree>
    <p:extLst>
      <p:ext uri="{BB962C8B-B14F-4D97-AF65-F5344CB8AC3E}">
        <p14:creationId xmlns:p14="http://schemas.microsoft.com/office/powerpoint/2010/main" val="2656153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r>
              <a:rPr lang="en-US" dirty="0"/>
              <a:t>Mining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our increasing world population and our rising consumption levels, we have to extract an increasing amount of resources out of the ground</a:t>
            </a:r>
            <a:r>
              <a:rPr lang="en-US"/>
              <a:t>. </a:t>
            </a:r>
            <a:endParaRPr lang="en-US" dirty="0"/>
          </a:p>
          <a:p>
            <a:pPr>
              <a:spcBef>
                <a:spcPts val="2000"/>
              </a:spcBef>
            </a:pPr>
            <a:r>
              <a:rPr lang="en-US"/>
              <a:t>However</a:t>
            </a:r>
            <a:r>
              <a:rPr lang="en-US" dirty="0"/>
              <a:t>, the extraction process through mining can hurt ecological systems since mining often involves soil pollution and also destroys natural habitats of animals which then have to find new habitats to relocate in order to survive.</a:t>
            </a:r>
          </a:p>
          <a:p>
            <a:pPr>
              <a:spcBef>
                <a:spcPts val="2000"/>
              </a:spcBef>
            </a:pPr>
            <a:endParaRPr lang="de-DE" dirty="0"/>
          </a:p>
        </p:txBody>
      </p:sp>
    </p:spTree>
    <p:extLst>
      <p:ext uri="{BB962C8B-B14F-4D97-AF65-F5344CB8AC3E}">
        <p14:creationId xmlns:p14="http://schemas.microsoft.com/office/powerpoint/2010/main" val="2702413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Destruction of natural habitats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Human interventions lead to the destruction of many habitats worldwide</a:t>
            </a:r>
            <a:r>
              <a:rPr lang="en-US"/>
              <a:t>. </a:t>
            </a:r>
            <a:endParaRPr lang="en-US" dirty="0"/>
          </a:p>
          <a:p>
            <a:pPr>
              <a:spcBef>
                <a:spcPts val="2000"/>
              </a:spcBef>
            </a:pPr>
            <a:r>
              <a:rPr lang="en-US"/>
              <a:t>This </a:t>
            </a:r>
            <a:r>
              <a:rPr lang="en-US" dirty="0"/>
              <a:t>is especially true when it comes deforestation</a:t>
            </a:r>
            <a:r>
              <a:rPr lang="en-US"/>
              <a:t>. </a:t>
            </a:r>
            <a:endParaRPr lang="en-US" dirty="0"/>
          </a:p>
          <a:p>
            <a:pPr>
              <a:spcBef>
                <a:spcPts val="2000"/>
              </a:spcBef>
            </a:pPr>
            <a:r>
              <a:rPr lang="en-US"/>
              <a:t>Large </a:t>
            </a:r>
            <a:r>
              <a:rPr lang="en-US" dirty="0"/>
              <a:t>areas of forest are cut down on a daily basis</a:t>
            </a:r>
            <a:r>
              <a:rPr lang="en-US"/>
              <a:t>. </a:t>
            </a:r>
            <a:endParaRPr lang="en-US" dirty="0"/>
          </a:p>
          <a:p>
            <a:pPr>
              <a:spcBef>
                <a:spcPts val="2000"/>
              </a:spcBef>
            </a:pPr>
            <a:r>
              <a:rPr lang="en-US"/>
              <a:t>In </a:t>
            </a:r>
            <a:r>
              <a:rPr lang="en-US" dirty="0"/>
              <a:t>the Amazon Rainforest, it is quite common to intentionally burn down forests in order to get more space for farming purposes</a:t>
            </a:r>
            <a:r>
              <a:rPr lang="en-US"/>
              <a:t>. </a:t>
            </a:r>
            <a:endParaRPr lang="en-US" dirty="0"/>
          </a:p>
          <a:p>
            <a:pPr>
              <a:spcBef>
                <a:spcPts val="2000"/>
              </a:spcBef>
            </a:pPr>
            <a:r>
              <a:rPr lang="en-US"/>
              <a:t>However</a:t>
            </a:r>
            <a:r>
              <a:rPr lang="en-US" dirty="0"/>
              <a:t>, this behavior is quite harmful to local ecosystems since it destroys the habitat of a huge variety of species.</a:t>
            </a:r>
          </a:p>
          <a:p>
            <a:pPr>
              <a:spcBef>
                <a:spcPts val="2000"/>
              </a:spcBef>
            </a:pPr>
            <a:endParaRPr lang="de-DE" dirty="0"/>
          </a:p>
        </p:txBody>
      </p:sp>
    </p:spTree>
    <p:extLst>
      <p:ext uri="{BB962C8B-B14F-4D97-AF65-F5344CB8AC3E}">
        <p14:creationId xmlns:p14="http://schemas.microsoft.com/office/powerpoint/2010/main" val="3654918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Illegal dumping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Illegal dumping is a big problem for ecosystems, especially in poor developing countries</a:t>
            </a:r>
            <a:r>
              <a:rPr lang="en-US"/>
              <a:t>. </a:t>
            </a:r>
            <a:endParaRPr lang="en-US" dirty="0"/>
          </a:p>
          <a:p>
            <a:pPr>
              <a:spcBef>
                <a:spcPts val="2000"/>
              </a:spcBef>
            </a:pPr>
            <a:r>
              <a:rPr lang="en-US"/>
              <a:t>Industries </a:t>
            </a:r>
            <a:r>
              <a:rPr lang="en-US" dirty="0"/>
              <a:t>often dump their trash into nearby rivers and lakes, which leads to several kinds of pollution and therefore hurts many animals and plants which are living in those ecosystems.</a:t>
            </a:r>
          </a:p>
          <a:p>
            <a:pPr>
              <a:spcBef>
                <a:spcPts val="2000"/>
              </a:spcBef>
            </a:pPr>
            <a:endParaRPr lang="de-DE" dirty="0"/>
          </a:p>
        </p:txBody>
      </p:sp>
    </p:spTree>
    <p:extLst>
      <p:ext uri="{BB962C8B-B14F-4D97-AF65-F5344CB8AC3E}">
        <p14:creationId xmlns:p14="http://schemas.microsoft.com/office/powerpoint/2010/main" val="1293364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Littering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Littering can also be a serious problem to ecosystems</a:t>
            </a:r>
            <a:r>
              <a:rPr lang="en-US"/>
              <a:t>. </a:t>
            </a:r>
            <a:endParaRPr lang="en-US" dirty="0"/>
          </a:p>
          <a:p>
            <a:pPr>
              <a:spcBef>
                <a:spcPts val="2000"/>
              </a:spcBef>
            </a:pPr>
            <a:r>
              <a:rPr lang="en-US"/>
              <a:t>A </a:t>
            </a:r>
            <a:r>
              <a:rPr lang="en-US" dirty="0"/>
              <a:t>prominent example of littering is the disposal of used cigarettes into nature</a:t>
            </a:r>
            <a:r>
              <a:rPr lang="en-US"/>
              <a:t>. </a:t>
            </a:r>
            <a:endParaRPr lang="en-US" dirty="0"/>
          </a:p>
          <a:p>
            <a:pPr>
              <a:spcBef>
                <a:spcPts val="2000"/>
              </a:spcBef>
            </a:pPr>
            <a:r>
              <a:rPr lang="en-US"/>
              <a:t>Many </a:t>
            </a:r>
            <a:r>
              <a:rPr lang="en-US" dirty="0"/>
              <a:t>wildfires are started each year due to an incorrect disposal of cigarettes in forests</a:t>
            </a:r>
            <a:r>
              <a:rPr lang="en-US"/>
              <a:t>. </a:t>
            </a:r>
            <a:endParaRPr lang="en-US" dirty="0"/>
          </a:p>
          <a:p>
            <a:pPr>
              <a:spcBef>
                <a:spcPts val="2000"/>
              </a:spcBef>
            </a:pPr>
            <a:r>
              <a:rPr lang="en-US"/>
              <a:t>In </a:t>
            </a:r>
            <a:r>
              <a:rPr lang="en-US" dirty="0"/>
              <a:t>these cases, the effects of littering on the respective ecosystems are dramatic.</a:t>
            </a:r>
          </a:p>
          <a:p>
            <a:pPr>
              <a:spcBef>
                <a:spcPts val="2000"/>
              </a:spcBef>
            </a:pPr>
            <a:endParaRPr lang="de-DE" dirty="0"/>
          </a:p>
        </p:txBody>
      </p:sp>
    </p:spTree>
    <p:extLst>
      <p:ext uri="{BB962C8B-B14F-4D97-AF65-F5344CB8AC3E}">
        <p14:creationId xmlns:p14="http://schemas.microsoft.com/office/powerpoint/2010/main" val="331001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Types</a:t>
            </a:r>
            <a:r>
              <a:rPr lang="de-DE" dirty="0"/>
              <a:t> </a:t>
            </a:r>
            <a:r>
              <a:rPr lang="de-DE" dirty="0" err="1"/>
              <a:t>of</a:t>
            </a:r>
            <a:r>
              <a:rPr lang="de-DE" dirty="0"/>
              <a:t> </a:t>
            </a:r>
            <a:r>
              <a:rPr lang="de-DE" dirty="0" err="1"/>
              <a:t>ecology</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Molecular ecology</a:t>
            </a:r>
            <a:endParaRPr lang="en-US" dirty="0"/>
          </a:p>
          <a:p>
            <a:r>
              <a:rPr lang="en-US" b="1" dirty="0"/>
              <a:t>Ecosystem ecology</a:t>
            </a:r>
            <a:endParaRPr lang="en-US" dirty="0"/>
          </a:p>
          <a:p>
            <a:r>
              <a:rPr lang="en-US" b="1" dirty="0"/>
              <a:t>Organismal ecology</a:t>
            </a:r>
            <a:endParaRPr lang="en-US" dirty="0"/>
          </a:p>
          <a:p>
            <a:r>
              <a:rPr lang="en-US" b="1" dirty="0"/>
              <a:t>Landscape ecology</a:t>
            </a:r>
            <a:endParaRPr lang="en-US" dirty="0"/>
          </a:p>
          <a:p>
            <a:r>
              <a:rPr lang="en-US" b="1" dirty="0"/>
              <a:t>Community ecology</a:t>
            </a:r>
            <a:endParaRPr lang="en-US" dirty="0"/>
          </a:p>
          <a:p>
            <a:r>
              <a:rPr lang="en-US" b="1" dirty="0"/>
              <a:t>Population ecology</a:t>
            </a:r>
            <a:endParaRPr lang="en-US" dirty="0"/>
          </a:p>
          <a:p>
            <a:r>
              <a:rPr lang="en-US" b="1" dirty="0"/>
              <a:t>Global ecology</a:t>
            </a:r>
            <a:endParaRPr lang="en-US" dirty="0"/>
          </a:p>
          <a:p>
            <a:endParaRPr lang="de-DE" dirty="0"/>
          </a:p>
        </p:txBody>
      </p:sp>
    </p:spTree>
    <p:extLst>
      <p:ext uri="{BB962C8B-B14F-4D97-AF65-F5344CB8AC3E}">
        <p14:creationId xmlns:p14="http://schemas.microsoft.com/office/powerpoint/2010/main" val="3976005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Emission of greenhouse gases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emission of greenhouse gases can have severe adverse effects on ecological systems since greenhouse gases contribute to global warming</a:t>
            </a:r>
            <a:r>
              <a:rPr lang="en-US"/>
              <a:t>. </a:t>
            </a:r>
            <a:endParaRPr lang="en-US" dirty="0"/>
          </a:p>
          <a:p>
            <a:pPr>
              <a:spcBef>
                <a:spcPts val="2000"/>
              </a:spcBef>
            </a:pPr>
            <a:r>
              <a:rPr lang="en-US"/>
              <a:t>Global </a:t>
            </a:r>
            <a:r>
              <a:rPr lang="en-US" dirty="0"/>
              <a:t>warming in turn leads to several kinds of ecological problems and many animals and plants will lose their natural habitats due to the effects of climate change.</a:t>
            </a:r>
          </a:p>
          <a:p>
            <a:pPr>
              <a:spcBef>
                <a:spcPts val="2000"/>
              </a:spcBef>
            </a:pPr>
            <a:endParaRPr lang="de-DE" dirty="0"/>
          </a:p>
        </p:txBody>
      </p:sp>
    </p:spTree>
    <p:extLst>
      <p:ext uri="{BB962C8B-B14F-4D97-AF65-F5344CB8AC3E}">
        <p14:creationId xmlns:p14="http://schemas.microsoft.com/office/powerpoint/2010/main" val="1140331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Excessive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consumption levels skyrocketed during the last decades since our average income increased and the prices for goods dropped compared to our wealth levels. </a:t>
            </a:r>
          </a:p>
          <a:p>
            <a:pPr>
              <a:spcBef>
                <a:spcPts val="2000"/>
              </a:spcBef>
            </a:pPr>
            <a:r>
              <a:rPr lang="en-US" dirty="0"/>
              <a:t>Therefore, people consume large amounts of material things. </a:t>
            </a:r>
          </a:p>
          <a:p>
            <a:pPr>
              <a:spcBef>
                <a:spcPts val="2000"/>
              </a:spcBef>
            </a:pPr>
            <a:r>
              <a:rPr lang="en-US" dirty="0"/>
              <a:t>However, this consumption behavior has severe adverse effects on our ecosystems, since it implies issues like resource depletion and all kinds of pollution.</a:t>
            </a:r>
          </a:p>
          <a:p>
            <a:pPr>
              <a:spcBef>
                <a:spcPts val="2000"/>
              </a:spcBef>
            </a:pPr>
            <a:endParaRPr lang="de-DE" dirty="0"/>
          </a:p>
        </p:txBody>
      </p:sp>
    </p:spTree>
    <p:extLst>
      <p:ext uri="{BB962C8B-B14F-4D97-AF65-F5344CB8AC3E}">
        <p14:creationId xmlns:p14="http://schemas.microsoft.com/office/powerpoint/2010/main" val="891163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Excessive waste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production of excessive waste is another serious ecological problem. </a:t>
            </a:r>
          </a:p>
          <a:p>
            <a:pPr>
              <a:spcBef>
                <a:spcPts val="2000"/>
              </a:spcBef>
            </a:pPr>
            <a:r>
              <a:rPr lang="en-US" dirty="0"/>
              <a:t>Since our consumption levels are quite high, this also implies large amounts of waste produced each day. </a:t>
            </a:r>
          </a:p>
          <a:p>
            <a:pPr>
              <a:spcBef>
                <a:spcPts val="2000"/>
              </a:spcBef>
            </a:pPr>
            <a:r>
              <a:rPr lang="en-US" dirty="0"/>
              <a:t>We have to get rid of this waste somehow. </a:t>
            </a:r>
          </a:p>
          <a:p>
            <a:pPr>
              <a:spcBef>
                <a:spcPts val="2000"/>
              </a:spcBef>
            </a:pPr>
            <a:r>
              <a:rPr lang="en-US" dirty="0"/>
              <a:t>This is often done through the combustion of waste. </a:t>
            </a:r>
          </a:p>
          <a:p>
            <a:pPr>
              <a:spcBef>
                <a:spcPts val="2000"/>
              </a:spcBef>
            </a:pPr>
            <a:r>
              <a:rPr lang="en-US" dirty="0"/>
              <a:t>However, in the combustion process, harmful substances are emitted in to the air, which in the long run can hurt many ecosystems and related animals and plants on a global scale.</a:t>
            </a:r>
          </a:p>
          <a:p>
            <a:pPr>
              <a:spcBef>
                <a:spcPts val="2000"/>
              </a:spcBef>
            </a:pPr>
            <a:endParaRPr lang="de-DE" dirty="0"/>
          </a:p>
        </p:txBody>
      </p:sp>
    </p:spTree>
    <p:extLst>
      <p:ext uri="{BB962C8B-B14F-4D97-AF65-F5344CB8AC3E}">
        <p14:creationId xmlns:p14="http://schemas.microsoft.com/office/powerpoint/2010/main" val="2377007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Effects of ecological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Endangerment of species</a:t>
            </a:r>
            <a:endParaRPr lang="en-US" dirty="0"/>
          </a:p>
          <a:p>
            <a:r>
              <a:rPr lang="en-US" b="1" dirty="0"/>
              <a:t>Loss of livelihood for many people</a:t>
            </a:r>
            <a:endParaRPr lang="en-US" dirty="0"/>
          </a:p>
          <a:p>
            <a:r>
              <a:rPr lang="en-US" b="1" dirty="0"/>
              <a:t>Water pollution</a:t>
            </a:r>
            <a:endParaRPr lang="en-US" dirty="0"/>
          </a:p>
          <a:p>
            <a:r>
              <a:rPr lang="en-US" b="1" dirty="0"/>
              <a:t>Air pollution</a:t>
            </a:r>
            <a:endParaRPr lang="en-US" dirty="0"/>
          </a:p>
          <a:p>
            <a:r>
              <a:rPr lang="en-US" b="1" dirty="0"/>
              <a:t>Soil pollution</a:t>
            </a:r>
            <a:endParaRPr lang="en-US" dirty="0"/>
          </a:p>
          <a:p>
            <a:r>
              <a:rPr lang="en-US" b="1" dirty="0"/>
              <a:t>Resource depletion</a:t>
            </a:r>
            <a:endParaRPr lang="en-US" dirty="0"/>
          </a:p>
          <a:p>
            <a:r>
              <a:rPr lang="en-US" b="1" dirty="0"/>
              <a:t>Global warming</a:t>
            </a:r>
            <a:endParaRPr lang="en-US" dirty="0"/>
          </a:p>
          <a:p>
            <a:r>
              <a:rPr lang="en-US" b="1" dirty="0"/>
              <a:t>Biodiversity loss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Endangerment of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of our ecological problems can lead to the endangerment or even extinction of species. </a:t>
            </a:r>
          </a:p>
          <a:p>
            <a:pPr>
              <a:spcBef>
                <a:spcPts val="2000"/>
              </a:spcBef>
            </a:pPr>
            <a:r>
              <a:rPr lang="en-US" dirty="0"/>
              <a:t>Some species only occur in a few parts of our environmental system. </a:t>
            </a:r>
          </a:p>
          <a:p>
            <a:pPr>
              <a:spcBef>
                <a:spcPts val="2000"/>
              </a:spcBef>
            </a:pPr>
            <a:r>
              <a:rPr lang="en-US" dirty="0"/>
              <a:t>If these areas are destroyed due to natural disasters or due to human interventions, these species will be lost forever.</a:t>
            </a:r>
          </a:p>
          <a:p>
            <a:pPr>
              <a:spcBef>
                <a:spcPts val="2000"/>
              </a:spcBef>
            </a:pPr>
            <a:endParaRPr lang="de-DE" dirty="0"/>
          </a:p>
        </p:txBody>
      </p:sp>
    </p:spTree>
    <p:extLst>
      <p:ext uri="{BB962C8B-B14F-4D97-AF65-F5344CB8AC3E}">
        <p14:creationId xmlns:p14="http://schemas.microsoft.com/office/powerpoint/2010/main" val="1399835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Loss of livelihood for many people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ecological problems like greenhouse gas emissions and the resulting effects of global warming, many people will lose their livelihood. </a:t>
            </a:r>
          </a:p>
          <a:p>
            <a:pPr>
              <a:spcBef>
                <a:spcPts val="2000"/>
              </a:spcBef>
            </a:pPr>
            <a:r>
              <a:rPr lang="en-US" dirty="0"/>
              <a:t>This may be due to the fact that global warming will exacerbate the problem of water scarcity. </a:t>
            </a:r>
          </a:p>
          <a:p>
            <a:pPr>
              <a:spcBef>
                <a:spcPts val="2000"/>
              </a:spcBef>
            </a:pPr>
            <a:r>
              <a:rPr lang="en-US" dirty="0"/>
              <a:t>Thus, many farmers will no longer be able to tilt their fields or to raise cattle since they will simply not have enough water for these purposes. </a:t>
            </a:r>
          </a:p>
          <a:p>
            <a:pPr>
              <a:spcBef>
                <a:spcPts val="2000"/>
              </a:spcBef>
            </a:pPr>
            <a:r>
              <a:rPr lang="en-US" dirty="0"/>
              <a:t>Moreover, many islands will be flooded due to a rise in sea levels. </a:t>
            </a:r>
          </a:p>
          <a:p>
            <a:pPr>
              <a:spcBef>
                <a:spcPts val="2000"/>
              </a:spcBef>
            </a:pPr>
            <a:r>
              <a:rPr lang="en-US" dirty="0"/>
              <a:t>This will also destroy the livelihood of many people and will also lead to migration movements of the affected people.</a:t>
            </a:r>
          </a:p>
          <a:p>
            <a:pPr>
              <a:spcBef>
                <a:spcPts val="2000"/>
              </a:spcBef>
            </a:pPr>
            <a:endParaRPr lang="de-DE" dirty="0"/>
          </a:p>
        </p:txBody>
      </p:sp>
    </p:spTree>
    <p:extLst>
      <p:ext uri="{BB962C8B-B14F-4D97-AF65-F5344CB8AC3E}">
        <p14:creationId xmlns:p14="http://schemas.microsoft.com/office/powerpoint/2010/main" val="537196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Water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illegal dumping, significant levels of water pollution can occur</a:t>
            </a:r>
            <a:r>
              <a:rPr lang="en-US"/>
              <a:t>. </a:t>
            </a:r>
            <a:endParaRPr lang="en-US" dirty="0"/>
          </a:p>
          <a:p>
            <a:pPr>
              <a:spcBef>
                <a:spcPts val="2000"/>
              </a:spcBef>
            </a:pPr>
            <a:r>
              <a:rPr lang="en-US"/>
              <a:t>For </a:t>
            </a:r>
            <a:r>
              <a:rPr lang="en-US" dirty="0"/>
              <a:t>example, in many developing countries, industrial waste is often just disposed into nearby lakes or rivers, which leads to significant water pollution.</a:t>
            </a:r>
          </a:p>
          <a:p>
            <a:pPr>
              <a:spcBef>
                <a:spcPts val="2000"/>
              </a:spcBef>
            </a:pPr>
            <a:endParaRPr lang="de-DE" dirty="0"/>
          </a:p>
        </p:txBody>
      </p:sp>
    </p:spTree>
    <p:extLst>
      <p:ext uri="{BB962C8B-B14F-4D97-AF65-F5344CB8AC3E}">
        <p14:creationId xmlns:p14="http://schemas.microsoft.com/office/powerpoint/2010/main" val="2169015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Air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Significant amounts of air pollution can occur due to industrial manufacturing processes and also due to the daily use of motor vehicles</a:t>
            </a:r>
            <a:r>
              <a:rPr lang="en-US"/>
              <a:t>. </a:t>
            </a:r>
            <a:endParaRPr lang="en-US" dirty="0"/>
          </a:p>
          <a:p>
            <a:pPr>
              <a:spcBef>
                <a:spcPts val="2000"/>
              </a:spcBef>
            </a:pPr>
            <a:r>
              <a:rPr lang="en-US"/>
              <a:t>Air </a:t>
            </a:r>
            <a:r>
              <a:rPr lang="en-US" dirty="0"/>
              <a:t>pollution contribute to the global warming issue and may also hurt ecological systems since animals are usually quite sensitive to their natural living conditions</a:t>
            </a:r>
            <a:r>
              <a:rPr lang="en-US"/>
              <a:t>. </a:t>
            </a:r>
            <a:endParaRPr lang="en-US" dirty="0"/>
          </a:p>
          <a:p>
            <a:pPr>
              <a:spcBef>
                <a:spcPts val="2000"/>
              </a:spcBef>
            </a:pPr>
            <a:r>
              <a:rPr lang="en-US"/>
              <a:t>If </a:t>
            </a:r>
            <a:r>
              <a:rPr lang="en-US" dirty="0"/>
              <a:t>there is too much air pollution, animal population may decline due to diseases related to air pollution.</a:t>
            </a:r>
          </a:p>
          <a:p>
            <a:pPr>
              <a:spcBef>
                <a:spcPts val="2000"/>
              </a:spcBef>
            </a:pPr>
            <a:endParaRPr lang="de-DE" dirty="0"/>
          </a:p>
        </p:txBody>
      </p:sp>
    </p:spTree>
    <p:extLst>
      <p:ext uri="{BB962C8B-B14F-4D97-AF65-F5344CB8AC3E}">
        <p14:creationId xmlns:p14="http://schemas.microsoft.com/office/powerpoint/2010/main" val="96717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Soil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natural causes like earthquake or also through human intervention, the soil in many ecosystems can become polluted which hurts the local flora and fauna and can lead to further ecological problems since ecosystems are quite complex and interactional.</a:t>
            </a:r>
          </a:p>
          <a:p>
            <a:pPr>
              <a:spcBef>
                <a:spcPts val="2000"/>
              </a:spcBef>
            </a:pPr>
            <a:endParaRPr lang="de-DE" dirty="0"/>
          </a:p>
        </p:txBody>
      </p:sp>
    </p:spTree>
    <p:extLst>
      <p:ext uri="{BB962C8B-B14F-4D97-AF65-F5344CB8AC3E}">
        <p14:creationId xmlns:p14="http://schemas.microsoft.com/office/powerpoint/2010/main" val="15021363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Resource depletion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Man-made ecological problems can also lead to the depletion of natural resources</a:t>
            </a:r>
            <a:r>
              <a:rPr lang="en-US"/>
              <a:t>. </a:t>
            </a:r>
            <a:endParaRPr lang="en-US" dirty="0"/>
          </a:p>
          <a:p>
            <a:pPr>
              <a:spcBef>
                <a:spcPts val="2000"/>
              </a:spcBef>
            </a:pPr>
            <a:r>
              <a:rPr lang="en-US"/>
              <a:t>Due </a:t>
            </a:r>
            <a:r>
              <a:rPr lang="en-US" dirty="0"/>
              <a:t>to the growing world population, also the demand for material goods increases</a:t>
            </a:r>
            <a:r>
              <a:rPr lang="en-US"/>
              <a:t>. </a:t>
            </a:r>
            <a:endParaRPr lang="en-US" dirty="0"/>
          </a:p>
          <a:p>
            <a:pPr>
              <a:spcBef>
                <a:spcPts val="2000"/>
              </a:spcBef>
            </a:pPr>
            <a:r>
              <a:rPr lang="en-US"/>
              <a:t>These </a:t>
            </a:r>
            <a:r>
              <a:rPr lang="en-US" dirty="0"/>
              <a:t>goods have to be constructed out of natural resources</a:t>
            </a:r>
            <a:r>
              <a:rPr lang="en-US"/>
              <a:t>. </a:t>
            </a:r>
            <a:endParaRPr lang="en-US" dirty="0"/>
          </a:p>
          <a:p>
            <a:pPr>
              <a:spcBef>
                <a:spcPts val="2000"/>
              </a:spcBef>
            </a:pPr>
            <a:r>
              <a:rPr lang="en-US"/>
              <a:t>However</a:t>
            </a:r>
            <a:r>
              <a:rPr lang="en-US" dirty="0"/>
              <a:t>, many of these natural resources like metal are non-renewable and may become depleted in the future if we do not reduce our consumption levels.</a:t>
            </a:r>
          </a:p>
          <a:p>
            <a:pPr>
              <a:spcBef>
                <a:spcPts val="2000"/>
              </a:spcBef>
            </a:pPr>
            <a:endParaRPr lang="de-DE" dirty="0"/>
          </a:p>
        </p:txBody>
      </p:sp>
    </p:spTree>
    <p:extLst>
      <p:ext uri="{BB962C8B-B14F-4D97-AF65-F5344CB8AC3E}">
        <p14:creationId xmlns:p14="http://schemas.microsoft.com/office/powerpoint/2010/main" val="245480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is the Ecological Footprint?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ecological footprint measures the human impact on our planet’s ecosystem. It is an indicator for the dependence of humans on natural resources. </a:t>
            </a:r>
          </a:p>
          <a:p>
            <a:pPr>
              <a:spcBef>
                <a:spcPts val="2000"/>
              </a:spcBef>
            </a:pPr>
            <a:r>
              <a:rPr lang="en-US" dirty="0"/>
              <a:t>The ecological footprint is a quite important measure for the sustainability assessment of human behavior. </a:t>
            </a:r>
          </a:p>
          <a:p>
            <a:pPr>
              <a:spcBef>
                <a:spcPts val="2000"/>
              </a:spcBef>
            </a:pPr>
            <a:r>
              <a:rPr lang="en-US" dirty="0"/>
              <a:t>By using the ecological footprint, we can determine on how sustainable human behavior is for our planet and in which directions we have to adjust our behavior in order to become more sustainable to ensure the future of humanity.</a:t>
            </a:r>
          </a:p>
          <a:p>
            <a:pPr>
              <a:spcBef>
                <a:spcPts val="2000"/>
              </a:spcBef>
            </a:pPr>
            <a:endParaRPr lang="de-DE" dirty="0"/>
          </a:p>
        </p:txBody>
      </p:sp>
    </p:spTree>
    <p:extLst>
      <p:ext uri="{BB962C8B-B14F-4D97-AF65-F5344CB8AC3E}">
        <p14:creationId xmlns:p14="http://schemas.microsoft.com/office/powerpoint/2010/main" val="14321424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Ecological problems like the emission of harmful greenhouse gases contribute to the global warming issue</a:t>
            </a:r>
            <a:r>
              <a:rPr lang="en-US"/>
              <a:t>. </a:t>
            </a:r>
            <a:endParaRPr lang="en-US" dirty="0"/>
          </a:p>
          <a:p>
            <a:pPr>
              <a:spcBef>
                <a:spcPts val="2000"/>
              </a:spcBef>
            </a:pPr>
            <a:r>
              <a:rPr lang="en-US"/>
              <a:t>Global </a:t>
            </a:r>
            <a:r>
              <a:rPr lang="en-US" dirty="0"/>
              <a:t>warming in turn will lead to a massive decline in biodiversity and will also hurt many people which will have to migrate in order to find a new home.</a:t>
            </a:r>
          </a:p>
          <a:p>
            <a:pPr>
              <a:spcBef>
                <a:spcPts val="2000"/>
              </a:spcBef>
            </a:pPr>
            <a:endParaRPr lang="de-DE" dirty="0"/>
          </a:p>
        </p:txBody>
      </p:sp>
    </p:spTree>
    <p:extLst>
      <p:ext uri="{BB962C8B-B14F-4D97-AF65-F5344CB8AC3E}">
        <p14:creationId xmlns:p14="http://schemas.microsoft.com/office/powerpoint/2010/main" val="3493719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Biodiversity loss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Biodiversity loss may be caused by many ecological problems, either by natural causes like earthquakes or also through human interventions in ecological systems</a:t>
            </a:r>
            <a:r>
              <a:rPr lang="en-US"/>
              <a:t>. </a:t>
            </a:r>
            <a:endParaRPr lang="en-US" dirty="0"/>
          </a:p>
          <a:p>
            <a:pPr>
              <a:spcBef>
                <a:spcPts val="2000"/>
              </a:spcBef>
            </a:pPr>
            <a:r>
              <a:rPr lang="en-US"/>
              <a:t>In </a:t>
            </a:r>
            <a:r>
              <a:rPr lang="en-US" dirty="0"/>
              <a:t>the last decades, we have already lost a significant amount of species</a:t>
            </a:r>
            <a:r>
              <a:rPr lang="en-US"/>
              <a:t>. </a:t>
            </a:r>
            <a:endParaRPr lang="en-US" dirty="0"/>
          </a:p>
          <a:p>
            <a:pPr>
              <a:spcBef>
                <a:spcPts val="2000"/>
              </a:spcBef>
            </a:pPr>
            <a:r>
              <a:rPr lang="en-US"/>
              <a:t>The </a:t>
            </a:r>
            <a:r>
              <a:rPr lang="en-US" dirty="0"/>
              <a:t>problem of biodiversity loss is likely to increase in the future due to many ecological problems our planet currently faces.</a:t>
            </a:r>
          </a:p>
          <a:p>
            <a:pPr>
              <a:spcBef>
                <a:spcPts val="2000"/>
              </a:spcBef>
            </a:pPr>
            <a:endParaRPr lang="de-DE" dirty="0"/>
          </a:p>
        </p:txBody>
      </p:sp>
    </p:spTree>
    <p:extLst>
      <p:ext uri="{BB962C8B-B14F-4D97-AF65-F5344CB8AC3E}">
        <p14:creationId xmlns:p14="http://schemas.microsoft.com/office/powerpoint/2010/main" val="20755231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Solutions for ecological problems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Conservation areas</a:t>
            </a:r>
            <a:endParaRPr lang="en-US" dirty="0"/>
          </a:p>
          <a:p>
            <a:r>
              <a:rPr lang="en-US" b="1" dirty="0"/>
              <a:t>Restore ecological systems</a:t>
            </a:r>
            <a:endParaRPr lang="en-US" dirty="0"/>
          </a:p>
          <a:p>
            <a:r>
              <a:rPr lang="en-US" b="1" dirty="0"/>
              <a:t>Government regulations</a:t>
            </a:r>
            <a:endParaRPr lang="en-US" dirty="0"/>
          </a:p>
          <a:p>
            <a:r>
              <a:rPr lang="en-US" b="1" dirty="0"/>
              <a:t>High fines for littering and illegal dumping</a:t>
            </a:r>
            <a:endParaRPr lang="en-US" dirty="0"/>
          </a:p>
          <a:p>
            <a:r>
              <a:rPr lang="en-US" b="1" dirty="0"/>
              <a:t>Stop deforestation</a:t>
            </a:r>
            <a:endParaRPr lang="en-US" dirty="0"/>
          </a:p>
          <a:p>
            <a:r>
              <a:rPr lang="en-US" b="1" dirty="0"/>
              <a:t>Reduce consumption</a:t>
            </a:r>
            <a:endParaRPr lang="en-US" dirty="0"/>
          </a:p>
          <a:p>
            <a:r>
              <a:rPr lang="en-US" b="1" dirty="0"/>
              <a:t>Reduce waste</a:t>
            </a:r>
            <a:endParaRPr lang="en-US" dirty="0"/>
          </a:p>
          <a:p>
            <a:r>
              <a:rPr lang="en-US" b="1" dirty="0"/>
              <a:t>Reuse and recycle</a:t>
            </a:r>
            <a:endParaRPr lang="en-US" dirty="0"/>
          </a:p>
          <a:p>
            <a:r>
              <a:rPr lang="en-US" b="1" dirty="0"/>
              <a:t>Education</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Conservation areas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measure to protect our ecological systems is to install conservation areas where animals and plant populations can recover and live in peace with nature and are safe from harmful human interventions</a:t>
            </a:r>
            <a:r>
              <a:rPr lang="en-US"/>
              <a:t>. </a:t>
            </a:r>
            <a:endParaRPr lang="en-US" dirty="0"/>
          </a:p>
          <a:p>
            <a:pPr>
              <a:spcBef>
                <a:spcPts val="2000"/>
              </a:spcBef>
            </a:pPr>
            <a:r>
              <a:rPr lang="en-US"/>
              <a:t>Conservation </a:t>
            </a:r>
            <a:r>
              <a:rPr lang="en-US" dirty="0"/>
              <a:t>areas may therefore help to reestablish the balance of ecosystems.</a:t>
            </a:r>
          </a:p>
          <a:p>
            <a:pPr>
              <a:spcBef>
                <a:spcPts val="2000"/>
              </a:spcBef>
            </a:pPr>
            <a:endParaRPr lang="de-DE" dirty="0"/>
          </a:p>
        </p:txBody>
      </p:sp>
    </p:spTree>
    <p:extLst>
      <p:ext uri="{BB962C8B-B14F-4D97-AF65-F5344CB8AC3E}">
        <p14:creationId xmlns:p14="http://schemas.microsoft.com/office/powerpoint/2010/main" val="11600224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Restore ecological systems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ecological systems had been suffering from human interventions in the past</a:t>
            </a:r>
            <a:r>
              <a:rPr lang="en-US"/>
              <a:t>. </a:t>
            </a:r>
            <a:endParaRPr lang="en-US" dirty="0"/>
          </a:p>
          <a:p>
            <a:pPr>
              <a:spcBef>
                <a:spcPts val="2000"/>
              </a:spcBef>
            </a:pPr>
            <a:r>
              <a:rPr lang="en-US"/>
              <a:t>These </a:t>
            </a:r>
            <a:r>
              <a:rPr lang="en-US" dirty="0"/>
              <a:t>ecosystems should be restored in order to preserve endangered species and to give them a habitat where they can restore their populations.</a:t>
            </a:r>
          </a:p>
          <a:p>
            <a:pPr>
              <a:spcBef>
                <a:spcPts val="2000"/>
              </a:spcBef>
            </a:pPr>
            <a:endParaRPr lang="de-DE" dirty="0"/>
          </a:p>
        </p:txBody>
      </p:sp>
    </p:spTree>
    <p:extLst>
      <p:ext uri="{BB962C8B-B14F-4D97-AF65-F5344CB8AC3E}">
        <p14:creationId xmlns:p14="http://schemas.microsoft.com/office/powerpoint/2010/main" val="39781341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Government regulations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should be quite strict government regulations regarding the use of natural habitats for human purposes. </a:t>
            </a:r>
          </a:p>
          <a:p>
            <a:pPr>
              <a:spcBef>
                <a:spcPts val="2000"/>
              </a:spcBef>
            </a:pPr>
            <a:r>
              <a:rPr lang="en-US" dirty="0"/>
              <a:t>It should be more difficult for profit-maximizing firms to use untouched nature for their purposes which often involves significant amounts of pollution. </a:t>
            </a:r>
          </a:p>
          <a:p>
            <a:pPr>
              <a:spcBef>
                <a:spcPts val="2000"/>
              </a:spcBef>
            </a:pPr>
            <a:r>
              <a:rPr lang="en-US" dirty="0"/>
              <a:t>Government should set a framework in which the protection of ecological systems is regarded more important than the goal of profit maximization of firms.</a:t>
            </a:r>
          </a:p>
          <a:p>
            <a:pPr>
              <a:spcBef>
                <a:spcPts val="2000"/>
              </a:spcBef>
            </a:pPr>
            <a:endParaRPr lang="de-DE" dirty="0"/>
          </a:p>
        </p:txBody>
      </p:sp>
    </p:spTree>
    <p:extLst>
      <p:ext uri="{BB962C8B-B14F-4D97-AF65-F5344CB8AC3E}">
        <p14:creationId xmlns:p14="http://schemas.microsoft.com/office/powerpoint/2010/main" val="801025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fines for littering and illegal dumping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Illegal dumping and littering can impose severe damage on our ecosystems</a:t>
            </a:r>
            <a:r>
              <a:rPr lang="en-US"/>
              <a:t>. </a:t>
            </a:r>
            <a:endParaRPr lang="en-US" dirty="0"/>
          </a:p>
          <a:p>
            <a:pPr>
              <a:spcBef>
                <a:spcPts val="2000"/>
              </a:spcBef>
            </a:pPr>
            <a:r>
              <a:rPr lang="en-US"/>
              <a:t>Therefore</a:t>
            </a:r>
            <a:r>
              <a:rPr lang="en-US" dirty="0"/>
              <a:t>, in order to reduce the incentive for those harmful actions, fines and control mechanisms regarding those actions should be increased significantly.</a:t>
            </a:r>
          </a:p>
          <a:p>
            <a:pPr>
              <a:spcBef>
                <a:spcPts val="2000"/>
              </a:spcBef>
            </a:pPr>
            <a:endParaRPr lang="de-DE" dirty="0"/>
          </a:p>
        </p:txBody>
      </p:sp>
    </p:spTree>
    <p:extLst>
      <p:ext uri="{BB962C8B-B14F-4D97-AF65-F5344CB8AC3E}">
        <p14:creationId xmlns:p14="http://schemas.microsoft.com/office/powerpoint/2010/main" val="4206989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Stop deforestation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forests are crucial for human survival since they are storage spaces for many harmful gases and also provide plenty of oxygen</a:t>
            </a:r>
            <a:r>
              <a:rPr lang="en-US"/>
              <a:t>. </a:t>
            </a:r>
            <a:endParaRPr lang="en-US" dirty="0"/>
          </a:p>
          <a:p>
            <a:pPr>
              <a:spcBef>
                <a:spcPts val="2000"/>
              </a:spcBef>
            </a:pPr>
            <a:r>
              <a:rPr lang="en-US"/>
              <a:t>They </a:t>
            </a:r>
            <a:r>
              <a:rPr lang="en-US" dirty="0"/>
              <a:t>are also a natural habitat for a variety of animals and other organisms</a:t>
            </a:r>
            <a:r>
              <a:rPr lang="en-US"/>
              <a:t>. </a:t>
            </a:r>
            <a:endParaRPr lang="en-US" dirty="0"/>
          </a:p>
          <a:p>
            <a:pPr>
              <a:spcBef>
                <a:spcPts val="2000"/>
              </a:spcBef>
            </a:pPr>
            <a:r>
              <a:rPr lang="en-US"/>
              <a:t>Thus</a:t>
            </a:r>
            <a:r>
              <a:rPr lang="en-US" dirty="0"/>
              <a:t>, in order to mitigate a variety of ecological problems, we have to stop or at least reduce the level of deforestation.</a:t>
            </a:r>
          </a:p>
          <a:p>
            <a:pPr>
              <a:spcBef>
                <a:spcPts val="2000"/>
              </a:spcBef>
            </a:pPr>
            <a:endParaRPr lang="de-DE" dirty="0"/>
          </a:p>
        </p:txBody>
      </p:sp>
    </p:spTree>
    <p:extLst>
      <p:ext uri="{BB962C8B-B14F-4D97-AF65-F5344CB8AC3E}">
        <p14:creationId xmlns:p14="http://schemas.microsoft.com/office/powerpoint/2010/main" val="21395635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consumption behavior is a big problem to our ecological systems. </a:t>
            </a:r>
          </a:p>
          <a:p>
            <a:pPr>
              <a:spcBef>
                <a:spcPts val="2000"/>
              </a:spcBef>
            </a:pPr>
            <a:r>
              <a:rPr lang="en-US" dirty="0"/>
              <a:t>We have to be aware that all goods we consume is made out of natural resources. </a:t>
            </a:r>
          </a:p>
          <a:p>
            <a:pPr>
              <a:spcBef>
                <a:spcPts val="2000"/>
              </a:spcBef>
            </a:pPr>
            <a:r>
              <a:rPr lang="en-US" dirty="0"/>
              <a:t>Excessive consumption can therefore lead to resource depletion and will also lead to the destruction of many natural habitats. </a:t>
            </a:r>
          </a:p>
          <a:p>
            <a:pPr>
              <a:spcBef>
                <a:spcPts val="2000"/>
              </a:spcBef>
            </a:pPr>
            <a:r>
              <a:rPr lang="en-US" dirty="0"/>
              <a:t>Therefore, it is crucial to reduce our consumption behavior in order to protect our ecosystems.</a:t>
            </a:r>
          </a:p>
          <a:p>
            <a:pPr>
              <a:spcBef>
                <a:spcPts val="2000"/>
              </a:spcBef>
            </a:pPr>
            <a:endParaRPr lang="de-DE" dirty="0"/>
          </a:p>
        </p:txBody>
      </p:sp>
    </p:spTree>
    <p:extLst>
      <p:ext uri="{BB962C8B-B14F-4D97-AF65-F5344CB8AC3E}">
        <p14:creationId xmlns:p14="http://schemas.microsoft.com/office/powerpoint/2010/main" val="990099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Reduce waste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Large amounts of waste are produced every day. </a:t>
            </a:r>
          </a:p>
          <a:p>
            <a:pPr>
              <a:spcBef>
                <a:spcPts val="2000"/>
              </a:spcBef>
            </a:pPr>
            <a:r>
              <a:rPr lang="en-US" dirty="0"/>
              <a:t>In order to get rid of this waste, a significant fraction of it is burned which leads to all sorts of ecological problems. </a:t>
            </a:r>
          </a:p>
          <a:p>
            <a:pPr>
              <a:spcBef>
                <a:spcPts val="2000"/>
              </a:spcBef>
            </a:pPr>
            <a:r>
              <a:rPr lang="en-US" dirty="0"/>
              <a:t>Moreover, another part of the waste is dumped into landfills, where toxic chemicals may lead to massive soil pollution. </a:t>
            </a:r>
          </a:p>
          <a:p>
            <a:pPr>
              <a:spcBef>
                <a:spcPts val="2000"/>
              </a:spcBef>
            </a:pPr>
            <a:r>
              <a:rPr lang="en-US" dirty="0"/>
              <a:t>In order to mitigate the adverse effects on our ecological systems, we should try to reduce waste production whenever possible in our daily life.</a:t>
            </a:r>
          </a:p>
          <a:p>
            <a:pPr>
              <a:spcBef>
                <a:spcPts val="2000"/>
              </a:spcBef>
            </a:pPr>
            <a:endParaRPr lang="de-DE" dirty="0"/>
          </a:p>
        </p:txBody>
      </p:sp>
    </p:spTree>
    <p:extLst>
      <p:ext uri="{BB962C8B-B14F-4D97-AF65-F5344CB8AC3E}">
        <p14:creationId xmlns:p14="http://schemas.microsoft.com/office/powerpoint/2010/main" val="121139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is the Ecology Pyramid?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ecological pyramid describes the biomass productivity in a given ecosystem at each trophic level. </a:t>
            </a:r>
          </a:p>
          <a:p>
            <a:pPr>
              <a:spcBef>
                <a:spcPts val="2000"/>
              </a:spcBef>
            </a:pPr>
            <a:r>
              <a:rPr lang="en-US" dirty="0"/>
              <a:t>In the ecological pyramid, primary producers like plants are located at the bottom of the pyramid, while predators are at the top of the pyramid. </a:t>
            </a:r>
          </a:p>
          <a:p>
            <a:pPr>
              <a:spcBef>
                <a:spcPts val="2000"/>
              </a:spcBef>
            </a:pPr>
            <a:r>
              <a:rPr lang="en-US" dirty="0"/>
              <a:t>The ecology pyramid starts when primary producers get energy from the sun. </a:t>
            </a:r>
          </a:p>
          <a:p>
            <a:pPr>
              <a:spcBef>
                <a:spcPts val="2000"/>
              </a:spcBef>
            </a:pPr>
            <a:r>
              <a:rPr lang="en-US" dirty="0"/>
              <a:t>Part of this energy is then transferred as biomass to the next trophic level. </a:t>
            </a:r>
          </a:p>
          <a:p>
            <a:pPr>
              <a:spcBef>
                <a:spcPts val="2000"/>
              </a:spcBef>
            </a:pPr>
            <a:r>
              <a:rPr lang="en-US" dirty="0"/>
              <a:t>It is estimated that in healthy ecosystems, around 10% of the energy is transferred to the next trophic level. </a:t>
            </a:r>
          </a:p>
          <a:p>
            <a:pPr>
              <a:spcBef>
                <a:spcPts val="2000"/>
              </a:spcBef>
            </a:pPr>
            <a:endParaRPr lang="de-DE" dirty="0"/>
          </a:p>
        </p:txBody>
      </p:sp>
    </p:spTree>
    <p:extLst>
      <p:ext uri="{BB962C8B-B14F-4D97-AF65-F5344CB8AC3E}">
        <p14:creationId xmlns:p14="http://schemas.microsoft.com/office/powerpoint/2010/main" val="34361281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Reuse and recycle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Reusing and recycling material things is crucial in order to mitigate several ecological issues</a:t>
            </a:r>
            <a:r>
              <a:rPr lang="en-US"/>
              <a:t>. </a:t>
            </a:r>
            <a:endParaRPr lang="en-US" dirty="0"/>
          </a:p>
          <a:p>
            <a:pPr>
              <a:spcBef>
                <a:spcPts val="2000"/>
              </a:spcBef>
            </a:pPr>
            <a:r>
              <a:rPr lang="en-US"/>
              <a:t>When </a:t>
            </a:r>
            <a:r>
              <a:rPr lang="en-US" dirty="0"/>
              <a:t>you have old things that you do no longer use but that are still working, ask your family or friends if they need those items</a:t>
            </a:r>
            <a:r>
              <a:rPr lang="en-US"/>
              <a:t>. </a:t>
            </a:r>
            <a:endParaRPr lang="en-US" dirty="0"/>
          </a:p>
          <a:p>
            <a:pPr>
              <a:spcBef>
                <a:spcPts val="2000"/>
              </a:spcBef>
            </a:pPr>
            <a:r>
              <a:rPr lang="en-US"/>
              <a:t>If </a:t>
            </a:r>
            <a:r>
              <a:rPr lang="en-US" dirty="0"/>
              <a:t>not, at least make sure that you dispose these items appropriately in order to enable effective recycling.</a:t>
            </a:r>
          </a:p>
          <a:p>
            <a:pPr>
              <a:spcBef>
                <a:spcPts val="2000"/>
              </a:spcBef>
            </a:pPr>
            <a:endParaRPr lang="de-DE" dirty="0"/>
          </a:p>
        </p:txBody>
      </p:sp>
    </p:spTree>
    <p:extLst>
      <p:ext uri="{BB962C8B-B14F-4D97-AF65-F5344CB8AC3E}">
        <p14:creationId xmlns:p14="http://schemas.microsoft.com/office/powerpoint/2010/main" val="5534524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We have to educate our children about the adverse effects of human interventions on our ecological systems.</a:t>
            </a:r>
          </a:p>
          <a:p>
            <a:pPr>
              <a:spcBef>
                <a:spcPts val="2000"/>
              </a:spcBef>
            </a:pPr>
            <a:r>
              <a:rPr lang="en-US" dirty="0"/>
              <a:t>By doing so, when these children turn into grownups, they are likely to behave in an ecologically-friendly manner. </a:t>
            </a:r>
          </a:p>
          <a:p>
            <a:pPr>
              <a:spcBef>
                <a:spcPts val="2000"/>
              </a:spcBef>
            </a:pPr>
            <a:r>
              <a:rPr lang="en-US" dirty="0"/>
              <a:t>Moreover, children are often able to convince their parents which may also behave more environmentally-friendly.</a:t>
            </a:r>
          </a:p>
          <a:p>
            <a:pPr>
              <a:spcBef>
                <a:spcPts val="2000"/>
              </a:spcBef>
            </a:pPr>
            <a:endParaRPr lang="de-DE" dirty="0"/>
          </a:p>
        </p:txBody>
      </p:sp>
    </p:spTree>
    <p:extLst>
      <p:ext uri="{BB962C8B-B14F-4D97-AF65-F5344CB8AC3E}">
        <p14:creationId xmlns:p14="http://schemas.microsoft.com/office/powerpoint/2010/main" val="40874741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ecological systems are quite important since they are the basis for the development of all life an earth. </a:t>
            </a:r>
          </a:p>
          <a:p>
            <a:pPr>
              <a:spcBef>
                <a:spcPts val="2000"/>
              </a:spcBef>
            </a:pPr>
            <a:r>
              <a:rPr lang="en-US" dirty="0"/>
              <a:t>Our planet currently faces many ecological problems, many of them made by human behavior. </a:t>
            </a:r>
          </a:p>
          <a:p>
            <a:pPr>
              <a:spcBef>
                <a:spcPts val="2000"/>
              </a:spcBef>
            </a:pPr>
            <a:r>
              <a:rPr lang="en-US" dirty="0"/>
              <a:t>Therefore, in order to mitigate these problems, everyone of us can contribute his or her part through easy measures in our daily life. </a:t>
            </a:r>
          </a:p>
          <a:p>
            <a:pPr>
              <a:spcBef>
                <a:spcPts val="2000"/>
              </a:spcBef>
            </a:pPr>
            <a:r>
              <a:rPr lang="en-US" dirty="0"/>
              <a:t>By doing so, we can make our contribution to mitigate ecological problems and therefore to ensure a livable future for the next generations.</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b="1" u="sng" dirty="0">
                <a:hlinkClick r:id="rId2"/>
              </a:rPr>
              <a:t>https://</a:t>
            </a:r>
            <a:r>
              <a:rPr lang="en-US" b="1" u="sng" dirty="0" err="1">
                <a:hlinkClick r:id="rId2"/>
              </a:rPr>
              <a:t>en.wikipedia.org</a:t>
            </a:r>
            <a:r>
              <a:rPr lang="en-US" b="1" u="sng" dirty="0">
                <a:hlinkClick r:id="rId2"/>
              </a:rPr>
              <a:t>/wiki/Ecology</a:t>
            </a:r>
            <a:endParaRPr lang="en-US" dirty="0"/>
          </a:p>
          <a:p>
            <a:pPr>
              <a:spcBef>
                <a:spcPts val="2000"/>
              </a:spcBef>
            </a:pPr>
            <a:r>
              <a:rPr lang="en-US" b="1" u="sng" dirty="0">
                <a:hlinkClick r:id="rId3"/>
              </a:rPr>
              <a:t>https://</a:t>
            </a:r>
            <a:r>
              <a:rPr lang="en-US" b="1" u="sng" dirty="0" err="1">
                <a:hlinkClick r:id="rId3"/>
              </a:rPr>
              <a:t>en.wikipedia.org</a:t>
            </a:r>
            <a:r>
              <a:rPr lang="en-US" b="1" u="sng" dirty="0">
                <a:hlinkClick r:id="rId3"/>
              </a:rPr>
              <a:t>/wiki/</a:t>
            </a:r>
            <a:r>
              <a:rPr lang="en-US" b="1" u="sng" dirty="0" err="1">
                <a:hlinkClick r:id="rId3"/>
              </a:rPr>
              <a:t>Ecological_pyramid</a:t>
            </a:r>
            <a:endParaRPr lang="en-US" dirty="0"/>
          </a:p>
          <a:p>
            <a:pPr>
              <a:spcBef>
                <a:spcPts val="2000"/>
              </a:spcBef>
            </a:pPr>
            <a:r>
              <a:rPr lang="en-US" b="1" u="sng" dirty="0">
                <a:hlinkClick r:id="rId4"/>
              </a:rPr>
              <a:t>https://</a:t>
            </a:r>
            <a:r>
              <a:rPr lang="en-US" b="1" u="sng" dirty="0" err="1">
                <a:hlinkClick r:id="rId4"/>
              </a:rPr>
              <a:t>www.ecology.com</a:t>
            </a:r>
            <a:r>
              <a:rPr lang="en-US" b="1" u="sng" dirty="0">
                <a:hlinkClick r:id="rId4"/>
              </a:rPr>
              <a:t>/</a:t>
            </a:r>
            <a:endParaRPr lang="en-US" dirty="0"/>
          </a:p>
          <a:p>
            <a:pPr>
              <a:spcBef>
                <a:spcPts val="2000"/>
              </a:spcBef>
            </a:pPr>
            <a:r>
              <a:rPr lang="en-US" b="1" u="sng" dirty="0">
                <a:hlinkClick r:id="rId5"/>
              </a:rPr>
              <a:t>https://</a:t>
            </a:r>
            <a:r>
              <a:rPr lang="en-US" b="1" u="sng" dirty="0" err="1">
                <a:hlinkClick r:id="rId5"/>
              </a:rPr>
              <a:t>www.sciencedirect.com</a:t>
            </a:r>
            <a:r>
              <a:rPr lang="en-US" b="1" u="sng" dirty="0">
                <a:hlinkClick r:id="rId5"/>
              </a:rPr>
              <a:t>/topics/earth-and-planetary-sciences/ecology</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are the stages of ecological succession?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Primary succession</a:t>
            </a:r>
            <a:endParaRPr lang="en-US" dirty="0"/>
          </a:p>
          <a:p>
            <a:r>
              <a:rPr lang="en-US" b="1" dirty="0"/>
              <a:t>Secondary succession</a:t>
            </a:r>
            <a:endParaRPr lang="en-US" dirty="0"/>
          </a:p>
          <a:p>
            <a:r>
              <a:rPr lang="en-US" b="1" dirty="0"/>
              <a:t>Intermediate stages of succession</a:t>
            </a:r>
            <a:endParaRPr lang="en-US" dirty="0"/>
          </a:p>
          <a:p>
            <a:r>
              <a:rPr lang="en-US" b="1" dirty="0"/>
              <a:t>Climax communities</a:t>
            </a:r>
            <a:endParaRPr lang="en-US" dirty="0"/>
          </a:p>
          <a:p>
            <a:endParaRPr lang="de-DE" dirty="0"/>
          </a:p>
        </p:txBody>
      </p:sp>
    </p:spTree>
    <p:extLst>
      <p:ext uri="{BB962C8B-B14F-4D97-AF65-F5344CB8AC3E}">
        <p14:creationId xmlns:p14="http://schemas.microsoft.com/office/powerpoint/2010/main" val="220682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Primary succession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Primary succession describes the stage in the ecological succession where organisms colonize an area which has previously hit by a natural disaster which wiped out all life in this area. </a:t>
            </a:r>
          </a:p>
          <a:p>
            <a:pPr>
              <a:spcBef>
                <a:spcPts val="2000"/>
              </a:spcBef>
            </a:pPr>
            <a:r>
              <a:rPr lang="en-US" dirty="0"/>
              <a:t>In such areas, the first organism which colonize the land usually are fungi and algae, followed by simple plants like mosses. </a:t>
            </a:r>
          </a:p>
          <a:p>
            <a:pPr>
              <a:spcBef>
                <a:spcPts val="2000"/>
              </a:spcBef>
            </a:pPr>
            <a:r>
              <a:rPr lang="en-US" dirty="0"/>
              <a:t>Eventually, as time goes by, a layer of soil is formed which can be used by advanced plant species since there now a space to locate roots and extract nutrients out of the soil. </a:t>
            </a:r>
          </a:p>
          <a:p>
            <a:pPr>
              <a:spcBef>
                <a:spcPts val="2000"/>
              </a:spcBef>
            </a:pPr>
            <a:r>
              <a:rPr lang="en-US" dirty="0"/>
              <a:t>In the next step, animals, birds and insects usually colonize these areas as there is now enough food supply through plants.</a:t>
            </a:r>
          </a:p>
          <a:p>
            <a:pPr>
              <a:spcBef>
                <a:spcPts val="2000"/>
              </a:spcBef>
            </a:pPr>
            <a:endParaRPr lang="de-DE" dirty="0"/>
          </a:p>
        </p:txBody>
      </p:sp>
    </p:spTree>
    <p:extLst>
      <p:ext uri="{BB962C8B-B14F-4D97-AF65-F5344CB8AC3E}">
        <p14:creationId xmlns:p14="http://schemas.microsoft.com/office/powerpoint/2010/main" val="125609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Secondary succession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contrast to primary succession, secondary succession does not refer to an initial state where all life had been wiped out, it rather describes the changes and evolvement of populations over time in specific areas. </a:t>
            </a:r>
          </a:p>
          <a:p>
            <a:pPr>
              <a:spcBef>
                <a:spcPts val="2000"/>
              </a:spcBef>
            </a:pPr>
            <a:r>
              <a:rPr lang="en-US" dirty="0"/>
              <a:t>Secondary succession occurs every day and can be regarded as gradual movement to the climax community state.</a:t>
            </a:r>
          </a:p>
          <a:p>
            <a:pPr>
              <a:spcBef>
                <a:spcPts val="2000"/>
              </a:spcBef>
            </a:pPr>
            <a:endParaRPr lang="de-DE" dirty="0"/>
          </a:p>
        </p:txBody>
      </p:sp>
    </p:spTree>
    <p:extLst>
      <p:ext uri="{BB962C8B-B14F-4D97-AF65-F5344CB8AC3E}">
        <p14:creationId xmlns:p14="http://schemas.microsoft.com/office/powerpoint/2010/main" val="214501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Intermediate stages of succession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the ecological evolution process, there are many intermediate states of succession</a:t>
            </a:r>
            <a:r>
              <a:rPr lang="en-US"/>
              <a:t>. </a:t>
            </a:r>
            <a:endParaRPr lang="en-US" dirty="0"/>
          </a:p>
          <a:p>
            <a:pPr>
              <a:spcBef>
                <a:spcPts val="2000"/>
              </a:spcBef>
            </a:pPr>
            <a:r>
              <a:rPr lang="en-US"/>
              <a:t>Depending </a:t>
            </a:r>
            <a:r>
              <a:rPr lang="en-US" dirty="0"/>
              <a:t>on the ecological system, the transition from primary succession to climax communities can be quite short or also can take a quite long time, depending on the circumstances and sources of disturbance.</a:t>
            </a:r>
          </a:p>
          <a:p>
            <a:pPr>
              <a:spcBef>
                <a:spcPts val="2000"/>
              </a:spcBef>
            </a:pPr>
            <a:endParaRPr lang="de-DE" dirty="0"/>
          </a:p>
        </p:txBody>
      </p:sp>
    </p:spTree>
    <p:extLst>
      <p:ext uri="{BB962C8B-B14F-4D97-AF65-F5344CB8AC3E}">
        <p14:creationId xmlns:p14="http://schemas.microsoft.com/office/powerpoint/2010/main" val="49284131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2983</Words>
  <Application>Microsoft Office PowerPoint</Application>
  <PresentationFormat>Breitbild</PresentationFormat>
  <Paragraphs>233</Paragraphs>
  <Slides>53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53</vt:i4>
      </vt:variant>
    </vt:vector>
  </HeadingPairs>
  <TitlesOfParts>
    <vt:vector size="57" baseType="lpstr">
      <vt:lpstr>Arial</vt:lpstr>
      <vt:lpstr>Calibri</vt:lpstr>
      <vt:lpstr>Calibri Light</vt:lpstr>
      <vt:lpstr>Office</vt:lpstr>
      <vt:lpstr>Ecology</vt:lpstr>
      <vt:lpstr>What is ecology?</vt:lpstr>
      <vt:lpstr>Types of ecology</vt:lpstr>
      <vt:lpstr>What is the Ecological Footprint?</vt:lpstr>
      <vt:lpstr>What is the Ecology Pyramid?</vt:lpstr>
      <vt:lpstr>What are the stages of ecological succession?</vt:lpstr>
      <vt:lpstr>Primary succession</vt:lpstr>
      <vt:lpstr>Secondary succession</vt:lpstr>
      <vt:lpstr>Intermediate stages of succession</vt:lpstr>
      <vt:lpstr>Climax communities</vt:lpstr>
      <vt:lpstr>Why is ecology important?</vt:lpstr>
      <vt:lpstr>Ecology raises the awareness of people</vt:lpstr>
      <vt:lpstr>New research insights</vt:lpstr>
      <vt:lpstr>Protection of species</vt:lpstr>
      <vt:lpstr>Human survival</vt:lpstr>
      <vt:lpstr>Environmental conservation</vt:lpstr>
      <vt:lpstr>Avoid the spread of diseases</vt:lpstr>
      <vt:lpstr>Protection of our climate</vt:lpstr>
      <vt:lpstr>Predicting the future</vt:lpstr>
      <vt:lpstr>Efficient resource distribution</vt:lpstr>
      <vt:lpstr>Causes for ecological problems</vt:lpstr>
      <vt:lpstr>Draughts</vt:lpstr>
      <vt:lpstr>Earthquakes</vt:lpstr>
      <vt:lpstr>Tornadoes</vt:lpstr>
      <vt:lpstr>Heavy rainfalls and floods</vt:lpstr>
      <vt:lpstr>Mining</vt:lpstr>
      <vt:lpstr>Destruction of natural habitats</vt:lpstr>
      <vt:lpstr>Illegal dumping</vt:lpstr>
      <vt:lpstr>Littering</vt:lpstr>
      <vt:lpstr>Emission of greenhouse gases</vt:lpstr>
      <vt:lpstr>Excessive consumption</vt:lpstr>
      <vt:lpstr>Excessive waste</vt:lpstr>
      <vt:lpstr>Effects of ecological problems</vt:lpstr>
      <vt:lpstr>Endangerment of species</vt:lpstr>
      <vt:lpstr>Loss of livelihood for many people</vt:lpstr>
      <vt:lpstr>Water pollution</vt:lpstr>
      <vt:lpstr>Air pollution</vt:lpstr>
      <vt:lpstr>Soil pollution</vt:lpstr>
      <vt:lpstr>Resource depletion</vt:lpstr>
      <vt:lpstr>Global warming</vt:lpstr>
      <vt:lpstr>Biodiversity loss</vt:lpstr>
      <vt:lpstr>Solutions for ecological problems</vt:lpstr>
      <vt:lpstr>Conservation areas</vt:lpstr>
      <vt:lpstr>Restore ecological systems</vt:lpstr>
      <vt:lpstr>Government regulations</vt:lpstr>
      <vt:lpstr>High fines for littering and illegal dumping</vt:lpstr>
      <vt:lpstr>Stop deforestation</vt:lpstr>
      <vt:lpstr>Reduce consumption</vt:lpstr>
      <vt:lpstr>Reduce waste</vt:lpstr>
      <vt:lpstr>Reuse and recycle</vt:lpstr>
      <vt:lpstr>Education</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2019-11-27T10:43:11Z</dcterms:modified>
</cp:coreProperties>
</file>