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69" r:id="rId5"/>
    <p:sldId id="270" r:id="rId6"/>
    <p:sldId id="271" r:id="rId7"/>
    <p:sldId id="272" r:id="rId8"/>
    <p:sldId id="273" r:id="rId9"/>
    <p:sldId id="302" r:id="rId10"/>
    <p:sldId id="274" r:id="rId11"/>
    <p:sldId id="275" r:id="rId12"/>
    <p:sldId id="276" r:id="rId13"/>
    <p:sldId id="277" r:id="rId14"/>
    <p:sldId id="268" r:id="rId15"/>
    <p:sldId id="278" r:id="rId16"/>
    <p:sldId id="279" r:id="rId17"/>
    <p:sldId id="280" r:id="rId18"/>
    <p:sldId id="281" r:id="rId19"/>
    <p:sldId id="282" r:id="rId20"/>
    <p:sldId id="283" r:id="rId21"/>
    <p:sldId id="284" r:id="rId22"/>
    <p:sldId id="285" r:id="rId23"/>
    <p:sldId id="258" r:id="rId24"/>
    <p:sldId id="286" r:id="rId25"/>
    <p:sldId id="287" r:id="rId26"/>
    <p:sldId id="288" r:id="rId27"/>
    <p:sldId id="289" r:id="rId28"/>
    <p:sldId id="290" r:id="rId29"/>
    <p:sldId id="291" r:id="rId30"/>
    <p:sldId id="292" r:id="rId31"/>
    <p:sldId id="293" r:id="rId32"/>
    <p:sldId id="294" r:id="rId33"/>
    <p:sldId id="259" r:id="rId34"/>
    <p:sldId id="295" r:id="rId35"/>
    <p:sldId id="296" r:id="rId36"/>
    <p:sldId id="297" r:id="rId37"/>
    <p:sldId id="298" r:id="rId38"/>
    <p:sldId id="299" r:id="rId39"/>
    <p:sldId id="300" r:id="rId40"/>
    <p:sldId id="301" r:id="rId41"/>
    <p:sldId id="260" r:id="rId42"/>
    <p:sldId id="266"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E3A8-8C28-4D7E-B2D7-B32A0C44E95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9A2AC1-E4E3-495B-9DB5-01F810820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FD141F-D0B3-424D-9677-15CBBB7F4054}"/>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04DC39C6-94C9-4DFC-BCEC-E17DD85BC1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4907DC-C58A-46CD-B1CB-232F1C3D271A}"/>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293717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E8-901C-4F0A-B2ED-4CFA6318AC8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3F83A35-943D-4C84-9EB0-1612CF3E261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F8A087-5F3D-4F2B-A782-84C1AA763B47}"/>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9606F910-2871-40A5-A6AC-6BEDAFBAE6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A5278C3-D0C5-48FD-ADCE-0EFAAAA187BC}"/>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228684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C0881DB-9E4C-40D5-84C3-4B2C623B96C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AB8D85C-72D7-414A-BDA4-5FCBEDF09AA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F4D2D1-4F9C-401D-9714-2320E6E5B6E8}"/>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15E14C80-1E1A-4FDA-B058-A304162DA7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CBE32D-000F-4167-A46D-60F2C8DFED22}"/>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13982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094F-6DEE-404B-BB59-7893C51055D6}"/>
              </a:ext>
            </a:extLst>
          </p:cNvPr>
          <p:cNvSpPr>
            <a:spLocks noGrp="1"/>
          </p:cNvSpPr>
          <p:nvPr>
            <p:ph type="title"/>
          </p:nvPr>
        </p:nvSpPr>
        <p:spPr>
          <a:xfrm>
            <a:off x="748145" y="365125"/>
            <a:ext cx="9310307" cy="604693"/>
          </a:xfrm>
        </p:spPr>
        <p:txBody>
          <a:bodyPr>
            <a:normAutofit/>
          </a:bodyPr>
          <a:lstStyle>
            <a:lvl1pPr>
              <a:defRPr sz="3500" b="1">
                <a:solidFill>
                  <a:schemeClr val="accent6">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97C8A9E1-4391-4E24-A861-ED2C69E70492}"/>
              </a:ext>
            </a:extLst>
          </p:cNvPr>
          <p:cNvSpPr>
            <a:spLocks noGrp="1"/>
          </p:cNvSpPr>
          <p:nvPr>
            <p:ph idx="1"/>
          </p:nvPr>
        </p:nvSpPr>
        <p:spPr>
          <a:xfrm>
            <a:off x="838200" y="1293091"/>
            <a:ext cx="9220252" cy="4930054"/>
          </a:xfrm>
        </p:spPr>
        <p:txBody>
          <a:bodyPr/>
          <a:lstStyle>
            <a:lvl1pPr>
              <a:defRPr sz="2000"/>
            </a:lvl1pPr>
            <a:lvl2pPr>
              <a:defRPr sz="1800"/>
            </a:lvl2pPr>
            <a:lvl3pPr>
              <a:defRPr sz="1600"/>
            </a:lvl3pPr>
            <a:lvl4pPr>
              <a:defRPr sz="1400"/>
            </a:lvl4pPr>
            <a:lvl5pP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B8E9DA3-4E5C-4030-8EDB-27AA6D0998A9}"/>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1A88E7BE-73D1-49DA-809D-45764AB779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1B2D74-080D-4091-A002-7848146BD5B6}"/>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28969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D3833-E62E-4781-9E83-6CC62325FC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8E353F5-9627-4C3B-B952-00A36DF75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C7C558-4871-4CA5-A029-B2CA2848E9B6}"/>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EA247D3E-9E6A-438A-9A12-3AE2E51A5A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DFA527-6AF5-480E-9A5A-0D79EFA7C97A}"/>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89378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588A1-6334-4411-B65F-16A6CCE008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75C23C-D16F-4A58-BEFD-FB40E9074E8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673113-44B6-4A98-9EB2-2CDD059AAE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1624AA-1DEB-4362-8E58-1491C70B8178}"/>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6" name="Fußzeilenplatzhalter 5">
            <a:extLst>
              <a:ext uri="{FF2B5EF4-FFF2-40B4-BE49-F238E27FC236}">
                <a16:creationId xmlns:a16="http://schemas.microsoft.com/office/drawing/2014/main" id="{FAA3C0E0-27D1-4A8A-B21A-E114A8D33F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731A54B-A672-4DBF-AC30-0B35514A57D4}"/>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75865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9283A-4363-4903-BB48-73D82766591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1C64C76-CB30-40AA-A657-D2E633903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7020D0E-362B-4EE1-9861-AC03FC80021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A2230D-A22A-4A00-94F7-0DCB0D1AA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2E814C-D41C-4435-95F0-FCC693E4AD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62C0DA-E9CA-41A5-8EA5-0346B7A81214}"/>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8" name="Fußzeilenplatzhalter 7">
            <a:extLst>
              <a:ext uri="{FF2B5EF4-FFF2-40B4-BE49-F238E27FC236}">
                <a16:creationId xmlns:a16="http://schemas.microsoft.com/office/drawing/2014/main" id="{08383DBC-9543-4AD5-ADDB-AD5D57EB5B8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EFE385E-88BF-46AB-A27E-2E128152536C}"/>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257241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31C85-5B56-4887-9267-6CE0B4438D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69F2C47-0F73-4CA1-84BC-F56AA3FEF8E3}"/>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4" name="Fußzeilenplatzhalter 3">
            <a:extLst>
              <a:ext uri="{FF2B5EF4-FFF2-40B4-BE49-F238E27FC236}">
                <a16:creationId xmlns:a16="http://schemas.microsoft.com/office/drawing/2014/main" id="{01EA0F6F-54B4-44E6-9EF7-ACAD6C327DD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B5078FF-EC68-45C7-BCDD-FF1165FE0961}"/>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9747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A3DBDB1-FACA-43E3-B738-E444E51FB6E3}"/>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3" name="Fußzeilenplatzhalter 2">
            <a:extLst>
              <a:ext uri="{FF2B5EF4-FFF2-40B4-BE49-F238E27FC236}">
                <a16:creationId xmlns:a16="http://schemas.microsoft.com/office/drawing/2014/main" id="{2676E586-4C3C-45FC-8879-4ABA058C448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EC11151-87F4-4760-8C81-91F5433ACD73}"/>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4143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C705-34DF-4637-88F1-303051F9AE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F2CA8C3-C9F7-45AE-90E5-0A8A47CE8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B4D43D-F9A3-46FB-B087-25CFCF5C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B1FAE5-4D29-4D79-B118-DAC03679F002}"/>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6" name="Fußzeilenplatzhalter 5">
            <a:extLst>
              <a:ext uri="{FF2B5EF4-FFF2-40B4-BE49-F238E27FC236}">
                <a16:creationId xmlns:a16="http://schemas.microsoft.com/office/drawing/2014/main" id="{040FA518-FD2F-4E4E-87DF-F56A59CF72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728CD90-A2DC-4008-ADCB-7706209F19B3}"/>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44936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8CCDF-A1B4-4EE0-96C4-0D5C5DB9FD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8BC79B-3B75-4597-8EE8-522D73E78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41B4E7E-7BAB-489D-A329-9C945F0ED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B287FA-C9CA-40BA-ACB9-5693091ACFD4}"/>
              </a:ext>
            </a:extLst>
          </p:cNvPr>
          <p:cNvSpPr>
            <a:spLocks noGrp="1"/>
          </p:cNvSpPr>
          <p:nvPr>
            <p:ph type="dt" sz="half" idx="10"/>
          </p:nvPr>
        </p:nvSpPr>
        <p:spPr/>
        <p:txBody>
          <a:bodyPr/>
          <a:lstStyle/>
          <a:p>
            <a:fld id="{3008443F-75A7-4DF7-9510-EB57E9109901}" type="datetimeFigureOut">
              <a:rPr lang="de-DE" smtClean="0"/>
              <a:t>20.11.2019</a:t>
            </a:fld>
            <a:endParaRPr lang="de-DE"/>
          </a:p>
        </p:txBody>
      </p:sp>
      <p:sp>
        <p:nvSpPr>
          <p:cNvPr id="6" name="Fußzeilenplatzhalter 5">
            <a:extLst>
              <a:ext uri="{FF2B5EF4-FFF2-40B4-BE49-F238E27FC236}">
                <a16:creationId xmlns:a16="http://schemas.microsoft.com/office/drawing/2014/main" id="{8AC479EC-7B20-4A28-8C6E-2BB09B68D0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F414186-A079-455F-826A-651100E1CBF0}"/>
              </a:ext>
            </a:extLst>
          </p:cNvPr>
          <p:cNvSpPr>
            <a:spLocks noGrp="1"/>
          </p:cNvSpPr>
          <p:nvPr>
            <p:ph type="sldNum" sz="quarter" idx="12"/>
          </p:nvPr>
        </p:nvSpPr>
        <p:spPr/>
        <p:txBody>
          <a:bodyPr/>
          <a:lstStyle/>
          <a:p>
            <a:fld id="{396ADB7D-A118-433D-9E21-7AB6B2A1327F}" type="slidenum">
              <a:rPr lang="de-DE" smtClean="0"/>
              <a:t>‹Nr.›</a:t>
            </a:fld>
            <a:endParaRPr lang="de-DE"/>
          </a:p>
        </p:txBody>
      </p:sp>
    </p:spTree>
    <p:extLst>
      <p:ext uri="{BB962C8B-B14F-4D97-AF65-F5344CB8AC3E}">
        <p14:creationId xmlns:p14="http://schemas.microsoft.com/office/powerpoint/2010/main" val="209854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5E285D-867C-4518-99EC-AFCDF9FBEC74}"/>
              </a:ext>
            </a:extLst>
          </p:cNvPr>
          <p:cNvSpPr>
            <a:spLocks noGrp="1"/>
          </p:cNvSpPr>
          <p:nvPr>
            <p:ph type="title"/>
          </p:nvPr>
        </p:nvSpPr>
        <p:spPr>
          <a:xfrm>
            <a:off x="838200" y="365125"/>
            <a:ext cx="9220252"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80EDBC-C16B-4596-A63C-3AAB9A3EF2E4}"/>
              </a:ext>
            </a:extLst>
          </p:cNvPr>
          <p:cNvSpPr>
            <a:spLocks noGrp="1"/>
          </p:cNvSpPr>
          <p:nvPr>
            <p:ph type="body" idx="1"/>
          </p:nvPr>
        </p:nvSpPr>
        <p:spPr>
          <a:xfrm>
            <a:off x="838200" y="1825625"/>
            <a:ext cx="9220252"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78316C-C763-4E39-AF04-C6E5CB16E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8443F-75A7-4DF7-9510-EB57E9109901}" type="datetimeFigureOut">
              <a:rPr lang="de-DE" smtClean="0"/>
              <a:t>20.11.2019</a:t>
            </a:fld>
            <a:endParaRPr lang="de-DE"/>
          </a:p>
        </p:txBody>
      </p:sp>
      <p:sp>
        <p:nvSpPr>
          <p:cNvPr id="5" name="Fußzeilenplatzhalter 4">
            <a:extLst>
              <a:ext uri="{FF2B5EF4-FFF2-40B4-BE49-F238E27FC236}">
                <a16:creationId xmlns:a16="http://schemas.microsoft.com/office/drawing/2014/main" id="{1116E9CA-3435-43D9-A738-557F0F913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7E1969A-F4B1-4FD4-8978-362419074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DB7D-A118-433D-9E21-7AB6B2A1327F}" type="slidenum">
              <a:rPr lang="de-DE" smtClean="0"/>
              <a:t>‹Nr.›</a:t>
            </a:fld>
            <a:endParaRPr lang="de-DE"/>
          </a:p>
        </p:txBody>
      </p:sp>
      <p:pic>
        <p:nvPicPr>
          <p:cNvPr id="7" name="Inhaltsplatzhalter 4">
            <a:extLst>
              <a:ext uri="{FF2B5EF4-FFF2-40B4-BE49-F238E27FC236}">
                <a16:creationId xmlns:a16="http://schemas.microsoft.com/office/drawing/2014/main" id="{4E077F4B-6692-4231-A31C-CC9E5BFB22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5774" b="20582"/>
          <a:stretch/>
        </p:blipFill>
        <p:spPr>
          <a:xfrm>
            <a:off x="10464799" y="219339"/>
            <a:ext cx="1493503" cy="1471567"/>
          </a:xfrm>
          <a:prstGeom prst="rect">
            <a:avLst/>
          </a:prstGeom>
        </p:spPr>
      </p:pic>
    </p:spTree>
    <p:extLst>
      <p:ext uri="{BB962C8B-B14F-4D97-AF65-F5344CB8AC3E}">
        <p14:creationId xmlns:p14="http://schemas.microsoft.com/office/powerpoint/2010/main" val="39587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Ecosystem" TargetMode="External"/><Relationship Id="rId2" Type="http://schemas.openxmlformats.org/officeDocument/2006/relationships/hyperlink" Target="https://www.biology-online.org/dictionary/Ecosystem" TargetMode="External"/><Relationship Id="rId1" Type="http://schemas.openxmlformats.org/officeDocument/2006/relationships/slideLayout" Target="../slideLayouts/slideLayout2.xml"/><Relationship Id="rId5" Type="http://schemas.openxmlformats.org/officeDocument/2006/relationships/hyperlink" Target="https://en.wikipedia.org/wiki/Rainforest" TargetMode="External"/><Relationship Id="rId4" Type="http://schemas.openxmlformats.org/officeDocument/2006/relationships/hyperlink" Target="https://sciencing.com/types-environmental-ecosystems-8640.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CBAE4AD-8FF8-4578-9A3C-041D28991C6E}"/>
              </a:ext>
            </a:extLst>
          </p:cNvPr>
          <p:cNvPicPr>
            <a:picLocks noChangeAspect="1"/>
          </p:cNvPicPr>
          <p:nvPr/>
        </p:nvPicPr>
        <p:blipFill rotWithShape="1">
          <a:blip r:embed="rId2">
            <a:extLst>
              <a:ext uri="{28A0092B-C50C-407E-A947-70E740481C1C}">
                <a14:useLocalDpi xmlns:a14="http://schemas.microsoft.com/office/drawing/2010/main" val="0"/>
              </a:ext>
            </a:extLst>
          </a:blip>
          <a:srcRect t="8274" b="3681"/>
          <a:stretch/>
        </p:blipFill>
        <p:spPr>
          <a:xfrm>
            <a:off x="-1" y="0"/>
            <a:ext cx="12192001" cy="6867452"/>
          </a:xfrm>
          <a:prstGeom prst="rect">
            <a:avLst/>
          </a:prstGeom>
        </p:spPr>
      </p:pic>
      <p:sp>
        <p:nvSpPr>
          <p:cNvPr id="2" name="Titel 1">
            <a:extLst>
              <a:ext uri="{FF2B5EF4-FFF2-40B4-BE49-F238E27FC236}">
                <a16:creationId xmlns:a16="http://schemas.microsoft.com/office/drawing/2014/main" id="{E7A34F94-DFB1-4D26-BA8B-911FAB3F9818}"/>
              </a:ext>
            </a:extLst>
          </p:cNvPr>
          <p:cNvSpPr>
            <a:spLocks noGrp="1"/>
          </p:cNvSpPr>
          <p:nvPr>
            <p:ph type="ctrTitle"/>
          </p:nvPr>
        </p:nvSpPr>
        <p:spPr>
          <a:xfrm>
            <a:off x="-143931" y="254005"/>
            <a:ext cx="2975622" cy="550330"/>
          </a:xfrm>
        </p:spPr>
        <p:txBody>
          <a:bodyPr>
            <a:normAutofit fontScale="90000"/>
          </a:bodyPr>
          <a:lstStyle/>
          <a:p>
            <a:r>
              <a:rPr lang="de-DE" sz="4500" b="1" dirty="0" err="1">
                <a:solidFill>
                  <a:schemeClr val="bg1"/>
                </a:solidFill>
              </a:rPr>
              <a:t>Ecosystems</a:t>
            </a:r>
            <a:endParaRPr lang="de-DE" sz="4500" b="1" dirty="0">
              <a:solidFill>
                <a:schemeClr val="bg1"/>
              </a:solidFill>
            </a:endParaRPr>
          </a:p>
        </p:txBody>
      </p:sp>
      <p:pic>
        <p:nvPicPr>
          <p:cNvPr id="8" name="Inhaltsplatzhalter 4">
            <a:extLst>
              <a:ext uri="{FF2B5EF4-FFF2-40B4-BE49-F238E27FC236}">
                <a16:creationId xmlns:a16="http://schemas.microsoft.com/office/drawing/2014/main" id="{316899CC-9084-42EF-A01A-7D04884BE223}"/>
              </a:ext>
            </a:extLst>
          </p:cNvPr>
          <p:cNvPicPr>
            <a:picLocks noChangeAspect="1"/>
          </p:cNvPicPr>
          <p:nvPr/>
        </p:nvPicPr>
        <p:blipFill rotWithShape="1">
          <a:blip r:embed="rId3">
            <a:extLst>
              <a:ext uri="{28A0092B-C50C-407E-A947-70E740481C1C}">
                <a14:useLocalDpi xmlns:a14="http://schemas.microsoft.com/office/drawing/2010/main" val="0"/>
              </a:ext>
            </a:extLst>
          </a:blip>
          <a:srcRect l="1832" t="5774" b="21308"/>
          <a:stretch/>
        </p:blipFill>
        <p:spPr>
          <a:xfrm>
            <a:off x="10492154" y="219339"/>
            <a:ext cx="1466148" cy="1457061"/>
          </a:xfrm>
          <a:prstGeom prst="rect">
            <a:avLst/>
          </a:prstGeom>
          <a:solidFill>
            <a:schemeClr val="bg1"/>
          </a:solidFill>
        </p:spPr>
      </p:pic>
    </p:spTree>
    <p:extLst>
      <p:ext uri="{BB962C8B-B14F-4D97-AF65-F5344CB8AC3E}">
        <p14:creationId xmlns:p14="http://schemas.microsoft.com/office/powerpoint/2010/main" val="31789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Tundra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Tundra ecosystems can be divided into Alpine tundra, Arctic tundra and Antarctic tundra. </a:t>
            </a:r>
          </a:p>
          <a:p>
            <a:pPr>
              <a:spcBef>
                <a:spcPts val="2000"/>
              </a:spcBef>
            </a:pPr>
            <a:r>
              <a:rPr lang="en-US" dirty="0"/>
              <a:t>Tundra is even more extreme in terms of low temperatures compared to Taiga ecosystems and therefore only contain a very limited number of animals and plants. </a:t>
            </a:r>
          </a:p>
          <a:p>
            <a:pPr>
              <a:spcBef>
                <a:spcPts val="2000"/>
              </a:spcBef>
            </a:pPr>
            <a:endParaRPr lang="de-DE" dirty="0"/>
          </a:p>
        </p:txBody>
      </p:sp>
    </p:spTree>
    <p:extLst>
      <p:ext uri="{BB962C8B-B14F-4D97-AF65-F5344CB8AC3E}">
        <p14:creationId xmlns:p14="http://schemas.microsoft.com/office/powerpoint/2010/main" val="15656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Lake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Lake ecosystems are quite common on all continents and provide a habitat for a variety of animals and plants. </a:t>
            </a:r>
          </a:p>
          <a:p>
            <a:pPr>
              <a:spcBef>
                <a:spcPts val="2000"/>
              </a:spcBef>
            </a:pPr>
            <a:r>
              <a:rPr lang="en-US" dirty="0"/>
              <a:t>Depending on the eutrophication and the acidity level of lake environments, the number of species living in these environments can vary significantly. </a:t>
            </a:r>
          </a:p>
          <a:p>
            <a:pPr>
              <a:spcBef>
                <a:spcPts val="2000"/>
              </a:spcBef>
            </a:pPr>
            <a:r>
              <a:rPr lang="en-US" dirty="0"/>
              <a:t>For instance, a lake ecosystem will low eutrophication and therefore high levels of oxygen will be populated by more and also different kinds of fishes than one with low oxygen levels.</a:t>
            </a:r>
          </a:p>
          <a:p>
            <a:pPr>
              <a:spcBef>
                <a:spcPts val="2000"/>
              </a:spcBef>
            </a:pPr>
            <a:endParaRPr lang="de-DE" dirty="0"/>
          </a:p>
        </p:txBody>
      </p:sp>
    </p:spTree>
    <p:extLst>
      <p:ext uri="{BB962C8B-B14F-4D97-AF65-F5344CB8AC3E}">
        <p14:creationId xmlns:p14="http://schemas.microsoft.com/office/powerpoint/2010/main" val="140752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River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River ecosystems are characterized by flowing water</a:t>
            </a:r>
            <a:r>
              <a:rPr lang="en-US"/>
              <a:t>. </a:t>
            </a:r>
            <a:endParaRPr lang="en-US" dirty="0"/>
          </a:p>
          <a:p>
            <a:pPr>
              <a:spcBef>
                <a:spcPts val="2000"/>
              </a:spcBef>
            </a:pPr>
            <a:r>
              <a:rPr lang="en-US"/>
              <a:t>River </a:t>
            </a:r>
            <a:r>
              <a:rPr lang="en-US" dirty="0"/>
              <a:t>ecosystems can reach thousands of miles and provide a habitat for a huge variety of animals, plants and other microorganisms</a:t>
            </a:r>
            <a:r>
              <a:rPr lang="en-US"/>
              <a:t>. </a:t>
            </a:r>
            <a:endParaRPr lang="en-US" dirty="0"/>
          </a:p>
          <a:p>
            <a:pPr>
              <a:spcBef>
                <a:spcPts val="2000"/>
              </a:spcBef>
            </a:pPr>
            <a:r>
              <a:rPr lang="en-US"/>
              <a:t>Since </a:t>
            </a:r>
            <a:r>
              <a:rPr lang="en-US" dirty="0"/>
              <a:t>river ecosystems differ in average temperature and also in oxygen levels, the number of living organisms can vary significantly over the different river ecosystems.</a:t>
            </a:r>
          </a:p>
          <a:p>
            <a:pPr>
              <a:spcBef>
                <a:spcPts val="2000"/>
              </a:spcBef>
            </a:pPr>
            <a:endParaRPr lang="de-DE" dirty="0"/>
          </a:p>
        </p:txBody>
      </p:sp>
    </p:spTree>
    <p:extLst>
      <p:ext uri="{BB962C8B-B14F-4D97-AF65-F5344CB8AC3E}">
        <p14:creationId xmlns:p14="http://schemas.microsoft.com/office/powerpoint/2010/main" val="252307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Marine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Marine ecosystems are the largest aquatic ecosystems on our planet. </a:t>
            </a:r>
          </a:p>
          <a:p>
            <a:pPr>
              <a:spcBef>
                <a:spcPts val="2000"/>
              </a:spcBef>
            </a:pPr>
            <a:r>
              <a:rPr lang="en-US" dirty="0"/>
              <a:t>They provide a home for many sea animals, plants, corals and microorganisms. </a:t>
            </a:r>
          </a:p>
          <a:p>
            <a:pPr>
              <a:spcBef>
                <a:spcPts val="2000"/>
              </a:spcBef>
            </a:pPr>
            <a:r>
              <a:rPr lang="en-US" dirty="0"/>
              <a:t>Some parts of our oceans are still untouched by humans, which leads many scientists to believe that there exist many sea animals that are yet unexplored by humans.</a:t>
            </a:r>
          </a:p>
          <a:p>
            <a:pPr>
              <a:spcBef>
                <a:spcPts val="2000"/>
              </a:spcBef>
            </a:pPr>
            <a:endParaRPr lang="de-DE" dirty="0"/>
          </a:p>
        </p:txBody>
      </p:sp>
    </p:spTree>
    <p:extLst>
      <p:ext uri="{BB962C8B-B14F-4D97-AF65-F5344CB8AC3E}">
        <p14:creationId xmlns:p14="http://schemas.microsoft.com/office/powerpoint/2010/main" val="113515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Why are ecosystems important?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r>
              <a:rPr lang="en-US" b="1" dirty="0"/>
              <a:t>Natural habitat for animals and plants</a:t>
            </a:r>
            <a:endParaRPr lang="en-US" dirty="0"/>
          </a:p>
          <a:p>
            <a:r>
              <a:rPr lang="en-US" b="1" dirty="0"/>
              <a:t>Ecological balance</a:t>
            </a:r>
            <a:endParaRPr lang="en-US" dirty="0"/>
          </a:p>
          <a:p>
            <a:r>
              <a:rPr lang="en-US" b="1" dirty="0"/>
              <a:t>Food chain</a:t>
            </a:r>
            <a:endParaRPr lang="en-US" dirty="0"/>
          </a:p>
          <a:p>
            <a:r>
              <a:rPr lang="en-US" b="1" dirty="0"/>
              <a:t>Tourism</a:t>
            </a:r>
            <a:endParaRPr lang="en-US" dirty="0"/>
          </a:p>
          <a:p>
            <a:r>
              <a:rPr lang="en-US" b="1" dirty="0"/>
              <a:t>Air purification</a:t>
            </a:r>
            <a:endParaRPr lang="en-US" dirty="0"/>
          </a:p>
          <a:p>
            <a:r>
              <a:rPr lang="en-US" b="1" dirty="0"/>
              <a:t>Natural carbon dioxide storage</a:t>
            </a:r>
            <a:endParaRPr lang="en-US" dirty="0"/>
          </a:p>
          <a:p>
            <a:r>
              <a:rPr lang="en-US" b="1" dirty="0"/>
              <a:t>Pollination of crops</a:t>
            </a:r>
            <a:endParaRPr lang="en-US" dirty="0"/>
          </a:p>
          <a:p>
            <a:r>
              <a:rPr lang="en-US" b="1" dirty="0"/>
              <a:t>Economic benefits</a:t>
            </a:r>
            <a:endParaRPr lang="en-US" dirty="0"/>
          </a:p>
          <a:p>
            <a:endParaRPr lang="de-DE" dirty="0"/>
          </a:p>
        </p:txBody>
      </p:sp>
    </p:spTree>
    <p:extLst>
      <p:ext uri="{BB962C8B-B14F-4D97-AF65-F5344CB8AC3E}">
        <p14:creationId xmlns:p14="http://schemas.microsoft.com/office/powerpoint/2010/main" val="82217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Natural habitat for animals and plants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Our ecosystems are a natural habitat for a huge variety of animal and plant species. </a:t>
            </a:r>
          </a:p>
          <a:p>
            <a:pPr>
              <a:spcBef>
                <a:spcPts val="2000"/>
              </a:spcBef>
            </a:pPr>
            <a:r>
              <a:rPr lang="en-US" dirty="0"/>
              <a:t>Without the natural surroundings, plants would not be able to grow since they need nutrients from the soil and other components in order to keep existing. </a:t>
            </a:r>
          </a:p>
          <a:p>
            <a:pPr>
              <a:spcBef>
                <a:spcPts val="2000"/>
              </a:spcBef>
            </a:pPr>
            <a:r>
              <a:rPr lang="en-US" dirty="0"/>
              <a:t>Animals also need certain living conditions, including the right climate and also sufficient water supply. </a:t>
            </a:r>
          </a:p>
          <a:p>
            <a:pPr>
              <a:spcBef>
                <a:spcPts val="2000"/>
              </a:spcBef>
            </a:pPr>
            <a:r>
              <a:rPr lang="en-US" dirty="0"/>
              <a:t>They also rely on plants since for many animals, plants and their crops are their single source of food. </a:t>
            </a:r>
          </a:p>
          <a:p>
            <a:pPr>
              <a:spcBef>
                <a:spcPts val="2000"/>
              </a:spcBef>
            </a:pPr>
            <a:r>
              <a:rPr lang="en-US" dirty="0"/>
              <a:t>Therefore, for sustaining biodiversity, it is crucial to protect our natural ecosystems.</a:t>
            </a:r>
          </a:p>
          <a:p>
            <a:pPr>
              <a:spcBef>
                <a:spcPts val="2000"/>
              </a:spcBef>
            </a:pPr>
            <a:endParaRPr lang="de-DE" dirty="0"/>
          </a:p>
        </p:txBody>
      </p:sp>
    </p:spTree>
    <p:extLst>
      <p:ext uri="{BB962C8B-B14F-4D97-AF65-F5344CB8AC3E}">
        <p14:creationId xmlns:p14="http://schemas.microsoft.com/office/powerpoint/2010/main" val="10217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Ecological balance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92500" lnSpcReduction="10000"/>
          </a:bodyPr>
          <a:lstStyle/>
          <a:p>
            <a:pPr>
              <a:spcBef>
                <a:spcPts val="2000"/>
              </a:spcBef>
            </a:pPr>
            <a:r>
              <a:rPr lang="en-US" dirty="0"/>
              <a:t>Our planet is a big environmental system which is characterized by many different ecosystems. </a:t>
            </a:r>
          </a:p>
          <a:p>
            <a:pPr>
              <a:spcBef>
                <a:spcPts val="2000"/>
              </a:spcBef>
            </a:pPr>
            <a:r>
              <a:rPr lang="en-US" dirty="0"/>
              <a:t>However, these ecosystems interact with each other. </a:t>
            </a:r>
          </a:p>
          <a:p>
            <a:pPr>
              <a:spcBef>
                <a:spcPts val="2000"/>
              </a:spcBef>
            </a:pPr>
            <a:r>
              <a:rPr lang="en-US" dirty="0"/>
              <a:t>Moreover, also within an ecosystem, there are many complex processes that build on each other. </a:t>
            </a:r>
          </a:p>
          <a:p>
            <a:pPr>
              <a:spcBef>
                <a:spcPts val="2000"/>
              </a:spcBef>
            </a:pPr>
            <a:r>
              <a:rPr lang="en-US" dirty="0"/>
              <a:t>Even small changes in an ecosystem can lead to big effects through chain reactions. </a:t>
            </a:r>
          </a:p>
          <a:p>
            <a:pPr>
              <a:spcBef>
                <a:spcPts val="2000"/>
              </a:spcBef>
            </a:pPr>
            <a:r>
              <a:rPr lang="en-US" dirty="0"/>
              <a:t>For example, if a predator animal becomes extinct, the respective prey animals are likely to increase in numbers. </a:t>
            </a:r>
          </a:p>
          <a:p>
            <a:pPr>
              <a:spcBef>
                <a:spcPts val="2000"/>
              </a:spcBef>
            </a:pPr>
            <a:r>
              <a:rPr lang="en-US" dirty="0"/>
              <a:t>In turn, these prey animals will consume more plant material, which in turn leads to decrease in plant populations. </a:t>
            </a:r>
          </a:p>
          <a:p>
            <a:pPr>
              <a:spcBef>
                <a:spcPts val="2000"/>
              </a:spcBef>
            </a:pPr>
            <a:r>
              <a:rPr lang="en-US" dirty="0"/>
              <a:t>This cycle continues and it is hardly possible to estimate the end state. </a:t>
            </a:r>
          </a:p>
          <a:p>
            <a:pPr>
              <a:spcBef>
                <a:spcPts val="2000"/>
              </a:spcBef>
            </a:pPr>
            <a:r>
              <a:rPr lang="en-US" dirty="0"/>
              <a:t>Therefore, to ensure ecological balance, we have to make sure that we do not intervene to much in our ecological systems so that nature can develop in an original manner.</a:t>
            </a:r>
          </a:p>
          <a:p>
            <a:pPr>
              <a:spcBef>
                <a:spcPts val="2000"/>
              </a:spcBef>
            </a:pPr>
            <a:endParaRPr lang="de-DE" dirty="0"/>
          </a:p>
        </p:txBody>
      </p:sp>
    </p:spTree>
    <p:extLst>
      <p:ext uri="{BB962C8B-B14F-4D97-AF65-F5344CB8AC3E}">
        <p14:creationId xmlns:p14="http://schemas.microsoft.com/office/powerpoint/2010/main" val="205175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Food chain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The food chain is a complex process that often involves many different species. </a:t>
            </a:r>
          </a:p>
          <a:p>
            <a:pPr>
              <a:spcBef>
                <a:spcPts val="2000"/>
              </a:spcBef>
            </a:pPr>
            <a:r>
              <a:rPr lang="en-US" dirty="0"/>
              <a:t>For example, a cow consumes grass, the cow or products like milk are consumed by humans and the fecal waste from cows is used as fertilizer to grow grass again. </a:t>
            </a:r>
          </a:p>
          <a:p>
            <a:pPr>
              <a:spcBef>
                <a:spcPts val="2000"/>
              </a:spcBef>
            </a:pPr>
            <a:r>
              <a:rPr lang="en-US" dirty="0"/>
              <a:t>Therefore, trough the food chain, it is crucial to keep ecological systems intact in order to ensure enough food for the human population and also for a variety of animals.</a:t>
            </a:r>
          </a:p>
          <a:p>
            <a:pPr>
              <a:spcBef>
                <a:spcPts val="2000"/>
              </a:spcBef>
            </a:pPr>
            <a:endParaRPr lang="de-DE" dirty="0"/>
          </a:p>
        </p:txBody>
      </p:sp>
    </p:spTree>
    <p:extLst>
      <p:ext uri="{BB962C8B-B14F-4D97-AF65-F5344CB8AC3E}">
        <p14:creationId xmlns:p14="http://schemas.microsoft.com/office/powerpoint/2010/main" val="219310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Tourism</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Many developing countries rely on tourism as their main source of income</a:t>
            </a:r>
            <a:r>
              <a:rPr lang="en-US"/>
              <a:t>. </a:t>
            </a:r>
            <a:endParaRPr lang="en-US" dirty="0"/>
          </a:p>
          <a:p>
            <a:pPr>
              <a:spcBef>
                <a:spcPts val="2000"/>
              </a:spcBef>
            </a:pPr>
            <a:r>
              <a:rPr lang="en-US"/>
              <a:t>They </a:t>
            </a:r>
            <a:r>
              <a:rPr lang="en-US" dirty="0"/>
              <a:t>realize that their most important resource is their nature</a:t>
            </a:r>
            <a:r>
              <a:rPr lang="en-US"/>
              <a:t>. </a:t>
            </a:r>
            <a:endParaRPr lang="en-US" dirty="0"/>
          </a:p>
          <a:p>
            <a:pPr>
              <a:spcBef>
                <a:spcPts val="2000"/>
              </a:spcBef>
            </a:pPr>
            <a:r>
              <a:rPr lang="en-US"/>
              <a:t>Many </a:t>
            </a:r>
            <a:r>
              <a:rPr lang="en-US" dirty="0"/>
              <a:t>tourists travel each year to remote parts of the world in order to see ecosystems and their respective animals and plants</a:t>
            </a:r>
            <a:r>
              <a:rPr lang="en-US"/>
              <a:t>. </a:t>
            </a:r>
            <a:endParaRPr lang="en-US" dirty="0"/>
          </a:p>
          <a:p>
            <a:pPr>
              <a:spcBef>
                <a:spcPts val="2000"/>
              </a:spcBef>
            </a:pPr>
            <a:r>
              <a:rPr lang="en-US"/>
              <a:t>Thus</a:t>
            </a:r>
            <a:r>
              <a:rPr lang="en-US" dirty="0"/>
              <a:t>, an intact ecosystem is crucial for the livelihood of many people who rely on tourism.</a:t>
            </a:r>
          </a:p>
          <a:p>
            <a:pPr>
              <a:spcBef>
                <a:spcPts val="2000"/>
              </a:spcBef>
            </a:pPr>
            <a:endParaRPr lang="de-DE" dirty="0"/>
          </a:p>
        </p:txBody>
      </p:sp>
    </p:spTree>
    <p:extLst>
      <p:ext uri="{BB962C8B-B14F-4D97-AF65-F5344CB8AC3E}">
        <p14:creationId xmlns:p14="http://schemas.microsoft.com/office/powerpoint/2010/main" val="70903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Air purification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Our ecosystems are a natural tool for air purification</a:t>
            </a:r>
            <a:r>
              <a:rPr lang="en-US"/>
              <a:t>. </a:t>
            </a:r>
            <a:endParaRPr lang="en-US" dirty="0"/>
          </a:p>
          <a:p>
            <a:pPr>
              <a:spcBef>
                <a:spcPts val="2000"/>
              </a:spcBef>
            </a:pPr>
            <a:r>
              <a:rPr lang="en-US"/>
              <a:t>This </a:t>
            </a:r>
            <a:r>
              <a:rPr lang="en-US" dirty="0"/>
              <a:t>is especially true for areas which contain a big fraction of forests</a:t>
            </a:r>
            <a:r>
              <a:rPr lang="en-US"/>
              <a:t>. </a:t>
            </a:r>
            <a:endParaRPr lang="en-US" dirty="0"/>
          </a:p>
          <a:p>
            <a:pPr>
              <a:spcBef>
                <a:spcPts val="2000"/>
              </a:spcBef>
            </a:pPr>
            <a:r>
              <a:rPr lang="en-US"/>
              <a:t>Since </a:t>
            </a:r>
            <a:r>
              <a:rPr lang="en-US" dirty="0"/>
              <a:t>trees filter out harmful substances of all sorts, they contribute to a better air quality</a:t>
            </a:r>
            <a:r>
              <a:rPr lang="en-US"/>
              <a:t>. </a:t>
            </a:r>
            <a:endParaRPr lang="en-US" dirty="0"/>
          </a:p>
          <a:p>
            <a:pPr>
              <a:spcBef>
                <a:spcPts val="2000"/>
              </a:spcBef>
            </a:pPr>
            <a:r>
              <a:rPr lang="en-US"/>
              <a:t>Also</a:t>
            </a:r>
            <a:r>
              <a:rPr lang="en-US" dirty="0"/>
              <a:t>, particle pollution is much lower in areas with a high number of trees.</a:t>
            </a:r>
          </a:p>
          <a:p>
            <a:pPr>
              <a:spcBef>
                <a:spcPts val="2000"/>
              </a:spcBef>
            </a:pPr>
            <a:endParaRPr lang="de-DE" dirty="0"/>
          </a:p>
        </p:txBody>
      </p:sp>
    </p:spTree>
    <p:extLst>
      <p:ext uri="{BB962C8B-B14F-4D97-AF65-F5344CB8AC3E}">
        <p14:creationId xmlns:p14="http://schemas.microsoft.com/office/powerpoint/2010/main" val="173494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de-DE" dirty="0" err="1"/>
              <a:t>What</a:t>
            </a:r>
            <a:r>
              <a:rPr lang="de-DE" dirty="0"/>
              <a:t> </a:t>
            </a:r>
            <a:r>
              <a:rPr lang="de-DE" dirty="0" err="1"/>
              <a:t>is</a:t>
            </a:r>
            <a:r>
              <a:rPr lang="de-DE" dirty="0"/>
              <a:t> an </a:t>
            </a:r>
            <a:r>
              <a:rPr lang="de-DE" dirty="0" err="1"/>
              <a:t>ecosystem</a:t>
            </a:r>
            <a:r>
              <a:rPr lang="de-DE" dirty="0"/>
              <a: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dirty="0"/>
              <a:t>An ecosystem can be defined as an interacting group of living organisms in conjunction with non-living environmental components. </a:t>
            </a:r>
          </a:p>
          <a:p>
            <a:pPr>
              <a:spcBef>
                <a:spcPts val="2000"/>
              </a:spcBef>
            </a:pPr>
            <a:r>
              <a:rPr lang="en-US" dirty="0"/>
              <a:t>Living and non-living organisms are closely through energy flows and the nutrient cycle. </a:t>
            </a:r>
          </a:p>
          <a:p>
            <a:pPr>
              <a:spcBef>
                <a:spcPts val="2000"/>
              </a:spcBef>
            </a:pPr>
            <a:r>
              <a:rPr lang="en-US" dirty="0"/>
              <a:t>There are many different types of ecosystems on our planet. </a:t>
            </a:r>
          </a:p>
          <a:p>
            <a:pPr>
              <a:spcBef>
                <a:spcPts val="2000"/>
              </a:spcBef>
            </a:pPr>
            <a:r>
              <a:rPr lang="en-US" dirty="0"/>
              <a:t>Intact ecosystems are crucial for our environmental system since they provide suitable living conditions for all kinds of living organisms. </a:t>
            </a:r>
          </a:p>
          <a:p>
            <a:pPr>
              <a:spcBef>
                <a:spcPts val="2000"/>
              </a:spcBef>
            </a:pPr>
            <a:r>
              <a:rPr lang="en-US" dirty="0"/>
              <a:t>In this article, many ecosystem-related questions are answered. </a:t>
            </a:r>
          </a:p>
          <a:p>
            <a:pPr>
              <a:spcBef>
                <a:spcPts val="2000"/>
              </a:spcBef>
            </a:pPr>
            <a:r>
              <a:rPr lang="en-US" dirty="0"/>
              <a:t>Moreover, the importance of ecosystems, potential dangers as well as solutions to these dangers are examined.</a:t>
            </a:r>
          </a:p>
          <a:p>
            <a:pPr>
              <a:spcBef>
                <a:spcPts val="2000"/>
              </a:spcBef>
            </a:pPr>
            <a:endParaRPr lang="de-DE" dirty="0"/>
          </a:p>
        </p:txBody>
      </p:sp>
    </p:spTree>
    <p:extLst>
      <p:ext uri="{BB962C8B-B14F-4D97-AF65-F5344CB8AC3E}">
        <p14:creationId xmlns:p14="http://schemas.microsoft.com/office/powerpoint/2010/main" val="3947663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Natural carbon dioxide storage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Trees are a natural storage space for harmful gases like carbon dioxide</a:t>
            </a:r>
            <a:r>
              <a:rPr lang="en-US"/>
              <a:t>. </a:t>
            </a:r>
            <a:endParaRPr lang="en-US" dirty="0"/>
          </a:p>
          <a:p>
            <a:pPr>
              <a:spcBef>
                <a:spcPts val="2000"/>
              </a:spcBef>
            </a:pPr>
            <a:r>
              <a:rPr lang="en-US"/>
              <a:t>Through </a:t>
            </a:r>
            <a:r>
              <a:rPr lang="en-US" dirty="0"/>
              <a:t>photosynthesis, trees absorb carbon dioxide and produce oxygen</a:t>
            </a:r>
            <a:r>
              <a:rPr lang="en-US"/>
              <a:t>. </a:t>
            </a:r>
            <a:endParaRPr lang="en-US" dirty="0"/>
          </a:p>
          <a:p>
            <a:pPr>
              <a:spcBef>
                <a:spcPts val="2000"/>
              </a:spcBef>
            </a:pPr>
            <a:r>
              <a:rPr lang="en-US"/>
              <a:t>Therefore</a:t>
            </a:r>
            <a:r>
              <a:rPr lang="en-US" dirty="0"/>
              <a:t>, on the one hand, animals and humans are supplied with oxygen</a:t>
            </a:r>
            <a:r>
              <a:rPr lang="en-US"/>
              <a:t>. </a:t>
            </a:r>
            <a:endParaRPr lang="en-US" dirty="0"/>
          </a:p>
          <a:p>
            <a:pPr>
              <a:spcBef>
                <a:spcPts val="2000"/>
              </a:spcBef>
            </a:pPr>
            <a:r>
              <a:rPr lang="en-US"/>
              <a:t>On </a:t>
            </a:r>
            <a:r>
              <a:rPr lang="en-US" dirty="0"/>
              <a:t>the other hand, through the absorption of carbon dioxide, global warming is slowed down</a:t>
            </a:r>
            <a:r>
              <a:rPr lang="en-US"/>
              <a:t>. </a:t>
            </a:r>
            <a:endParaRPr lang="en-US" dirty="0"/>
          </a:p>
          <a:p>
            <a:pPr>
              <a:spcBef>
                <a:spcPts val="2000"/>
              </a:spcBef>
            </a:pPr>
            <a:r>
              <a:rPr lang="en-US"/>
              <a:t>Thus</a:t>
            </a:r>
            <a:r>
              <a:rPr lang="en-US" dirty="0"/>
              <a:t>, our ecosystems are crucial to mitigate the global warming problem and also provide essential amounts of oxygen.</a:t>
            </a:r>
          </a:p>
          <a:p>
            <a:pPr>
              <a:spcBef>
                <a:spcPts val="2000"/>
              </a:spcBef>
            </a:pPr>
            <a:endParaRPr lang="de-DE" dirty="0"/>
          </a:p>
        </p:txBody>
      </p:sp>
    </p:spTree>
    <p:extLst>
      <p:ext uri="{BB962C8B-B14F-4D97-AF65-F5344CB8AC3E}">
        <p14:creationId xmlns:p14="http://schemas.microsoft.com/office/powerpoint/2010/main" val="44554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Pollination of crops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Ecosystems and the related species are also crucial for the pollination of crops. </a:t>
            </a:r>
          </a:p>
          <a:p>
            <a:pPr>
              <a:spcBef>
                <a:spcPts val="2000"/>
              </a:spcBef>
            </a:pPr>
            <a:r>
              <a:rPr lang="en-US" dirty="0"/>
              <a:t>This is especially important when it comes to agriculture. </a:t>
            </a:r>
          </a:p>
          <a:p>
            <a:pPr>
              <a:spcBef>
                <a:spcPts val="2000"/>
              </a:spcBef>
            </a:pPr>
            <a:r>
              <a:rPr lang="en-US" dirty="0"/>
              <a:t>Without insects pollinating the crops, farmers would suffer from substantial losses in yields. </a:t>
            </a:r>
          </a:p>
          <a:p>
            <a:pPr>
              <a:spcBef>
                <a:spcPts val="2000"/>
              </a:spcBef>
            </a:pPr>
            <a:r>
              <a:rPr lang="en-US" dirty="0"/>
              <a:t>Therefore, intact ecosystems with a variety of insects are crucial to support farming and thus to ensure the supply with basic food items.</a:t>
            </a:r>
          </a:p>
          <a:p>
            <a:pPr>
              <a:spcBef>
                <a:spcPts val="2000"/>
              </a:spcBef>
            </a:pPr>
            <a:endParaRPr lang="de-DE" dirty="0"/>
          </a:p>
        </p:txBody>
      </p:sp>
    </p:spTree>
    <p:extLst>
      <p:ext uri="{BB962C8B-B14F-4D97-AF65-F5344CB8AC3E}">
        <p14:creationId xmlns:p14="http://schemas.microsoft.com/office/powerpoint/2010/main" val="331552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Economic benefits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Our ecosystems provide us with a vast number of precious resources every day</a:t>
            </a:r>
            <a:r>
              <a:rPr lang="en-US"/>
              <a:t>. </a:t>
            </a:r>
            <a:endParaRPr lang="en-US" dirty="0"/>
          </a:p>
          <a:p>
            <a:pPr>
              <a:spcBef>
                <a:spcPts val="2000"/>
              </a:spcBef>
            </a:pPr>
            <a:r>
              <a:rPr lang="en-US"/>
              <a:t>Without </a:t>
            </a:r>
            <a:r>
              <a:rPr lang="en-US" dirty="0"/>
              <a:t>our ecosystems, we would not be able to produce large amounts of material goods and would also not be able to meet our daily demand for food and drinks</a:t>
            </a:r>
            <a:r>
              <a:rPr lang="en-US"/>
              <a:t>. </a:t>
            </a:r>
            <a:endParaRPr lang="en-US" dirty="0"/>
          </a:p>
          <a:p>
            <a:pPr>
              <a:spcBef>
                <a:spcPts val="2000"/>
              </a:spcBef>
            </a:pPr>
            <a:r>
              <a:rPr lang="en-US"/>
              <a:t>Our </a:t>
            </a:r>
            <a:r>
              <a:rPr lang="en-US" dirty="0"/>
              <a:t>ecosystems also provide many resources which can be used in industrial processes</a:t>
            </a:r>
            <a:r>
              <a:rPr lang="en-US"/>
              <a:t>. </a:t>
            </a:r>
            <a:endParaRPr lang="en-US" dirty="0"/>
          </a:p>
          <a:p>
            <a:pPr>
              <a:spcBef>
                <a:spcPts val="2000"/>
              </a:spcBef>
            </a:pPr>
            <a:r>
              <a:rPr lang="en-US"/>
              <a:t>Therefore</a:t>
            </a:r>
            <a:r>
              <a:rPr lang="en-US" dirty="0"/>
              <a:t>, countries with intact ecosystems tend to also have an economic advantage since they can harvest more resources which in turn means an advantage in the production of material goods.</a:t>
            </a:r>
          </a:p>
          <a:p>
            <a:pPr>
              <a:spcBef>
                <a:spcPts val="2000"/>
              </a:spcBef>
            </a:pPr>
            <a:endParaRPr lang="de-DE" dirty="0"/>
          </a:p>
        </p:txBody>
      </p:sp>
    </p:spTree>
    <p:extLst>
      <p:ext uri="{BB962C8B-B14F-4D97-AF65-F5344CB8AC3E}">
        <p14:creationId xmlns:p14="http://schemas.microsoft.com/office/powerpoint/2010/main" val="323268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Dangers to our ecosystems</a:t>
            </a:r>
            <a:endParaRPr lang="de-DE" dirty="0"/>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r>
              <a:rPr lang="en-US" b="1" dirty="0"/>
              <a:t>Mining</a:t>
            </a:r>
            <a:endParaRPr lang="en-US" dirty="0"/>
          </a:p>
          <a:p>
            <a:r>
              <a:rPr lang="en-US" b="1" dirty="0"/>
              <a:t>Deforestation</a:t>
            </a:r>
            <a:endParaRPr lang="en-US" dirty="0"/>
          </a:p>
          <a:p>
            <a:r>
              <a:rPr lang="en-US" b="1" dirty="0"/>
              <a:t>Soil pollution</a:t>
            </a:r>
            <a:endParaRPr lang="en-US" dirty="0"/>
          </a:p>
          <a:p>
            <a:r>
              <a:rPr lang="en-US" b="1" dirty="0"/>
              <a:t>Littering</a:t>
            </a:r>
            <a:endParaRPr lang="en-US" dirty="0"/>
          </a:p>
          <a:p>
            <a:r>
              <a:rPr lang="en-US" b="1" dirty="0"/>
              <a:t>Illegal dumping</a:t>
            </a:r>
            <a:endParaRPr lang="en-US" dirty="0"/>
          </a:p>
          <a:p>
            <a:r>
              <a:rPr lang="en-US" b="1" dirty="0"/>
              <a:t>Acid rain</a:t>
            </a:r>
            <a:endParaRPr lang="en-US" dirty="0"/>
          </a:p>
          <a:p>
            <a:r>
              <a:rPr lang="en-US" b="1" dirty="0"/>
              <a:t>Global warming</a:t>
            </a:r>
            <a:endParaRPr lang="en-US" dirty="0"/>
          </a:p>
          <a:p>
            <a:r>
              <a:rPr lang="en-US" b="1" dirty="0"/>
              <a:t>Water pollution</a:t>
            </a:r>
            <a:endParaRPr lang="en-US" dirty="0"/>
          </a:p>
          <a:p>
            <a:r>
              <a:rPr lang="en-US" b="1" dirty="0"/>
              <a:t>Overpopulation</a:t>
            </a:r>
            <a:endParaRPr lang="en-US" dirty="0"/>
          </a:p>
          <a:p>
            <a:endParaRPr lang="de-DE" dirty="0"/>
          </a:p>
        </p:txBody>
      </p:sp>
    </p:spTree>
    <p:extLst>
      <p:ext uri="{BB962C8B-B14F-4D97-AF65-F5344CB8AC3E}">
        <p14:creationId xmlns:p14="http://schemas.microsoft.com/office/powerpoint/2010/main" val="383748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Mining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Mining can be quite harmful to our ecosystems since it often involves the destruction of large natural habitats. </a:t>
            </a:r>
          </a:p>
          <a:p>
            <a:pPr>
              <a:spcBef>
                <a:spcPts val="2000"/>
              </a:spcBef>
            </a:pPr>
            <a:r>
              <a:rPr lang="en-US" dirty="0"/>
              <a:t>For mining purposes, large areas of lands have to be processed. </a:t>
            </a:r>
          </a:p>
          <a:p>
            <a:pPr>
              <a:spcBef>
                <a:spcPts val="2000"/>
              </a:spcBef>
            </a:pPr>
            <a:r>
              <a:rPr lang="en-US" dirty="0"/>
              <a:t>By doing so, the plant live in these areas is significantly damaged. </a:t>
            </a:r>
          </a:p>
          <a:p>
            <a:pPr>
              <a:spcBef>
                <a:spcPts val="2000"/>
              </a:spcBef>
            </a:pPr>
            <a:r>
              <a:rPr lang="en-US" dirty="0"/>
              <a:t>Moreover, also animals living in the surrounding areas are likely to leave those areas since they feel not comfortable in the presence of humans.</a:t>
            </a:r>
          </a:p>
          <a:p>
            <a:pPr>
              <a:spcBef>
                <a:spcPts val="2000"/>
              </a:spcBef>
            </a:pPr>
            <a:endParaRPr lang="de-DE" dirty="0"/>
          </a:p>
        </p:txBody>
      </p:sp>
    </p:spTree>
    <p:extLst>
      <p:ext uri="{BB962C8B-B14F-4D97-AF65-F5344CB8AC3E}">
        <p14:creationId xmlns:p14="http://schemas.microsoft.com/office/powerpoint/2010/main" val="199897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Deforestation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Deforestation is a big problem, especially in the Amazon Rainforest. </a:t>
            </a:r>
          </a:p>
          <a:p>
            <a:pPr>
              <a:spcBef>
                <a:spcPts val="2000"/>
              </a:spcBef>
            </a:pPr>
            <a:r>
              <a:rPr lang="en-US" dirty="0"/>
              <a:t>Large areas of forest are cut or burned down every day. </a:t>
            </a:r>
          </a:p>
          <a:p>
            <a:pPr>
              <a:spcBef>
                <a:spcPts val="2000"/>
              </a:spcBef>
            </a:pPr>
            <a:r>
              <a:rPr lang="en-US" dirty="0"/>
              <a:t>Fires are even often started intentionally since farmers want to get more land to grow crops since it is more profitable than selling wood. </a:t>
            </a:r>
          </a:p>
          <a:p>
            <a:pPr>
              <a:spcBef>
                <a:spcPts val="2000"/>
              </a:spcBef>
            </a:pPr>
            <a:r>
              <a:rPr lang="en-US" dirty="0"/>
              <a:t>Deforestation implies the destruction of habitats for many animals and plants. </a:t>
            </a:r>
          </a:p>
          <a:p>
            <a:pPr>
              <a:spcBef>
                <a:spcPts val="2000"/>
              </a:spcBef>
            </a:pPr>
            <a:r>
              <a:rPr lang="en-US" dirty="0"/>
              <a:t>These animals either have to relocate or they will die since they lose their livelihood through the deforestation process.</a:t>
            </a:r>
          </a:p>
          <a:p>
            <a:pPr>
              <a:spcBef>
                <a:spcPts val="2000"/>
              </a:spcBef>
            </a:pPr>
            <a:endParaRPr lang="de-DE" dirty="0"/>
          </a:p>
        </p:txBody>
      </p:sp>
    </p:spTree>
    <p:extLst>
      <p:ext uri="{BB962C8B-B14F-4D97-AF65-F5344CB8AC3E}">
        <p14:creationId xmlns:p14="http://schemas.microsoft.com/office/powerpoint/2010/main" val="52327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Soil pollution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Soil pollution is another significant danger to our ecosystems. </a:t>
            </a:r>
          </a:p>
          <a:p>
            <a:pPr>
              <a:spcBef>
                <a:spcPts val="2000"/>
              </a:spcBef>
            </a:pPr>
            <a:r>
              <a:rPr lang="en-US" dirty="0"/>
              <a:t>In many industrial process, harmful by-products and waste are not disposed and separated in an appropriate manner, which can cause serious soil pollution. </a:t>
            </a:r>
          </a:p>
          <a:p>
            <a:pPr>
              <a:spcBef>
                <a:spcPts val="2000"/>
              </a:spcBef>
            </a:pPr>
            <a:r>
              <a:rPr lang="en-US" dirty="0"/>
              <a:t>Moreover, through the excessive use of fertilizers and pesticides, the soil is often polluted with harmful components which can hurt the soil in the long run and make it less fertile. </a:t>
            </a:r>
          </a:p>
          <a:p>
            <a:pPr>
              <a:spcBef>
                <a:spcPts val="2000"/>
              </a:spcBef>
            </a:pPr>
            <a:r>
              <a:rPr lang="en-US" dirty="0"/>
              <a:t>This in turn may lead to a decrease in plant species since their natural growing conditions have been altered in an adverse manner.</a:t>
            </a:r>
          </a:p>
          <a:p>
            <a:pPr>
              <a:spcBef>
                <a:spcPts val="2000"/>
              </a:spcBef>
            </a:pPr>
            <a:endParaRPr lang="de-DE" dirty="0"/>
          </a:p>
        </p:txBody>
      </p:sp>
    </p:spTree>
    <p:extLst>
      <p:ext uri="{BB962C8B-B14F-4D97-AF65-F5344CB8AC3E}">
        <p14:creationId xmlns:p14="http://schemas.microsoft.com/office/powerpoint/2010/main" val="133974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Littering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Littering can be a problem for our ecosystems if the litter contains harmful or even toxic substances</a:t>
            </a:r>
            <a:r>
              <a:rPr lang="en-US"/>
              <a:t>. </a:t>
            </a:r>
            <a:endParaRPr lang="en-US" dirty="0"/>
          </a:p>
          <a:p>
            <a:pPr>
              <a:spcBef>
                <a:spcPts val="2000"/>
              </a:spcBef>
            </a:pPr>
            <a:r>
              <a:rPr lang="en-US"/>
              <a:t>For </a:t>
            </a:r>
            <a:r>
              <a:rPr lang="en-US" dirty="0"/>
              <a:t>example, if people dispose their used cigarettes in forests or other natural ecological systems, animals may try to eat them and may die or suffer from severe illness because of that</a:t>
            </a:r>
            <a:r>
              <a:rPr lang="en-US"/>
              <a:t>. </a:t>
            </a:r>
            <a:endParaRPr lang="en-US" dirty="0"/>
          </a:p>
          <a:p>
            <a:pPr>
              <a:spcBef>
                <a:spcPts val="2000"/>
              </a:spcBef>
            </a:pPr>
            <a:r>
              <a:rPr lang="en-US"/>
              <a:t>Moreover</a:t>
            </a:r>
            <a:r>
              <a:rPr lang="en-US" dirty="0"/>
              <a:t>, through the incorrect disposal of used cigarettes, many wildfires are started each year and habitats for many animals and plants get destroyed.</a:t>
            </a:r>
          </a:p>
          <a:p>
            <a:pPr>
              <a:spcBef>
                <a:spcPts val="2000"/>
              </a:spcBef>
            </a:pPr>
            <a:endParaRPr lang="de-DE" dirty="0"/>
          </a:p>
        </p:txBody>
      </p:sp>
    </p:spTree>
    <p:extLst>
      <p:ext uri="{BB962C8B-B14F-4D97-AF65-F5344CB8AC3E}">
        <p14:creationId xmlns:p14="http://schemas.microsoft.com/office/powerpoint/2010/main" val="300033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Illegal dumping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Illegal dumping is a big ecological problem, especially in poor developing countries where regulation standards regarding waste disposal are not strict enough</a:t>
            </a:r>
            <a:r>
              <a:rPr lang="en-US"/>
              <a:t>. </a:t>
            </a:r>
            <a:endParaRPr lang="en-US" dirty="0"/>
          </a:p>
          <a:p>
            <a:pPr>
              <a:spcBef>
                <a:spcPts val="2000"/>
              </a:spcBef>
            </a:pPr>
            <a:r>
              <a:rPr lang="en-US"/>
              <a:t>Industries </a:t>
            </a:r>
            <a:r>
              <a:rPr lang="en-US" dirty="0"/>
              <a:t>often just dump their trash in nearby rivers or lakes, which leads to significant water pollution and therefore hurts a big variety of animals, plants and other organisms.</a:t>
            </a:r>
          </a:p>
          <a:p>
            <a:pPr>
              <a:spcBef>
                <a:spcPts val="2000"/>
              </a:spcBef>
            </a:pPr>
            <a:endParaRPr lang="de-DE" dirty="0"/>
          </a:p>
        </p:txBody>
      </p:sp>
    </p:spTree>
    <p:extLst>
      <p:ext uri="{BB962C8B-B14F-4D97-AF65-F5344CB8AC3E}">
        <p14:creationId xmlns:p14="http://schemas.microsoft.com/office/powerpoint/2010/main" val="15056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Acid rain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Acid rain can also hurt ecosystems since it alters the acidity level of the soil</a:t>
            </a:r>
            <a:r>
              <a:rPr lang="en-US"/>
              <a:t>. </a:t>
            </a:r>
            <a:endParaRPr lang="en-US" dirty="0"/>
          </a:p>
          <a:p>
            <a:pPr>
              <a:spcBef>
                <a:spcPts val="2000"/>
              </a:spcBef>
            </a:pPr>
            <a:r>
              <a:rPr lang="en-US"/>
              <a:t>Plants </a:t>
            </a:r>
            <a:r>
              <a:rPr lang="en-US" dirty="0"/>
              <a:t>are usually quite sensitive when it comes to altering their natural growing conditions</a:t>
            </a:r>
            <a:r>
              <a:rPr lang="en-US"/>
              <a:t>. </a:t>
            </a:r>
            <a:endParaRPr lang="en-US" dirty="0"/>
          </a:p>
          <a:p>
            <a:pPr>
              <a:spcBef>
                <a:spcPts val="2000"/>
              </a:spcBef>
            </a:pPr>
            <a:r>
              <a:rPr lang="en-US"/>
              <a:t>Thus</a:t>
            </a:r>
            <a:r>
              <a:rPr lang="en-US" dirty="0"/>
              <a:t>, through acid rain, the growth and reproduction behavior of plants may be altered in an adverse manner.</a:t>
            </a:r>
          </a:p>
          <a:p>
            <a:pPr>
              <a:spcBef>
                <a:spcPts val="2000"/>
              </a:spcBef>
            </a:pPr>
            <a:endParaRPr lang="de-DE" dirty="0"/>
          </a:p>
        </p:txBody>
      </p:sp>
    </p:spTree>
    <p:extLst>
      <p:ext uri="{BB962C8B-B14F-4D97-AF65-F5344CB8AC3E}">
        <p14:creationId xmlns:p14="http://schemas.microsoft.com/office/powerpoint/2010/main" val="65020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Types of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r>
              <a:rPr lang="en-US" b="1" dirty="0"/>
              <a:t>Grassland ecosystems</a:t>
            </a:r>
            <a:endParaRPr lang="en-US" dirty="0"/>
          </a:p>
          <a:p>
            <a:r>
              <a:rPr lang="en-US" b="1" dirty="0"/>
              <a:t>Forests ecosystems</a:t>
            </a:r>
            <a:endParaRPr lang="en-US" dirty="0"/>
          </a:p>
          <a:p>
            <a:r>
              <a:rPr lang="en-US" b="1" dirty="0"/>
              <a:t>Rainforest ecosystems</a:t>
            </a:r>
            <a:endParaRPr lang="en-US" dirty="0"/>
          </a:p>
          <a:p>
            <a:r>
              <a:rPr lang="en-US" b="1" dirty="0"/>
              <a:t>Desert ecosystems</a:t>
            </a:r>
            <a:endParaRPr lang="en-US" dirty="0"/>
          </a:p>
          <a:p>
            <a:r>
              <a:rPr lang="en-US" b="1" dirty="0"/>
              <a:t>Savanna ecosystems</a:t>
            </a:r>
            <a:endParaRPr lang="en-US" dirty="0"/>
          </a:p>
          <a:p>
            <a:r>
              <a:rPr lang="en-US" b="1" dirty="0"/>
              <a:t>Taiga ecosystems</a:t>
            </a:r>
          </a:p>
          <a:p>
            <a:r>
              <a:rPr lang="en-US" b="1" dirty="0"/>
              <a:t>Tundra ecosystems</a:t>
            </a:r>
            <a:endParaRPr lang="en-US" dirty="0"/>
          </a:p>
          <a:p>
            <a:r>
              <a:rPr lang="en-US" b="1" dirty="0"/>
              <a:t>Lake ecosystems</a:t>
            </a:r>
            <a:endParaRPr lang="en-US" dirty="0"/>
          </a:p>
          <a:p>
            <a:r>
              <a:rPr lang="en-US" b="1" dirty="0"/>
              <a:t>River ecosystems</a:t>
            </a:r>
            <a:endParaRPr lang="en-US" dirty="0"/>
          </a:p>
          <a:p>
            <a:r>
              <a:rPr lang="en-US" b="1" dirty="0"/>
              <a:t>Marine ecosystems</a:t>
            </a:r>
            <a:endParaRPr lang="en-US" dirty="0"/>
          </a:p>
          <a:p>
            <a:endParaRPr lang="de-DE" dirty="0"/>
          </a:p>
        </p:txBody>
      </p:sp>
    </p:spTree>
    <p:extLst>
      <p:ext uri="{BB962C8B-B14F-4D97-AF65-F5344CB8AC3E}">
        <p14:creationId xmlns:p14="http://schemas.microsoft.com/office/powerpoint/2010/main" val="389232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Global warming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Global warming is a big threat to ecological systems, especially for those who depend on a steady air and water temperature. </a:t>
            </a:r>
          </a:p>
          <a:p>
            <a:pPr>
              <a:spcBef>
                <a:spcPts val="2000"/>
              </a:spcBef>
            </a:pPr>
            <a:r>
              <a:rPr lang="en-US" dirty="0"/>
              <a:t>Through global warming, many parameters related to the living conditions of organisms are altered. </a:t>
            </a:r>
          </a:p>
          <a:p>
            <a:pPr>
              <a:spcBef>
                <a:spcPts val="2000"/>
              </a:spcBef>
            </a:pPr>
            <a:r>
              <a:rPr lang="en-US" dirty="0"/>
              <a:t>This is problematic since animals have been adopting to living conditions for millions of years. </a:t>
            </a:r>
          </a:p>
          <a:p>
            <a:pPr>
              <a:spcBef>
                <a:spcPts val="2000"/>
              </a:spcBef>
            </a:pPr>
            <a:r>
              <a:rPr lang="en-US" dirty="0"/>
              <a:t>A rather quick change in average temperatures will likely lead to a decline in biodiversity since animals and plants will not be able to adapt in this short time frame.</a:t>
            </a:r>
          </a:p>
          <a:p>
            <a:pPr>
              <a:spcBef>
                <a:spcPts val="2000"/>
              </a:spcBef>
            </a:pPr>
            <a:endParaRPr lang="de-DE" dirty="0"/>
          </a:p>
        </p:txBody>
      </p:sp>
    </p:spTree>
    <p:extLst>
      <p:ext uri="{BB962C8B-B14F-4D97-AF65-F5344CB8AC3E}">
        <p14:creationId xmlns:p14="http://schemas.microsoft.com/office/powerpoint/2010/main" val="131034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Water pollution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Water pollution can significantly impact many animals, plants and other organisms which rely on high quality water</a:t>
            </a:r>
            <a:r>
              <a:rPr lang="en-US"/>
              <a:t>. </a:t>
            </a:r>
            <a:endParaRPr lang="en-US" dirty="0"/>
          </a:p>
          <a:p>
            <a:pPr>
              <a:spcBef>
                <a:spcPts val="2000"/>
              </a:spcBef>
            </a:pPr>
            <a:r>
              <a:rPr lang="en-US"/>
              <a:t>This </a:t>
            </a:r>
            <a:r>
              <a:rPr lang="en-US" dirty="0"/>
              <a:t>is especially true for many fishes which require a stable level of oxygen and clean water</a:t>
            </a:r>
            <a:r>
              <a:rPr lang="en-US"/>
              <a:t>. </a:t>
            </a:r>
            <a:endParaRPr lang="en-US" dirty="0"/>
          </a:p>
          <a:p>
            <a:pPr>
              <a:spcBef>
                <a:spcPts val="2000"/>
              </a:spcBef>
            </a:pPr>
            <a:r>
              <a:rPr lang="en-US"/>
              <a:t>If </a:t>
            </a:r>
            <a:r>
              <a:rPr lang="en-US" dirty="0"/>
              <a:t>the water gets polluted, for example through illegal dumping or other industrial processes, many water animals will die because of that.</a:t>
            </a:r>
          </a:p>
          <a:p>
            <a:pPr>
              <a:spcBef>
                <a:spcPts val="2000"/>
              </a:spcBef>
            </a:pPr>
            <a:endParaRPr lang="de-DE" dirty="0"/>
          </a:p>
        </p:txBody>
      </p:sp>
    </p:spTree>
    <p:extLst>
      <p:ext uri="{BB962C8B-B14F-4D97-AF65-F5344CB8AC3E}">
        <p14:creationId xmlns:p14="http://schemas.microsoft.com/office/powerpoint/2010/main" val="288170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Overpopulation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Overpopulation implies severe consequences for many ecological systems. </a:t>
            </a:r>
          </a:p>
          <a:p>
            <a:pPr>
              <a:spcBef>
                <a:spcPts val="2000"/>
              </a:spcBef>
            </a:pPr>
            <a:r>
              <a:rPr lang="en-US" dirty="0"/>
              <a:t>If the number of people on our planet is growing, this implies that we need more areas for housing. </a:t>
            </a:r>
          </a:p>
          <a:p>
            <a:pPr>
              <a:spcBef>
                <a:spcPts val="2000"/>
              </a:spcBef>
            </a:pPr>
            <a:r>
              <a:rPr lang="en-US" dirty="0"/>
              <a:t>These areas had been previously used by nature, which implies a destruction of habitats. </a:t>
            </a:r>
          </a:p>
          <a:p>
            <a:pPr>
              <a:spcBef>
                <a:spcPts val="2000"/>
              </a:spcBef>
            </a:pPr>
            <a:r>
              <a:rPr lang="en-US" dirty="0"/>
              <a:t>Moreover, we need more areas for farming in order to ensure our worldwide supply with food, which also leads to a destruction of habitats. </a:t>
            </a:r>
          </a:p>
          <a:p>
            <a:pPr>
              <a:spcBef>
                <a:spcPts val="2000"/>
              </a:spcBef>
            </a:pPr>
            <a:r>
              <a:rPr lang="en-US" dirty="0"/>
              <a:t>A higher number of people usually also implies more waste and higher pollution, which also hurts many ecosystems. </a:t>
            </a:r>
          </a:p>
          <a:p>
            <a:pPr>
              <a:spcBef>
                <a:spcPts val="2000"/>
              </a:spcBef>
            </a:pPr>
            <a:r>
              <a:rPr lang="en-US" dirty="0"/>
              <a:t>Therefore, overpopulation can have serious adverse effects on our ecosystems.</a:t>
            </a:r>
          </a:p>
          <a:p>
            <a:pPr>
              <a:spcBef>
                <a:spcPts val="2000"/>
              </a:spcBef>
            </a:pPr>
            <a:endParaRPr lang="de-DE" dirty="0"/>
          </a:p>
        </p:txBody>
      </p:sp>
    </p:spTree>
    <p:extLst>
      <p:ext uri="{BB962C8B-B14F-4D97-AF65-F5344CB8AC3E}">
        <p14:creationId xmlns:p14="http://schemas.microsoft.com/office/powerpoint/2010/main" val="3802947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Solutions to dangers to our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r>
              <a:rPr lang="en-US" b="1" dirty="0"/>
              <a:t>Government regulations</a:t>
            </a:r>
            <a:endParaRPr lang="en-US" dirty="0"/>
          </a:p>
          <a:p>
            <a:r>
              <a:rPr lang="en-US" b="1" dirty="0"/>
              <a:t>Climate goals</a:t>
            </a:r>
            <a:endParaRPr lang="en-US" dirty="0"/>
          </a:p>
          <a:p>
            <a:r>
              <a:rPr lang="en-US" b="1" dirty="0"/>
              <a:t>Higher fines for illegal dumping</a:t>
            </a:r>
            <a:endParaRPr lang="en-US" dirty="0"/>
          </a:p>
          <a:p>
            <a:r>
              <a:rPr lang="en-US" b="1" dirty="0"/>
              <a:t>Subsidies for environmentally-friendly technologies</a:t>
            </a:r>
            <a:endParaRPr lang="en-US" dirty="0"/>
          </a:p>
          <a:p>
            <a:r>
              <a:rPr lang="en-US" b="1" dirty="0"/>
              <a:t>Stop deforestation</a:t>
            </a:r>
            <a:endParaRPr lang="en-US" dirty="0"/>
          </a:p>
          <a:p>
            <a:r>
              <a:rPr lang="en-US" b="1" dirty="0"/>
              <a:t>Restoration of ecosystems</a:t>
            </a:r>
            <a:endParaRPr lang="en-US" dirty="0"/>
          </a:p>
          <a:p>
            <a:r>
              <a:rPr lang="en-US" b="1" dirty="0"/>
              <a:t>Reduce your consumption behavior</a:t>
            </a:r>
            <a:endParaRPr lang="en-US" dirty="0"/>
          </a:p>
          <a:p>
            <a:endParaRPr lang="de-DE" dirty="0"/>
          </a:p>
        </p:txBody>
      </p:sp>
    </p:spTree>
    <p:extLst>
      <p:ext uri="{BB962C8B-B14F-4D97-AF65-F5344CB8AC3E}">
        <p14:creationId xmlns:p14="http://schemas.microsoft.com/office/powerpoint/2010/main" val="7914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Government regulations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To prevent adverse impacts on our ecosystems, government have to set strict regulations regarding several kinds of pollutions and also regarding the destruction of habitats. </a:t>
            </a:r>
          </a:p>
          <a:p>
            <a:pPr>
              <a:spcBef>
                <a:spcPts val="2000"/>
              </a:spcBef>
            </a:pPr>
            <a:r>
              <a:rPr lang="en-US" dirty="0"/>
              <a:t>We have to ensure that there is enough recreational space for nature to recover from human interventions. </a:t>
            </a:r>
          </a:p>
          <a:p>
            <a:pPr>
              <a:spcBef>
                <a:spcPts val="2000"/>
              </a:spcBef>
            </a:pPr>
            <a:r>
              <a:rPr lang="en-US" dirty="0"/>
              <a:t>We also have to make sure that endangered species are protected by law and that there are high fines for killing or collecting those species.</a:t>
            </a:r>
          </a:p>
          <a:p>
            <a:pPr>
              <a:spcBef>
                <a:spcPts val="2000"/>
              </a:spcBef>
            </a:pPr>
            <a:endParaRPr lang="de-DE" dirty="0"/>
          </a:p>
        </p:txBody>
      </p:sp>
    </p:spTree>
    <p:extLst>
      <p:ext uri="{BB962C8B-B14F-4D97-AF65-F5344CB8AC3E}">
        <p14:creationId xmlns:p14="http://schemas.microsoft.com/office/powerpoint/2010/main" val="420067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Climate goals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One important factor for sustaining our ecosystems is to fight global warming. </a:t>
            </a:r>
          </a:p>
          <a:p>
            <a:pPr>
              <a:spcBef>
                <a:spcPts val="2000"/>
              </a:spcBef>
            </a:pPr>
            <a:r>
              <a:rPr lang="en-US" dirty="0"/>
              <a:t>To accomplish this goal, we have to work together on a worldwide basis. </a:t>
            </a:r>
          </a:p>
          <a:p>
            <a:pPr>
              <a:spcBef>
                <a:spcPts val="2000"/>
              </a:spcBef>
            </a:pPr>
            <a:r>
              <a:rPr lang="en-US" dirty="0"/>
              <a:t>It is therefore crucial to set strict climate goals and to punish countries which do not care or are not able to reach these goals. </a:t>
            </a:r>
          </a:p>
          <a:p>
            <a:pPr>
              <a:spcBef>
                <a:spcPts val="2000"/>
              </a:spcBef>
            </a:pPr>
            <a:r>
              <a:rPr lang="en-US" dirty="0"/>
              <a:t>By doing so, we can limit the adverse effects of global warming on our ecosystems.</a:t>
            </a:r>
          </a:p>
          <a:p>
            <a:pPr>
              <a:spcBef>
                <a:spcPts val="2000"/>
              </a:spcBef>
            </a:pPr>
            <a:endParaRPr lang="de-DE" dirty="0"/>
          </a:p>
        </p:txBody>
      </p:sp>
    </p:spTree>
    <p:extLst>
      <p:ext uri="{BB962C8B-B14F-4D97-AF65-F5344CB8AC3E}">
        <p14:creationId xmlns:p14="http://schemas.microsoft.com/office/powerpoint/2010/main" val="94590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Higher fines for illegal dumping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Illegal dumping is a serious problem, especially in developing countries with a low level of control instances and low fines for illegal dumping. </a:t>
            </a:r>
          </a:p>
          <a:p>
            <a:pPr>
              <a:spcBef>
                <a:spcPts val="2000"/>
              </a:spcBef>
            </a:pPr>
            <a:r>
              <a:rPr lang="en-US" dirty="0"/>
              <a:t>We have to make sure that illegal dumping is punished more rigorously so that companies have a big incentive to refrain from dumping their waste in rivers and lakes. </a:t>
            </a:r>
          </a:p>
          <a:p>
            <a:pPr>
              <a:spcBef>
                <a:spcPts val="2000"/>
              </a:spcBef>
            </a:pPr>
            <a:r>
              <a:rPr lang="en-US" dirty="0"/>
              <a:t>Through higher fines, we can mitigate the extent of illegal dumping and also the implied adverse effects for our ecosystems.</a:t>
            </a:r>
          </a:p>
          <a:p>
            <a:pPr>
              <a:spcBef>
                <a:spcPts val="2000"/>
              </a:spcBef>
            </a:pPr>
            <a:endParaRPr lang="de-DE" dirty="0"/>
          </a:p>
        </p:txBody>
      </p:sp>
    </p:spTree>
    <p:extLst>
      <p:ext uri="{BB962C8B-B14F-4D97-AF65-F5344CB8AC3E}">
        <p14:creationId xmlns:p14="http://schemas.microsoft.com/office/powerpoint/2010/main" val="2935345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Subsidies for environmentally-friendly technologies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Governments should also make sure that there is enough incentive for companies to develop sophisticated environmentally-friendly technologies. </a:t>
            </a:r>
          </a:p>
          <a:p>
            <a:pPr>
              <a:spcBef>
                <a:spcPts val="2000"/>
              </a:spcBef>
            </a:pPr>
            <a:r>
              <a:rPr lang="en-US" dirty="0"/>
              <a:t>This may come in the form of financial subsidies for companies which make substantial efforts in this direction. </a:t>
            </a:r>
          </a:p>
          <a:p>
            <a:pPr>
              <a:spcBef>
                <a:spcPts val="2000"/>
              </a:spcBef>
            </a:pPr>
            <a:r>
              <a:rPr lang="en-US" dirty="0"/>
              <a:t>By giving companies a financial incentive to research for eco-friendly technologies, we can improve our worldwide ecological footprint and can improve the natural conditions for our ecological systems.</a:t>
            </a:r>
          </a:p>
          <a:p>
            <a:pPr>
              <a:spcBef>
                <a:spcPts val="2000"/>
              </a:spcBef>
            </a:pPr>
            <a:endParaRPr lang="de-DE" dirty="0"/>
          </a:p>
        </p:txBody>
      </p:sp>
    </p:spTree>
    <p:extLst>
      <p:ext uri="{BB962C8B-B14F-4D97-AF65-F5344CB8AC3E}">
        <p14:creationId xmlns:p14="http://schemas.microsoft.com/office/powerpoint/2010/main" val="521251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Stop deforestation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In order to ensure suitable living conditions in our ecosystems, we have to stop deforestation. </a:t>
            </a:r>
          </a:p>
          <a:p>
            <a:pPr>
              <a:spcBef>
                <a:spcPts val="2000"/>
              </a:spcBef>
            </a:pPr>
            <a:r>
              <a:rPr lang="en-US" dirty="0"/>
              <a:t>Governments in the affected countries have to act in a much stricter way to fight deforestation and illegal logging. </a:t>
            </a:r>
          </a:p>
          <a:p>
            <a:pPr>
              <a:spcBef>
                <a:spcPts val="2000"/>
              </a:spcBef>
            </a:pPr>
            <a:r>
              <a:rPr lang="en-US" dirty="0"/>
              <a:t>For instance, the Amazon rainforest is an ecological system which is the home for a vast number of animals and plants. </a:t>
            </a:r>
          </a:p>
          <a:p>
            <a:pPr>
              <a:spcBef>
                <a:spcPts val="2000"/>
              </a:spcBef>
            </a:pPr>
            <a:r>
              <a:rPr lang="en-US" dirty="0"/>
              <a:t>However, it is threatened to vanish from our planet if the deforestation process continues. </a:t>
            </a:r>
          </a:p>
          <a:p>
            <a:pPr>
              <a:spcBef>
                <a:spcPts val="2000"/>
              </a:spcBef>
            </a:pPr>
            <a:r>
              <a:rPr lang="en-US" dirty="0"/>
              <a:t>Thus, it is crucial to stop deforestation and therefore to protect the habitats of a variety of animals and plants.</a:t>
            </a:r>
          </a:p>
          <a:p>
            <a:pPr>
              <a:spcBef>
                <a:spcPts val="2000"/>
              </a:spcBef>
            </a:pPr>
            <a:endParaRPr lang="de-DE" dirty="0"/>
          </a:p>
        </p:txBody>
      </p:sp>
    </p:spTree>
    <p:extLst>
      <p:ext uri="{BB962C8B-B14F-4D97-AF65-F5344CB8AC3E}">
        <p14:creationId xmlns:p14="http://schemas.microsoft.com/office/powerpoint/2010/main" val="244199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Restoration of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The restoration of ecosystems is another measure in order to improve the living conditions of several animals, plants and other organisms</a:t>
            </a:r>
            <a:r>
              <a:rPr lang="en-US"/>
              <a:t>. </a:t>
            </a:r>
            <a:endParaRPr lang="en-US" dirty="0"/>
          </a:p>
          <a:p>
            <a:pPr>
              <a:spcBef>
                <a:spcPts val="2000"/>
              </a:spcBef>
            </a:pPr>
            <a:r>
              <a:rPr lang="en-US"/>
              <a:t>However</a:t>
            </a:r>
            <a:r>
              <a:rPr lang="en-US" dirty="0"/>
              <a:t>, restoring whole ecosystems can be quite difficult since it is not easy to restore natural living conditions</a:t>
            </a:r>
            <a:r>
              <a:rPr lang="en-US"/>
              <a:t>. </a:t>
            </a:r>
            <a:endParaRPr lang="en-US" dirty="0"/>
          </a:p>
          <a:p>
            <a:pPr>
              <a:spcBef>
                <a:spcPts val="2000"/>
              </a:spcBef>
            </a:pPr>
            <a:r>
              <a:rPr lang="en-US"/>
              <a:t>Therefore</a:t>
            </a:r>
            <a:r>
              <a:rPr lang="en-US" dirty="0"/>
              <a:t>, the focus should lie on the protection of ecosystems rather than on restoration of habitats which can only be seen as supplementary measure.</a:t>
            </a:r>
          </a:p>
          <a:p>
            <a:pPr>
              <a:spcBef>
                <a:spcPts val="2000"/>
              </a:spcBef>
            </a:pPr>
            <a:endParaRPr lang="de-DE" dirty="0"/>
          </a:p>
        </p:txBody>
      </p:sp>
    </p:spTree>
    <p:extLst>
      <p:ext uri="{BB962C8B-B14F-4D97-AF65-F5344CB8AC3E}">
        <p14:creationId xmlns:p14="http://schemas.microsoft.com/office/powerpoint/2010/main" val="144333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Grassland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Grasslands, also referred to as plains or prairie, are areas where the vegetation is dominated by grasses. </a:t>
            </a:r>
          </a:p>
          <a:p>
            <a:pPr>
              <a:spcBef>
                <a:spcPts val="2000"/>
              </a:spcBef>
            </a:pPr>
            <a:r>
              <a:rPr lang="en-US" dirty="0"/>
              <a:t>Grasslands can be found on almost all continents, except of Antarctica. </a:t>
            </a:r>
          </a:p>
          <a:p>
            <a:pPr>
              <a:spcBef>
                <a:spcPts val="2000"/>
              </a:spcBef>
            </a:pPr>
            <a:r>
              <a:rPr lang="en-US" dirty="0"/>
              <a:t>Grasslands can mainly be found in areas with annual temperatures ranging from -5 to 20 degree Celsius and annual precipitation between 600 and 1500 mm. </a:t>
            </a:r>
          </a:p>
          <a:p>
            <a:pPr>
              <a:spcBef>
                <a:spcPts val="2000"/>
              </a:spcBef>
            </a:pPr>
            <a:r>
              <a:rPr lang="en-US" dirty="0"/>
              <a:t>Grassland ecosystems can only be recognized as partial natural since there is often human intervention for farming and other purposes. </a:t>
            </a:r>
          </a:p>
          <a:p>
            <a:pPr>
              <a:spcBef>
                <a:spcPts val="2000"/>
              </a:spcBef>
            </a:pPr>
            <a:r>
              <a:rPr lang="en-US" dirty="0"/>
              <a:t>Through the use of excessive amount of fertilizer and pesticides, the variety of species in these ecosystems declined substantially over the last century.</a:t>
            </a:r>
          </a:p>
          <a:p>
            <a:pPr>
              <a:spcBef>
                <a:spcPts val="2000"/>
              </a:spcBef>
            </a:pPr>
            <a:endParaRPr lang="de-DE" dirty="0"/>
          </a:p>
        </p:txBody>
      </p:sp>
    </p:spTree>
    <p:extLst>
      <p:ext uri="{BB962C8B-B14F-4D97-AF65-F5344CB8AC3E}">
        <p14:creationId xmlns:p14="http://schemas.microsoft.com/office/powerpoint/2010/main" val="1838508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Reduce your consumption behavior</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Our consumption behavior also contributes to the destruction of ecosystems since for the production of material goods, resources have to be extracted out of the ground which in turn destroys natural habitats</a:t>
            </a:r>
            <a:r>
              <a:rPr lang="en-US"/>
              <a:t>. </a:t>
            </a:r>
            <a:endParaRPr lang="en-US" dirty="0"/>
          </a:p>
          <a:p>
            <a:pPr>
              <a:spcBef>
                <a:spcPts val="2000"/>
              </a:spcBef>
            </a:pPr>
            <a:r>
              <a:rPr lang="en-US"/>
              <a:t>Moreover</a:t>
            </a:r>
            <a:r>
              <a:rPr lang="en-US" dirty="0"/>
              <a:t>, the production process implies several kinds of pollution, which can also hurt many ecosystems.</a:t>
            </a:r>
          </a:p>
          <a:p>
            <a:pPr>
              <a:spcBef>
                <a:spcPts val="2000"/>
              </a:spcBef>
            </a:pPr>
            <a:endParaRPr lang="de-DE" dirty="0"/>
          </a:p>
        </p:txBody>
      </p:sp>
    </p:spTree>
    <p:extLst>
      <p:ext uri="{BB962C8B-B14F-4D97-AF65-F5344CB8AC3E}">
        <p14:creationId xmlns:p14="http://schemas.microsoft.com/office/powerpoint/2010/main" val="1115569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de-DE"/>
              <a:t>Conclusion</a:t>
            </a:r>
            <a:endParaRPr lang="de-DE" dirty="0"/>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fontScale="92500" lnSpcReduction="20000"/>
          </a:bodyPr>
          <a:lstStyle/>
          <a:p>
            <a:pPr>
              <a:spcBef>
                <a:spcPts val="2000"/>
              </a:spcBef>
            </a:pPr>
            <a:r>
              <a:rPr lang="en-US" dirty="0"/>
              <a:t>Our ecosystems provide habitats for a vast variety of animals, plants and other organisms. </a:t>
            </a:r>
          </a:p>
          <a:p>
            <a:pPr>
              <a:spcBef>
                <a:spcPts val="2000"/>
              </a:spcBef>
            </a:pPr>
            <a:r>
              <a:rPr lang="en-US" dirty="0"/>
              <a:t>Without our ecosystems, we would not exist as a human species. </a:t>
            </a:r>
          </a:p>
          <a:p>
            <a:pPr>
              <a:spcBef>
                <a:spcPts val="2000"/>
              </a:spcBef>
            </a:pPr>
            <a:r>
              <a:rPr lang="en-US" dirty="0"/>
              <a:t>We will also heavily rely on intact ecosystems in the future. </a:t>
            </a:r>
          </a:p>
          <a:p>
            <a:pPr>
              <a:spcBef>
                <a:spcPts val="2000"/>
              </a:spcBef>
            </a:pPr>
            <a:r>
              <a:rPr lang="en-US" dirty="0"/>
              <a:t>Only with intact ecosystems, we will be able to grow enough food to supply enough energy for a growing world population. </a:t>
            </a:r>
          </a:p>
          <a:p>
            <a:pPr>
              <a:spcBef>
                <a:spcPts val="2000"/>
              </a:spcBef>
            </a:pPr>
            <a:r>
              <a:rPr lang="en-US" dirty="0"/>
              <a:t>Moreover, the global warming process can only be mitigated if we save our forest ecosystems since they naturally store harmful greenhouse gases. </a:t>
            </a:r>
          </a:p>
          <a:p>
            <a:pPr>
              <a:spcBef>
                <a:spcPts val="2000"/>
              </a:spcBef>
            </a:pPr>
            <a:r>
              <a:rPr lang="en-US" dirty="0"/>
              <a:t>Governments all over the world have to work together to fight global warming in an efficient manner so that we can prevent the destruction of many ecological system and therefore the destruction of the livelihood of many people. </a:t>
            </a:r>
          </a:p>
          <a:p>
            <a:pPr>
              <a:spcBef>
                <a:spcPts val="2000"/>
              </a:spcBef>
            </a:pPr>
            <a:r>
              <a:rPr lang="en-US" dirty="0"/>
              <a:t>You can contribute to a preservation of ecosystems on a daily basis through a reduction of your consumption level. </a:t>
            </a:r>
          </a:p>
          <a:p>
            <a:pPr>
              <a:spcBef>
                <a:spcPts val="2000"/>
              </a:spcBef>
            </a:pPr>
            <a:r>
              <a:rPr lang="en-US" dirty="0"/>
              <a:t>Only if everyone contributes to the protection of our environmental system, we can ensure a livable future for the next generations.</a:t>
            </a:r>
          </a:p>
          <a:p>
            <a:pPr>
              <a:spcBef>
                <a:spcPts val="2000"/>
              </a:spcBef>
            </a:pPr>
            <a:endParaRPr lang="de-DE" dirty="0"/>
          </a:p>
        </p:txBody>
      </p:sp>
    </p:spTree>
    <p:extLst>
      <p:ext uri="{BB962C8B-B14F-4D97-AF65-F5344CB8AC3E}">
        <p14:creationId xmlns:p14="http://schemas.microsoft.com/office/powerpoint/2010/main" val="3081840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de-DE" dirty="0"/>
              <a:t>Sources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b="1" u="sng" dirty="0">
                <a:hlinkClick r:id="rId2"/>
              </a:rPr>
              <a:t>https://</a:t>
            </a:r>
            <a:r>
              <a:rPr lang="en-US" b="1" u="sng" dirty="0" err="1">
                <a:hlinkClick r:id="rId2"/>
              </a:rPr>
              <a:t>www.biology-online.org</a:t>
            </a:r>
            <a:r>
              <a:rPr lang="en-US" b="1" u="sng" dirty="0">
                <a:hlinkClick r:id="rId2"/>
              </a:rPr>
              <a:t>/dictionary/Ecosystem</a:t>
            </a:r>
            <a:endParaRPr lang="en-US" dirty="0"/>
          </a:p>
          <a:p>
            <a:pPr>
              <a:spcBef>
                <a:spcPts val="2000"/>
              </a:spcBef>
            </a:pPr>
            <a:r>
              <a:rPr lang="en-US" b="1" u="sng" dirty="0">
                <a:hlinkClick r:id="rId3"/>
              </a:rPr>
              <a:t>https://</a:t>
            </a:r>
            <a:r>
              <a:rPr lang="en-US" b="1" u="sng" dirty="0" err="1">
                <a:hlinkClick r:id="rId3"/>
              </a:rPr>
              <a:t>en.wikipedia.org</a:t>
            </a:r>
            <a:r>
              <a:rPr lang="en-US" b="1" u="sng" dirty="0">
                <a:hlinkClick r:id="rId3"/>
              </a:rPr>
              <a:t>/wiki/Ecosystem</a:t>
            </a:r>
            <a:endParaRPr lang="en-US" dirty="0"/>
          </a:p>
          <a:p>
            <a:pPr>
              <a:spcBef>
                <a:spcPts val="2000"/>
              </a:spcBef>
            </a:pPr>
            <a:r>
              <a:rPr lang="en-US" b="1" u="sng" dirty="0">
                <a:hlinkClick r:id="rId4"/>
              </a:rPr>
              <a:t>https://</a:t>
            </a:r>
            <a:r>
              <a:rPr lang="en-US" b="1" u="sng" dirty="0" err="1">
                <a:hlinkClick r:id="rId4"/>
              </a:rPr>
              <a:t>sciencing.com</a:t>
            </a:r>
            <a:r>
              <a:rPr lang="en-US" b="1" u="sng" dirty="0">
                <a:hlinkClick r:id="rId4"/>
              </a:rPr>
              <a:t>/types-environmental-ecosystems-</a:t>
            </a:r>
            <a:r>
              <a:rPr lang="en-US" b="1" u="sng" dirty="0" err="1">
                <a:hlinkClick r:id="rId4"/>
              </a:rPr>
              <a:t>8640.html</a:t>
            </a:r>
            <a:endParaRPr lang="en-US" dirty="0"/>
          </a:p>
          <a:p>
            <a:pPr>
              <a:spcBef>
                <a:spcPts val="2000"/>
              </a:spcBef>
            </a:pPr>
            <a:r>
              <a:rPr lang="en-US" b="1" u="sng" dirty="0">
                <a:hlinkClick r:id="rId5"/>
              </a:rPr>
              <a:t>https://</a:t>
            </a:r>
            <a:r>
              <a:rPr lang="en-US" b="1" u="sng" dirty="0" err="1">
                <a:hlinkClick r:id="rId5"/>
              </a:rPr>
              <a:t>en.wikipedia.org</a:t>
            </a:r>
            <a:r>
              <a:rPr lang="en-US" b="1" u="sng" dirty="0">
                <a:hlinkClick r:id="rId5"/>
              </a:rPr>
              <a:t>/wiki/Rainforest</a:t>
            </a:r>
            <a:endParaRPr lang="en-US" dirty="0"/>
          </a:p>
          <a:p>
            <a:pPr>
              <a:spcBef>
                <a:spcPts val="2000"/>
              </a:spcBef>
            </a:pPr>
            <a:endParaRPr lang="de-DE" dirty="0"/>
          </a:p>
        </p:txBody>
      </p:sp>
    </p:spTree>
    <p:extLst>
      <p:ext uri="{BB962C8B-B14F-4D97-AF65-F5344CB8AC3E}">
        <p14:creationId xmlns:p14="http://schemas.microsoft.com/office/powerpoint/2010/main" val="120894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Forests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Forest ecosystems contain several kinds of trees, including conifers and leaf trees. </a:t>
            </a:r>
          </a:p>
          <a:p>
            <a:pPr>
              <a:spcBef>
                <a:spcPts val="2000"/>
              </a:spcBef>
            </a:pPr>
            <a:r>
              <a:rPr lang="en-US" dirty="0"/>
              <a:t>Forest ecosystems provide a habitat for many animals and plant species, although, compared to rainforests, the variety of animals and plants is quite limited. </a:t>
            </a:r>
          </a:p>
          <a:p>
            <a:pPr>
              <a:spcBef>
                <a:spcPts val="2000"/>
              </a:spcBef>
            </a:pPr>
            <a:r>
              <a:rPr lang="en-US" dirty="0"/>
              <a:t>Although forest ecosystems can be found on many continents, they are especially prevalent in Europe and America.</a:t>
            </a:r>
          </a:p>
          <a:p>
            <a:pPr>
              <a:spcBef>
                <a:spcPts val="2000"/>
              </a:spcBef>
            </a:pPr>
            <a:endParaRPr lang="de-DE" dirty="0"/>
          </a:p>
        </p:txBody>
      </p:sp>
    </p:spTree>
    <p:extLst>
      <p:ext uri="{BB962C8B-B14F-4D97-AF65-F5344CB8AC3E}">
        <p14:creationId xmlns:p14="http://schemas.microsoft.com/office/powerpoint/2010/main" val="320168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Rainforest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Rainforest ecosystems can be characterized by high and steady rainfall. </a:t>
            </a:r>
          </a:p>
          <a:p>
            <a:pPr>
              <a:spcBef>
                <a:spcPts val="2000"/>
              </a:spcBef>
            </a:pPr>
            <a:r>
              <a:rPr lang="en-US" dirty="0"/>
              <a:t>Rainforest ecosystems, especially tropical rainforests, can be mainly found in South-America and Asia. </a:t>
            </a:r>
          </a:p>
          <a:p>
            <a:pPr>
              <a:spcBef>
                <a:spcPts val="2000"/>
              </a:spcBef>
            </a:pPr>
            <a:r>
              <a:rPr lang="en-US" dirty="0"/>
              <a:t>The most prominent example for rainforest ecosystem is the Amazon Rainforest. </a:t>
            </a:r>
          </a:p>
          <a:p>
            <a:pPr>
              <a:spcBef>
                <a:spcPts val="2000"/>
              </a:spcBef>
            </a:pPr>
            <a:r>
              <a:rPr lang="en-US" dirty="0"/>
              <a:t>Rainforests usually provide habitats for a huge variety of animal and plant species, many of them estimated to be unexplored by humans yet. </a:t>
            </a:r>
          </a:p>
          <a:p>
            <a:pPr>
              <a:spcBef>
                <a:spcPts val="2000"/>
              </a:spcBef>
            </a:pPr>
            <a:endParaRPr lang="de-DE" dirty="0"/>
          </a:p>
        </p:txBody>
      </p:sp>
    </p:spTree>
    <p:extLst>
      <p:ext uri="{BB962C8B-B14F-4D97-AF65-F5344CB8AC3E}">
        <p14:creationId xmlns:p14="http://schemas.microsoft.com/office/powerpoint/2010/main" val="72840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Desert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Desert ecosystems are usually characterized by low amounts of rainfall and hot climatic conditions. </a:t>
            </a:r>
          </a:p>
          <a:p>
            <a:pPr>
              <a:spcBef>
                <a:spcPts val="2000"/>
              </a:spcBef>
            </a:pPr>
            <a:r>
              <a:rPr lang="en-US" dirty="0"/>
              <a:t>Since water is crucial for all life on earth, deserts often only have a low variety of animals and plants since living conditions for organisms are quite bad in these areas.</a:t>
            </a:r>
          </a:p>
          <a:p>
            <a:pPr>
              <a:spcBef>
                <a:spcPts val="2000"/>
              </a:spcBef>
            </a:pPr>
            <a:endParaRPr lang="de-DE" dirty="0"/>
          </a:p>
        </p:txBody>
      </p:sp>
    </p:spTree>
    <p:extLst>
      <p:ext uri="{BB962C8B-B14F-4D97-AF65-F5344CB8AC3E}">
        <p14:creationId xmlns:p14="http://schemas.microsoft.com/office/powerpoint/2010/main" val="405544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Savanna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The savanna ecosystems are mixed grassland-woodland ecosystems which are usually characterized by trees being widely spaced. </a:t>
            </a:r>
          </a:p>
          <a:p>
            <a:pPr>
              <a:spcBef>
                <a:spcPts val="2000"/>
              </a:spcBef>
            </a:pPr>
            <a:r>
              <a:rPr lang="en-US" dirty="0"/>
              <a:t>Through the wide spread of the canopy of trees, enough sun can reach the ground and therefore lead to the growth of several grasses. </a:t>
            </a:r>
          </a:p>
          <a:p>
            <a:pPr>
              <a:spcBef>
                <a:spcPts val="2000"/>
              </a:spcBef>
            </a:pPr>
            <a:r>
              <a:rPr lang="en-US" dirty="0"/>
              <a:t>Savanna ecosystems provide a habitat for many animals, including lions, elephants and giraffes.</a:t>
            </a:r>
          </a:p>
          <a:p>
            <a:pPr>
              <a:spcBef>
                <a:spcPts val="2000"/>
              </a:spcBef>
            </a:pPr>
            <a:endParaRPr lang="de-DE" dirty="0"/>
          </a:p>
        </p:txBody>
      </p:sp>
    </p:spTree>
    <p:extLst>
      <p:ext uri="{BB962C8B-B14F-4D97-AF65-F5344CB8AC3E}">
        <p14:creationId xmlns:p14="http://schemas.microsoft.com/office/powerpoint/2010/main" val="204155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dirty="0"/>
              <a:t>Taiga ecosystems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dirty="0"/>
              <a:t>Taiga ecosystems, also referred to as snow forest, describes an area which is mainly characterized by coniferous forests. </a:t>
            </a:r>
          </a:p>
          <a:p>
            <a:pPr>
              <a:spcBef>
                <a:spcPts val="2000"/>
              </a:spcBef>
            </a:pPr>
            <a:r>
              <a:rPr lang="en-US" dirty="0"/>
              <a:t>It also often includes many lakes, rivers and untouched nature. </a:t>
            </a:r>
          </a:p>
          <a:p>
            <a:pPr>
              <a:spcBef>
                <a:spcPts val="2000"/>
              </a:spcBef>
            </a:pPr>
            <a:r>
              <a:rPr lang="en-US" dirty="0"/>
              <a:t>Taiga ecosystems are located in the northern hemisphere in North-America as well as in Europe and Asia. </a:t>
            </a:r>
          </a:p>
          <a:p>
            <a:pPr>
              <a:spcBef>
                <a:spcPts val="2000"/>
              </a:spcBef>
            </a:pPr>
            <a:r>
              <a:rPr lang="en-US" dirty="0"/>
              <a:t>Since average temperatures are usually quite low, the amount of species living in taiga ecosystems is rather limited.</a:t>
            </a:r>
          </a:p>
          <a:p>
            <a:pPr>
              <a:spcBef>
                <a:spcPts val="2000"/>
              </a:spcBef>
            </a:pPr>
            <a:endParaRPr lang="de-DE" dirty="0"/>
          </a:p>
        </p:txBody>
      </p:sp>
    </p:spTree>
    <p:extLst>
      <p:ext uri="{BB962C8B-B14F-4D97-AF65-F5344CB8AC3E}">
        <p14:creationId xmlns:p14="http://schemas.microsoft.com/office/powerpoint/2010/main" val="30425567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3002</Words>
  <Application>Microsoft Office PowerPoint</Application>
  <PresentationFormat>Breitbild</PresentationFormat>
  <Paragraphs>220</Paragraphs>
  <Slides>42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42</vt:i4>
      </vt:variant>
    </vt:vector>
  </HeadingPairs>
  <TitlesOfParts>
    <vt:vector size="46" baseType="lpstr">
      <vt:lpstr>Arial</vt:lpstr>
      <vt:lpstr>Calibri</vt:lpstr>
      <vt:lpstr>Calibri Light</vt:lpstr>
      <vt:lpstr>Office</vt:lpstr>
      <vt:lpstr>Ecosystems</vt:lpstr>
      <vt:lpstr>What is an ecosystem?</vt:lpstr>
      <vt:lpstr>Types of ecosystems</vt:lpstr>
      <vt:lpstr>Grassland ecosystems</vt:lpstr>
      <vt:lpstr>Forests ecosystems</vt:lpstr>
      <vt:lpstr>Rainforest ecosystems</vt:lpstr>
      <vt:lpstr>Desert ecosystems</vt:lpstr>
      <vt:lpstr>Savanna ecosystems</vt:lpstr>
      <vt:lpstr>Taiga ecosystems</vt:lpstr>
      <vt:lpstr>Tundra ecosystems</vt:lpstr>
      <vt:lpstr>Lake ecosystems</vt:lpstr>
      <vt:lpstr>River ecosystems</vt:lpstr>
      <vt:lpstr>Marine ecosystems</vt:lpstr>
      <vt:lpstr>Why are ecosystems important?</vt:lpstr>
      <vt:lpstr>Natural habitat for animals and plants</vt:lpstr>
      <vt:lpstr>Ecological balance</vt:lpstr>
      <vt:lpstr>Food chain</vt:lpstr>
      <vt:lpstr>Tourism</vt:lpstr>
      <vt:lpstr>Air purification</vt:lpstr>
      <vt:lpstr>Natural carbon dioxide storage</vt:lpstr>
      <vt:lpstr>Pollination of crops</vt:lpstr>
      <vt:lpstr>Economic benefits</vt:lpstr>
      <vt:lpstr>Dangers to our ecosystems</vt:lpstr>
      <vt:lpstr>Mining</vt:lpstr>
      <vt:lpstr>Deforestation</vt:lpstr>
      <vt:lpstr>Soil pollution</vt:lpstr>
      <vt:lpstr>Littering</vt:lpstr>
      <vt:lpstr>Illegal dumping</vt:lpstr>
      <vt:lpstr>Acid rain</vt:lpstr>
      <vt:lpstr>Global warming</vt:lpstr>
      <vt:lpstr>Water pollution</vt:lpstr>
      <vt:lpstr>Overpopulation</vt:lpstr>
      <vt:lpstr>Solutions to dangers to our ecosystems</vt:lpstr>
      <vt:lpstr>Government regulations</vt:lpstr>
      <vt:lpstr>Climate goals</vt:lpstr>
      <vt:lpstr>Higher fines for illegal dumping</vt:lpstr>
      <vt:lpstr>Subsidies for environmentally-friendly technologies</vt:lpstr>
      <vt:lpstr>Stop deforestation</vt:lpstr>
      <vt:lpstr>Restoration of ecosystems</vt:lpstr>
      <vt:lpstr>Reduce your consumption behavior</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dc:creator>
  <cp:lastModifiedBy>Andreas</cp:lastModifiedBy>
  <cp:revision>18</cp:revision>
  <dcterms:created xsi:type="dcterms:W3CDTF">2019-10-10T16:23:16Z</dcterms:created>
  <dcterms:modified xsi:type="dcterms:W3CDTF">2019-11-20T11:00:44Z</dcterms:modified>
</cp:coreProperties>
</file>