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61"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58"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259" r:id="rId38"/>
    <p:sldId id="300" r:id="rId39"/>
    <p:sldId id="301" r:id="rId40"/>
    <p:sldId id="302" r:id="rId41"/>
    <p:sldId id="303" r:id="rId42"/>
    <p:sldId id="304" r:id="rId43"/>
    <p:sldId id="305" r:id="rId44"/>
    <p:sldId id="306" r:id="rId45"/>
    <p:sldId id="307" r:id="rId46"/>
    <p:sldId id="308" r:id="rId47"/>
    <p:sldId id="260" r:id="rId48"/>
    <p:sldId id="266" r:id="rId4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01.12.2019</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01.12.2019</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fao.org/3/X5318E/x5318e04.htm" TargetMode="External"/><Relationship Id="rId2" Type="http://schemas.openxmlformats.org/officeDocument/2006/relationships/hyperlink" Target="https://en.wikipedia.org/wiki/Environmental_degradation" TargetMode="External"/><Relationship Id="rId1" Type="http://schemas.openxmlformats.org/officeDocument/2006/relationships/slideLayout" Target="../slideLayouts/slideLayout2.xml"/><Relationship Id="rId4" Type="http://schemas.openxmlformats.org/officeDocument/2006/relationships/hyperlink" Target="https://siteresources.worldbank.org/INTMNAREGTOPENVIRONMENT/Resources/COEDCountryReportLebanon_Tunisia_Eng_French.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5CB17A5-F295-43B1-9316-26D01421B64F}"/>
              </a:ext>
            </a:extLst>
          </p:cNvPr>
          <p:cNvPicPr>
            <a:picLocks noChangeAspect="1"/>
          </p:cNvPicPr>
          <p:nvPr/>
        </p:nvPicPr>
        <p:blipFill rotWithShape="1">
          <a:blip r:embed="rId2">
            <a:extLst>
              <a:ext uri="{28A0092B-C50C-407E-A947-70E740481C1C}">
                <a14:useLocalDpi xmlns:a14="http://schemas.microsoft.com/office/drawing/2010/main" val="0"/>
              </a:ext>
            </a:extLst>
          </a:blip>
          <a:srcRect t="12623" b="12704"/>
          <a:stretch/>
        </p:blipFill>
        <p:spPr>
          <a:xfrm>
            <a:off x="-1" y="0"/>
            <a:ext cx="12192001" cy="6852093"/>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530281" y="755450"/>
            <a:ext cx="6328422" cy="550330"/>
          </a:xfrm>
        </p:spPr>
        <p:txBody>
          <a:bodyPr>
            <a:normAutofit fontScale="90000"/>
          </a:bodyPr>
          <a:lstStyle/>
          <a:p>
            <a:r>
              <a:rPr lang="de-DE" sz="4500" b="1" dirty="0">
                <a:solidFill>
                  <a:schemeClr val="bg1"/>
                </a:solidFill>
              </a:rPr>
              <a:t>Environmental </a:t>
            </a:r>
            <a:br>
              <a:rPr lang="de-DE" sz="4500" b="1" dirty="0">
                <a:solidFill>
                  <a:schemeClr val="bg1"/>
                </a:solidFill>
              </a:rPr>
            </a:br>
            <a:r>
              <a:rPr lang="de-DE" sz="4500" b="1" dirty="0">
                <a:solidFill>
                  <a:schemeClr val="bg1"/>
                </a:solidFill>
              </a:rPr>
              <a:t>Degradation</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trees are natural storage spaces for CO2 and also produce oxygen that is crucial for many life forms on our planet. </a:t>
            </a:r>
          </a:p>
          <a:p>
            <a:pPr>
              <a:spcBef>
                <a:spcPts val="2000"/>
              </a:spcBef>
            </a:pPr>
            <a:r>
              <a:rPr lang="en-US" dirty="0"/>
              <a:t>Through deforestation, large amounts of harmful greenhouse gases are set free which contribute to global warming. </a:t>
            </a:r>
          </a:p>
          <a:p>
            <a:pPr>
              <a:spcBef>
                <a:spcPts val="2000"/>
              </a:spcBef>
            </a:pPr>
            <a:r>
              <a:rPr lang="en-US" dirty="0"/>
              <a:t>The problem of deforestation is especially severe in the Amazon Rainforest where large areas of forest are cut or burned down, often intentionally to get more land for farming purposes.</a:t>
            </a:r>
          </a:p>
          <a:p>
            <a:pPr>
              <a:spcBef>
                <a:spcPts val="2000"/>
              </a:spcBef>
            </a:pPr>
            <a:endParaRPr lang="de-DE" dirty="0"/>
          </a:p>
        </p:txBody>
      </p:sp>
    </p:spTree>
    <p:extLst>
      <p:ext uri="{BB962C8B-B14F-4D97-AF65-F5344CB8AC3E}">
        <p14:creationId xmlns:p14="http://schemas.microsoft.com/office/powerpoint/2010/main" val="186588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Landfills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Landfills can also lead to environmental degradation if they are not set up properly. </a:t>
            </a:r>
          </a:p>
          <a:p>
            <a:pPr>
              <a:spcBef>
                <a:spcPts val="2000"/>
              </a:spcBef>
            </a:pPr>
            <a:r>
              <a:rPr lang="en-US" dirty="0"/>
              <a:t>Since the waste disposed into landfills often contains harmful substances, leaks in landfills can lead to significant soil pollution. </a:t>
            </a:r>
          </a:p>
          <a:p>
            <a:pPr>
              <a:spcBef>
                <a:spcPts val="2000"/>
              </a:spcBef>
            </a:pPr>
            <a:r>
              <a:rPr lang="en-US" dirty="0"/>
              <a:t>In many developing countries where technological progress is not advanced yet, leaks in landfills are quite common which in turn can lead to serious environmental degradation.</a:t>
            </a:r>
          </a:p>
          <a:p>
            <a:pPr>
              <a:spcBef>
                <a:spcPts val="2000"/>
              </a:spcBef>
            </a:pPr>
            <a:endParaRPr lang="de-DE" dirty="0"/>
          </a:p>
        </p:txBody>
      </p:sp>
    </p:spTree>
    <p:extLst>
      <p:ext uri="{BB962C8B-B14F-4D97-AF65-F5344CB8AC3E}">
        <p14:creationId xmlns:p14="http://schemas.microsoft.com/office/powerpoint/2010/main" val="290082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Consumption behavior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consumption behavior is also a big problem for our planet. </a:t>
            </a:r>
          </a:p>
          <a:p>
            <a:pPr>
              <a:spcBef>
                <a:spcPts val="2000"/>
              </a:spcBef>
            </a:pPr>
            <a:r>
              <a:rPr lang="en-US" dirty="0"/>
              <a:t>Since we always want to have the newest smartphone, the trendiest clothes and so on, our consumption levels reached a point where it is not sustainable for our environmental system anymore. </a:t>
            </a:r>
          </a:p>
          <a:p>
            <a:pPr>
              <a:spcBef>
                <a:spcPts val="2000"/>
              </a:spcBef>
            </a:pPr>
            <a:r>
              <a:rPr lang="en-US" dirty="0"/>
              <a:t>Our excessive consumption implies the excessive extraction of precious resources out of the ground, which implies several kinds of environmental degradation. </a:t>
            </a:r>
          </a:p>
          <a:p>
            <a:pPr>
              <a:spcBef>
                <a:spcPts val="2000"/>
              </a:spcBef>
            </a:pPr>
            <a:r>
              <a:rPr lang="en-US" dirty="0"/>
              <a:t>Moreover, our material goods have to be produced in industrial processes, which leads to the emission of large amounts of harmful gases into our atmosphere.</a:t>
            </a:r>
          </a:p>
          <a:p>
            <a:pPr>
              <a:spcBef>
                <a:spcPts val="2000"/>
              </a:spcBef>
            </a:pPr>
            <a:endParaRPr lang="de-DE" dirty="0"/>
          </a:p>
        </p:txBody>
      </p:sp>
    </p:spTree>
    <p:extLst>
      <p:ext uri="{BB962C8B-B14F-4D97-AF65-F5344CB8AC3E}">
        <p14:creationId xmlns:p14="http://schemas.microsoft.com/office/powerpoint/2010/main" val="3268337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Waste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excessive consumption behavior also implies the production of enormous amounts of waste. </a:t>
            </a:r>
          </a:p>
          <a:p>
            <a:pPr>
              <a:spcBef>
                <a:spcPts val="2000"/>
              </a:spcBef>
            </a:pPr>
            <a:r>
              <a:rPr lang="en-US" dirty="0"/>
              <a:t>In order to get rid of this waste, it has to be burned or disposed into landfills. </a:t>
            </a:r>
          </a:p>
          <a:p>
            <a:pPr>
              <a:spcBef>
                <a:spcPts val="2000"/>
              </a:spcBef>
            </a:pPr>
            <a:r>
              <a:rPr lang="en-US" dirty="0"/>
              <a:t>Moreover, in some countries, waste is also dumped illegally into lakes, rivers or forests, where it can lead to significant water and soil degradation.</a:t>
            </a:r>
          </a:p>
          <a:p>
            <a:pPr>
              <a:spcBef>
                <a:spcPts val="2000"/>
              </a:spcBef>
            </a:pPr>
            <a:endParaRPr lang="de-DE" dirty="0"/>
          </a:p>
        </p:txBody>
      </p:sp>
    </p:spTree>
    <p:extLst>
      <p:ext uri="{BB962C8B-B14F-4D97-AF65-F5344CB8AC3E}">
        <p14:creationId xmlns:p14="http://schemas.microsoft.com/office/powerpoint/2010/main" val="132928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Lack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are just not aware how their actions influence the health of our environmental system. </a:t>
            </a:r>
          </a:p>
          <a:p>
            <a:pPr>
              <a:spcBef>
                <a:spcPts val="2000"/>
              </a:spcBef>
            </a:pPr>
            <a:r>
              <a:rPr lang="en-US" dirty="0"/>
              <a:t>People are often overwhelmed with their own problems and do not have time or energy to think about our planet. </a:t>
            </a:r>
          </a:p>
          <a:p>
            <a:pPr>
              <a:spcBef>
                <a:spcPts val="2000"/>
              </a:spcBef>
            </a:pPr>
            <a:r>
              <a:rPr lang="en-US" dirty="0"/>
              <a:t>This mix of a lack of education and simple ignorance can cause significant environmental degradation.</a:t>
            </a:r>
          </a:p>
          <a:p>
            <a:pPr>
              <a:spcBef>
                <a:spcPts val="2000"/>
              </a:spcBef>
            </a:pPr>
            <a:endParaRPr lang="de-DE" dirty="0"/>
          </a:p>
        </p:txBody>
      </p:sp>
    </p:spTree>
    <p:extLst>
      <p:ext uri="{BB962C8B-B14F-4D97-AF65-F5344CB8AC3E}">
        <p14:creationId xmlns:p14="http://schemas.microsoft.com/office/powerpoint/2010/main" val="890085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Illegal dumping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Illegal dumping can also cause environmental degradation since it can lead to several kinds of pollution. </a:t>
            </a:r>
          </a:p>
          <a:p>
            <a:pPr>
              <a:spcBef>
                <a:spcPts val="2000"/>
              </a:spcBef>
            </a:pPr>
            <a:r>
              <a:rPr lang="en-US" dirty="0"/>
              <a:t>For example, by dumping waste into rivers, lakes or the ocean, the water gets polluted to a severe degree which in turn can lead to the contamination of many fishes and other sea animals. </a:t>
            </a:r>
          </a:p>
          <a:p>
            <a:pPr>
              <a:spcBef>
                <a:spcPts val="2000"/>
              </a:spcBef>
            </a:pPr>
            <a:r>
              <a:rPr lang="en-US" dirty="0"/>
              <a:t>Moreover, trash is also often disposed into forests, where it can contaminate the soil which in turn may also lead to groundwater contamination since rainfalls may wash harmful substances through the soil into the groundwater.</a:t>
            </a:r>
          </a:p>
          <a:p>
            <a:pPr>
              <a:spcBef>
                <a:spcPts val="2000"/>
              </a:spcBef>
            </a:pPr>
            <a:endParaRPr lang="de-DE" dirty="0"/>
          </a:p>
        </p:txBody>
      </p:sp>
    </p:spTree>
    <p:extLst>
      <p:ext uri="{BB962C8B-B14F-4D97-AF65-F5344CB8AC3E}">
        <p14:creationId xmlns:p14="http://schemas.microsoft.com/office/powerpoint/2010/main" val="3051146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Agricultural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cause for environmental degradation is agricultural pollution. </a:t>
            </a:r>
          </a:p>
          <a:p>
            <a:pPr>
              <a:spcBef>
                <a:spcPts val="2000"/>
              </a:spcBef>
            </a:pPr>
            <a:r>
              <a:rPr lang="en-US" dirty="0"/>
              <a:t>Since in agricultural processes, large amounts of fertilizer and pesticides are used, the soil can become degraded due to harmful components in these substances. </a:t>
            </a:r>
          </a:p>
          <a:p>
            <a:pPr>
              <a:spcBef>
                <a:spcPts val="2000"/>
              </a:spcBef>
            </a:pPr>
            <a:r>
              <a:rPr lang="en-US" dirty="0"/>
              <a:t>This can lead to soil pollution and may also destroy the fertility of the fields in the long run.</a:t>
            </a:r>
          </a:p>
          <a:p>
            <a:pPr>
              <a:spcBef>
                <a:spcPts val="2000"/>
              </a:spcBef>
            </a:pPr>
            <a:endParaRPr lang="de-DE" dirty="0"/>
          </a:p>
        </p:txBody>
      </p:sp>
    </p:spTree>
    <p:extLst>
      <p:ext uri="{BB962C8B-B14F-4D97-AF65-F5344CB8AC3E}">
        <p14:creationId xmlns:p14="http://schemas.microsoft.com/office/powerpoint/2010/main" val="327982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Littering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Littering is quite common in many nowadays societies. </a:t>
            </a:r>
          </a:p>
          <a:p>
            <a:pPr>
              <a:spcBef>
                <a:spcPts val="2000"/>
              </a:spcBef>
            </a:pPr>
            <a:r>
              <a:rPr lang="en-US" dirty="0"/>
              <a:t>We often see people dispose their used cigarettes on the ground right where they stand even if a trash bin is just a few meters away. </a:t>
            </a:r>
          </a:p>
          <a:p>
            <a:pPr>
              <a:spcBef>
                <a:spcPts val="2000"/>
              </a:spcBef>
            </a:pPr>
            <a:r>
              <a:rPr lang="en-US" dirty="0"/>
              <a:t>This can lead to serious environmental degradation since animals may try to eat the used cigarettes and may die due to that. </a:t>
            </a:r>
          </a:p>
          <a:p>
            <a:pPr>
              <a:spcBef>
                <a:spcPts val="2000"/>
              </a:spcBef>
            </a:pPr>
            <a:r>
              <a:rPr lang="en-US" dirty="0"/>
              <a:t>Moreover, the disposal of used cigarettes in forests is a main cause for wildfires which also lead to significant ecological degradation.</a:t>
            </a:r>
          </a:p>
          <a:p>
            <a:pPr>
              <a:spcBef>
                <a:spcPts val="2000"/>
              </a:spcBef>
            </a:pPr>
            <a:endParaRPr lang="de-DE" dirty="0"/>
          </a:p>
        </p:txBody>
      </p:sp>
    </p:spTree>
    <p:extLst>
      <p:ext uri="{BB962C8B-B14F-4D97-AF65-F5344CB8AC3E}">
        <p14:creationId xmlns:p14="http://schemas.microsoft.com/office/powerpoint/2010/main" val="3228147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Mining can lead to a serious degradation of the environment since for mining practices, large areas of land have to be used</a:t>
            </a:r>
            <a:r>
              <a:rPr lang="en-US"/>
              <a:t>. </a:t>
            </a:r>
            <a:endParaRPr lang="en-US" dirty="0"/>
          </a:p>
          <a:p>
            <a:pPr>
              <a:spcBef>
                <a:spcPts val="2000"/>
              </a:spcBef>
            </a:pPr>
            <a:r>
              <a:rPr lang="en-US"/>
              <a:t>This </a:t>
            </a:r>
            <a:r>
              <a:rPr lang="en-US" dirty="0"/>
              <a:t>often also includes deforestation in these areas and the related adverse effects</a:t>
            </a:r>
            <a:r>
              <a:rPr lang="en-US"/>
              <a:t>. </a:t>
            </a:r>
            <a:endParaRPr lang="en-US" dirty="0"/>
          </a:p>
          <a:p>
            <a:pPr>
              <a:spcBef>
                <a:spcPts val="2000"/>
              </a:spcBef>
            </a:pPr>
            <a:r>
              <a:rPr lang="en-US"/>
              <a:t>Thus</a:t>
            </a:r>
            <a:r>
              <a:rPr lang="en-US" dirty="0"/>
              <a:t>, natural habitats for many animals and plants may be destroyed due to mining practices.</a:t>
            </a:r>
          </a:p>
          <a:p>
            <a:pPr>
              <a:spcBef>
                <a:spcPts val="2000"/>
              </a:spcBef>
            </a:pPr>
            <a:endParaRPr lang="de-DE" dirty="0"/>
          </a:p>
        </p:txBody>
      </p:sp>
    </p:spTree>
    <p:extLst>
      <p:ext uri="{BB962C8B-B14F-4D97-AF65-F5344CB8AC3E}">
        <p14:creationId xmlns:p14="http://schemas.microsoft.com/office/powerpoint/2010/main" val="4049712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Plastic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amount of plastic trash that is produced each year is enormous. </a:t>
            </a:r>
          </a:p>
          <a:p>
            <a:pPr>
              <a:spcBef>
                <a:spcPts val="2000"/>
              </a:spcBef>
            </a:pPr>
            <a:r>
              <a:rPr lang="en-US" dirty="0"/>
              <a:t>For instance, it is estimated that worldwide, we use around 500 billion disposable plastic cups each year. </a:t>
            </a:r>
          </a:p>
          <a:p>
            <a:pPr>
              <a:spcBef>
                <a:spcPts val="2000"/>
              </a:spcBef>
            </a:pPr>
            <a:r>
              <a:rPr lang="en-US" dirty="0"/>
              <a:t>You can imagine the amount of waste that is produced! </a:t>
            </a:r>
          </a:p>
          <a:p>
            <a:pPr>
              <a:spcBef>
                <a:spcPts val="2000"/>
              </a:spcBef>
            </a:pPr>
            <a:r>
              <a:rPr lang="en-US" dirty="0"/>
              <a:t>Since plastic often has to be burned in order to get rid of it, this combustion leads to the emission of harmful gases into our atmosphere. </a:t>
            </a:r>
          </a:p>
          <a:p>
            <a:pPr>
              <a:spcBef>
                <a:spcPts val="2000"/>
              </a:spcBef>
            </a:pPr>
            <a:r>
              <a:rPr lang="en-US" dirty="0"/>
              <a:t>Moreover, part of the plastic trash also ends up in our oceans where it leads to enormous water degradation and to the death of many sea animals.</a:t>
            </a:r>
          </a:p>
          <a:p>
            <a:pPr>
              <a:spcBef>
                <a:spcPts val="2000"/>
              </a:spcBef>
            </a:pPr>
            <a:endParaRPr lang="de-DE" dirty="0"/>
          </a:p>
        </p:txBody>
      </p:sp>
    </p:spTree>
    <p:extLst>
      <p:ext uri="{BB962C8B-B14F-4D97-AF65-F5344CB8AC3E}">
        <p14:creationId xmlns:p14="http://schemas.microsoft.com/office/powerpoint/2010/main" val="9231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is</a:t>
            </a:r>
            <a:r>
              <a:rPr lang="de-DE" dirty="0"/>
              <a:t> environmental </a:t>
            </a:r>
            <a:r>
              <a:rPr lang="de-DE" dirty="0" err="1"/>
              <a:t>degradation</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Environmental degradation can be defined as the deterioration of the environmental system due to human intervention. </a:t>
            </a:r>
          </a:p>
          <a:p>
            <a:pPr>
              <a:spcBef>
                <a:spcPts val="2000"/>
              </a:spcBef>
            </a:pPr>
            <a:r>
              <a:rPr lang="en-US" dirty="0"/>
              <a:t>Ecological degradation can have serious effects for many animals, plants and also for humanity. </a:t>
            </a:r>
          </a:p>
          <a:p>
            <a:pPr>
              <a:spcBef>
                <a:spcPts val="2000"/>
              </a:spcBef>
            </a:pPr>
            <a:r>
              <a:rPr lang="en-US" dirty="0"/>
              <a:t>Thus, in order to prevent these adverse consequences, we should take several measures in our daily life. </a:t>
            </a:r>
          </a:p>
          <a:p>
            <a:pPr>
              <a:spcBef>
                <a:spcPts val="2000"/>
              </a:spcBef>
            </a:pPr>
            <a:r>
              <a:rPr lang="en-US" dirty="0"/>
              <a:t>In the following, the types, causes, effects and solutions for environmental degradation are examined.</a:t>
            </a:r>
          </a:p>
          <a:p>
            <a:pPr>
              <a:spcBef>
                <a:spcPts val="2000"/>
              </a:spcBef>
            </a:pPr>
            <a:endParaRPr lang="de-DE" dirty="0"/>
          </a:p>
        </p:txBody>
      </p:sp>
    </p:spTree>
    <p:extLst>
      <p:ext uri="{BB962C8B-B14F-4D97-AF65-F5344CB8AC3E}">
        <p14:creationId xmlns:p14="http://schemas.microsoft.com/office/powerpoint/2010/main" val="3730366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Resource depletion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total number of people on our planet increases and people strive for higher living standards, in order to meet the supply for material goods, excessive amounts of natural resources have to be extracted out of our earth</a:t>
            </a:r>
            <a:r>
              <a:rPr lang="en-US"/>
              <a:t>. </a:t>
            </a:r>
            <a:endParaRPr lang="en-US" dirty="0"/>
          </a:p>
          <a:p>
            <a:pPr>
              <a:spcBef>
                <a:spcPts val="2000"/>
              </a:spcBef>
            </a:pPr>
            <a:r>
              <a:rPr lang="en-US"/>
              <a:t>This </a:t>
            </a:r>
            <a:r>
              <a:rPr lang="en-US" dirty="0"/>
              <a:t>will eventually lead to the depletion of many natural resources.</a:t>
            </a:r>
          </a:p>
          <a:p>
            <a:pPr>
              <a:spcBef>
                <a:spcPts val="2000"/>
              </a:spcBef>
            </a:pPr>
            <a:endParaRPr lang="de-DE" dirty="0"/>
          </a:p>
        </p:txBody>
      </p:sp>
    </p:spTree>
    <p:extLst>
      <p:ext uri="{BB962C8B-B14F-4D97-AF65-F5344CB8AC3E}">
        <p14:creationId xmlns:p14="http://schemas.microsoft.com/office/powerpoint/2010/main" val="1899692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Effects of environmental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Acid rain</a:t>
            </a:r>
            <a:endParaRPr lang="en-US" dirty="0"/>
          </a:p>
          <a:p>
            <a:r>
              <a:rPr lang="en-US" b="1" dirty="0"/>
              <a:t>Biodiversity loss</a:t>
            </a:r>
            <a:endParaRPr lang="en-US" dirty="0"/>
          </a:p>
          <a:p>
            <a:r>
              <a:rPr lang="en-US" b="1" dirty="0"/>
              <a:t>Floods</a:t>
            </a:r>
            <a:endParaRPr lang="en-US" dirty="0"/>
          </a:p>
          <a:p>
            <a:r>
              <a:rPr lang="en-US" b="1" dirty="0"/>
              <a:t>Landslides</a:t>
            </a:r>
            <a:endParaRPr lang="en-US" dirty="0"/>
          </a:p>
          <a:p>
            <a:r>
              <a:rPr lang="en-US" b="1" dirty="0"/>
              <a:t>Soil erosion</a:t>
            </a:r>
            <a:endParaRPr lang="en-US" dirty="0"/>
          </a:p>
          <a:p>
            <a:r>
              <a:rPr lang="en-US" b="1" dirty="0"/>
              <a:t>Endangerment of species</a:t>
            </a:r>
            <a:endParaRPr lang="en-US" dirty="0"/>
          </a:p>
          <a:p>
            <a:r>
              <a:rPr lang="en-US" b="1" dirty="0"/>
              <a:t>Natural disasters</a:t>
            </a:r>
            <a:endParaRPr lang="en-US" dirty="0"/>
          </a:p>
          <a:p>
            <a:r>
              <a:rPr lang="en-US" b="1" dirty="0"/>
              <a:t>Global warming</a:t>
            </a:r>
            <a:endParaRPr lang="en-US" dirty="0"/>
          </a:p>
          <a:p>
            <a:r>
              <a:rPr lang="en-US" b="1" dirty="0"/>
              <a:t>Public health problems</a:t>
            </a:r>
            <a:endParaRPr lang="en-US" dirty="0"/>
          </a:p>
          <a:p>
            <a:r>
              <a:rPr lang="en-US" b="1" dirty="0"/>
              <a:t>Loss of livelihood for many people</a:t>
            </a:r>
            <a:endParaRPr lang="en-US" dirty="0"/>
          </a:p>
          <a:p>
            <a:r>
              <a:rPr lang="en-US" b="1" dirty="0"/>
              <a:t>Famine</a:t>
            </a:r>
            <a:endParaRPr lang="en-US" dirty="0"/>
          </a:p>
          <a:p>
            <a:r>
              <a:rPr lang="en-US" b="1" dirty="0"/>
              <a:t>Wars</a:t>
            </a:r>
            <a:endParaRPr lang="en-US" dirty="0"/>
          </a:p>
          <a:p>
            <a:r>
              <a:rPr lang="en-US" b="1" dirty="0"/>
              <a:t>Spread of diseases</a:t>
            </a:r>
            <a:endParaRPr lang="en-US" dirty="0"/>
          </a:p>
          <a:p>
            <a:r>
              <a:rPr lang="en-US" b="1" dirty="0"/>
              <a:t>Loss in tourism</a:t>
            </a:r>
            <a:endParaRPr lang="en-US" dirty="0"/>
          </a:p>
          <a:p>
            <a:r>
              <a:rPr lang="en-US" b="1" dirty="0"/>
              <a:t>Economic effects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Acid rain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Environmental degradation can lead to acid rain</a:t>
            </a:r>
            <a:r>
              <a:rPr lang="en-US"/>
              <a:t>. </a:t>
            </a:r>
            <a:endParaRPr lang="en-US" dirty="0"/>
          </a:p>
          <a:p>
            <a:pPr>
              <a:spcBef>
                <a:spcPts val="2000"/>
              </a:spcBef>
            </a:pPr>
            <a:r>
              <a:rPr lang="en-US"/>
              <a:t>Through </a:t>
            </a:r>
            <a:r>
              <a:rPr lang="en-US" dirty="0"/>
              <a:t>significant amounts of air pollution in industrial processes, components that cause acid rain are also emitted into the air</a:t>
            </a:r>
            <a:r>
              <a:rPr lang="en-US"/>
              <a:t>. </a:t>
            </a:r>
            <a:endParaRPr lang="en-US" dirty="0"/>
          </a:p>
          <a:p>
            <a:pPr>
              <a:spcBef>
                <a:spcPts val="2000"/>
              </a:spcBef>
            </a:pPr>
            <a:r>
              <a:rPr lang="en-US"/>
              <a:t>Moreover</a:t>
            </a:r>
            <a:r>
              <a:rPr lang="en-US" dirty="0"/>
              <a:t>, through the use of deodorants and other daily life items, we further contribute to acid rain on a daily basis.</a:t>
            </a:r>
          </a:p>
          <a:p>
            <a:pPr>
              <a:spcBef>
                <a:spcPts val="2000"/>
              </a:spcBef>
            </a:pPr>
            <a:endParaRPr lang="de-DE" dirty="0"/>
          </a:p>
        </p:txBody>
      </p:sp>
    </p:spTree>
    <p:extLst>
      <p:ext uri="{BB962C8B-B14F-4D97-AF65-F5344CB8AC3E}">
        <p14:creationId xmlns:p14="http://schemas.microsoft.com/office/powerpoint/2010/main" val="2928978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Biodiversity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Environmental degradation can also lead to a loss in biodiversity. </a:t>
            </a:r>
          </a:p>
          <a:p>
            <a:pPr>
              <a:spcBef>
                <a:spcPts val="2000"/>
              </a:spcBef>
            </a:pPr>
            <a:r>
              <a:rPr lang="en-US" dirty="0"/>
              <a:t>Land and soil degradation can harm many plants. </a:t>
            </a:r>
          </a:p>
          <a:p>
            <a:pPr>
              <a:spcBef>
                <a:spcPts val="2000"/>
              </a:spcBef>
            </a:pPr>
            <a:r>
              <a:rPr lang="en-US" dirty="0"/>
              <a:t>Since plants are usually quite sensitive to their natural living conditions, the contamination of soil with harmful substances may lead many plants to die off. </a:t>
            </a:r>
          </a:p>
          <a:p>
            <a:pPr>
              <a:spcBef>
                <a:spcPts val="2000"/>
              </a:spcBef>
            </a:pPr>
            <a:r>
              <a:rPr lang="en-US" dirty="0"/>
              <a:t>Moreover, animal who rely on these plants will also decrease in population. </a:t>
            </a:r>
          </a:p>
          <a:p>
            <a:pPr>
              <a:spcBef>
                <a:spcPts val="2000"/>
              </a:spcBef>
            </a:pPr>
            <a:r>
              <a:rPr lang="en-US" dirty="0"/>
              <a:t>Additionally, due to deforestation, many animals will lose their natural habitats and the populations of these animals will diminish.</a:t>
            </a:r>
          </a:p>
          <a:p>
            <a:pPr>
              <a:spcBef>
                <a:spcPts val="2000"/>
              </a:spcBef>
            </a:pPr>
            <a:endParaRPr lang="de-DE" dirty="0"/>
          </a:p>
        </p:txBody>
      </p:sp>
    </p:spTree>
    <p:extLst>
      <p:ext uri="{BB962C8B-B14F-4D97-AF65-F5344CB8AC3E}">
        <p14:creationId xmlns:p14="http://schemas.microsoft.com/office/powerpoint/2010/main" val="333367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Floods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deforestation, floods are likely to become more common since there are not enough trees left to store the water. </a:t>
            </a:r>
          </a:p>
          <a:p>
            <a:pPr>
              <a:spcBef>
                <a:spcPts val="2000"/>
              </a:spcBef>
            </a:pPr>
            <a:r>
              <a:rPr lang="en-US" dirty="0"/>
              <a:t>Floods in turn may lead to severe environmental effects, which may affect the local flora and fauna but also humanity.</a:t>
            </a:r>
          </a:p>
          <a:p>
            <a:pPr>
              <a:spcBef>
                <a:spcPts val="2000"/>
              </a:spcBef>
            </a:pPr>
            <a:endParaRPr lang="de-DE" dirty="0"/>
          </a:p>
        </p:txBody>
      </p:sp>
    </p:spTree>
    <p:extLst>
      <p:ext uri="{BB962C8B-B14F-4D97-AF65-F5344CB8AC3E}">
        <p14:creationId xmlns:p14="http://schemas.microsoft.com/office/powerpoint/2010/main" val="2884251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Landslides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Landslide may also be a cause of environmental degradation. </a:t>
            </a:r>
          </a:p>
          <a:p>
            <a:pPr>
              <a:spcBef>
                <a:spcPts val="2000"/>
              </a:spcBef>
            </a:pPr>
            <a:r>
              <a:rPr lang="en-US" dirty="0"/>
              <a:t>Landslides are often also connected with deforestation since the roots of trees are holding the soil together. </a:t>
            </a:r>
          </a:p>
          <a:p>
            <a:pPr>
              <a:spcBef>
                <a:spcPts val="2000"/>
              </a:spcBef>
            </a:pPr>
            <a:r>
              <a:rPr lang="en-US" dirty="0"/>
              <a:t>If the trees are cut or burned down, they cannot hold the soil together anymore and therefore landslides become happen more frequently.</a:t>
            </a:r>
          </a:p>
          <a:p>
            <a:pPr>
              <a:spcBef>
                <a:spcPts val="2000"/>
              </a:spcBef>
            </a:pPr>
            <a:endParaRPr lang="de-DE" dirty="0"/>
          </a:p>
        </p:txBody>
      </p:sp>
    </p:spTree>
    <p:extLst>
      <p:ext uri="{BB962C8B-B14F-4D97-AF65-F5344CB8AC3E}">
        <p14:creationId xmlns:p14="http://schemas.microsoft.com/office/powerpoint/2010/main" val="4242979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Soil erosion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Soil erosion is another problem caused by ecological degradation</a:t>
            </a:r>
            <a:r>
              <a:rPr lang="en-US"/>
              <a:t>. </a:t>
            </a:r>
            <a:endParaRPr lang="en-US" dirty="0"/>
          </a:p>
          <a:p>
            <a:pPr>
              <a:spcBef>
                <a:spcPts val="2000"/>
              </a:spcBef>
            </a:pPr>
            <a:r>
              <a:rPr lang="en-US"/>
              <a:t>Soil </a:t>
            </a:r>
            <a:r>
              <a:rPr lang="en-US" dirty="0"/>
              <a:t>erosion can either be caused by natural forces like wind or water or can be caused by human behavior like deforestation or the building of dams</a:t>
            </a:r>
            <a:r>
              <a:rPr lang="en-US"/>
              <a:t>. </a:t>
            </a:r>
            <a:endParaRPr lang="en-US" dirty="0"/>
          </a:p>
          <a:p>
            <a:pPr>
              <a:spcBef>
                <a:spcPts val="2000"/>
              </a:spcBef>
            </a:pPr>
            <a:r>
              <a:rPr lang="en-US"/>
              <a:t>Either </a:t>
            </a:r>
            <a:r>
              <a:rPr lang="en-US" dirty="0"/>
              <a:t>way, soil erosion can lead to severe environmental degradation since large areas of land can become useless due to the erosion </a:t>
            </a:r>
            <a:r>
              <a:rPr lang="en-US"/>
              <a:t>of soil.</a:t>
            </a:r>
            <a:endParaRPr lang="en-US" dirty="0"/>
          </a:p>
          <a:p>
            <a:pPr>
              <a:spcBef>
                <a:spcPts val="2000"/>
              </a:spcBef>
            </a:pPr>
            <a:endParaRPr lang="de-DE" dirty="0"/>
          </a:p>
        </p:txBody>
      </p:sp>
    </p:spTree>
    <p:extLst>
      <p:ext uri="{BB962C8B-B14F-4D97-AF65-F5344CB8AC3E}">
        <p14:creationId xmlns:p14="http://schemas.microsoft.com/office/powerpoint/2010/main" val="1267975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Endangerment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cause of environmental degradation may be the endangerment or even the extinction of species. </a:t>
            </a:r>
          </a:p>
          <a:p>
            <a:pPr>
              <a:spcBef>
                <a:spcPts val="2000"/>
              </a:spcBef>
            </a:pPr>
            <a:r>
              <a:rPr lang="en-US" dirty="0"/>
              <a:t>Many animals and plants are quite sensitive to their natural environmental conditions. </a:t>
            </a:r>
          </a:p>
          <a:p>
            <a:pPr>
              <a:spcBef>
                <a:spcPts val="2000"/>
              </a:spcBef>
            </a:pPr>
            <a:r>
              <a:rPr lang="en-US" dirty="0"/>
              <a:t>Thus, if these conditions are altered due to pollution or deforestation, these animals and plants will decrease in populations. </a:t>
            </a:r>
          </a:p>
          <a:p>
            <a:pPr>
              <a:spcBef>
                <a:spcPts val="2000"/>
              </a:spcBef>
            </a:pPr>
            <a:r>
              <a:rPr lang="en-US" dirty="0"/>
              <a:t>For animals that only exist in a few areas on our planet, if these areas are hit by environmental degradation, chances are that these animals become endangered or eventually even extinct.</a:t>
            </a:r>
          </a:p>
          <a:p>
            <a:pPr>
              <a:spcBef>
                <a:spcPts val="2000"/>
              </a:spcBef>
            </a:pPr>
            <a:endParaRPr lang="de-DE" dirty="0"/>
          </a:p>
        </p:txBody>
      </p:sp>
    </p:spTree>
    <p:extLst>
      <p:ext uri="{BB962C8B-B14F-4D97-AF65-F5344CB8AC3E}">
        <p14:creationId xmlns:p14="http://schemas.microsoft.com/office/powerpoint/2010/main" val="377528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Natural disasters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Natural disasters can also happen more frequently due to human interventions with nature</a:t>
            </a:r>
            <a:r>
              <a:rPr lang="en-US"/>
              <a:t>. </a:t>
            </a:r>
            <a:endParaRPr lang="en-US" dirty="0"/>
          </a:p>
          <a:p>
            <a:pPr>
              <a:spcBef>
                <a:spcPts val="2000"/>
              </a:spcBef>
            </a:pPr>
            <a:r>
              <a:rPr lang="en-US"/>
              <a:t>For </a:t>
            </a:r>
            <a:r>
              <a:rPr lang="en-US" dirty="0"/>
              <a:t>example, due to global warming, air and sea temperature increase which leads to a higher probability for severe storms and floods.</a:t>
            </a:r>
          </a:p>
          <a:p>
            <a:pPr>
              <a:spcBef>
                <a:spcPts val="2000"/>
              </a:spcBef>
            </a:pPr>
            <a:endParaRPr lang="de-DE" dirty="0"/>
          </a:p>
        </p:txBody>
      </p:sp>
    </p:spTree>
    <p:extLst>
      <p:ext uri="{BB962C8B-B14F-4D97-AF65-F5344CB8AC3E}">
        <p14:creationId xmlns:p14="http://schemas.microsoft.com/office/powerpoint/2010/main" val="2500472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speed of global warming can also be increased due to environmental degradation. </a:t>
            </a:r>
          </a:p>
          <a:p>
            <a:pPr>
              <a:spcBef>
                <a:spcPts val="2000"/>
              </a:spcBef>
            </a:pPr>
            <a:r>
              <a:rPr lang="en-US" dirty="0"/>
              <a:t>For instance, trees are a natural storage space for greenhouse gases like carbon dioxide. </a:t>
            </a:r>
          </a:p>
          <a:p>
            <a:pPr>
              <a:spcBef>
                <a:spcPts val="2000"/>
              </a:spcBef>
            </a:pPr>
            <a:r>
              <a:rPr lang="en-US" dirty="0"/>
              <a:t>Through deforestation, the affected areas are now no longer able to store greenhouse gases and will emit them into the atmosphere. </a:t>
            </a:r>
          </a:p>
          <a:p>
            <a:pPr>
              <a:spcBef>
                <a:spcPts val="2000"/>
              </a:spcBef>
            </a:pPr>
            <a:r>
              <a:rPr lang="en-US" dirty="0"/>
              <a:t>Moreover, through industrial production processes, electricity generation and the daily use of our cars, we further contribute to climate change since most of these processes involve the combustion of fossil fuels which leads to the emission of enormous amounts of greenhouse gases into the atmosphere.</a:t>
            </a:r>
          </a:p>
          <a:p>
            <a:pPr>
              <a:spcBef>
                <a:spcPts val="2000"/>
              </a:spcBef>
            </a:pPr>
            <a:endParaRPr lang="de-DE" dirty="0"/>
          </a:p>
        </p:txBody>
      </p:sp>
    </p:spTree>
    <p:extLst>
      <p:ext uri="{BB962C8B-B14F-4D97-AF65-F5344CB8AC3E}">
        <p14:creationId xmlns:p14="http://schemas.microsoft.com/office/powerpoint/2010/main" val="96376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Types</a:t>
            </a:r>
            <a:r>
              <a:rPr lang="de-DE" dirty="0"/>
              <a:t> </a:t>
            </a:r>
            <a:r>
              <a:rPr lang="de-DE" dirty="0" err="1"/>
              <a:t>of</a:t>
            </a:r>
            <a:r>
              <a:rPr lang="de-DE" dirty="0"/>
              <a:t> environmental </a:t>
            </a:r>
            <a:r>
              <a:rPr lang="de-DE" dirty="0" err="1"/>
              <a:t>degradation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Land and soil degradation</a:t>
            </a:r>
            <a:endParaRPr lang="en-US" dirty="0"/>
          </a:p>
          <a:p>
            <a:r>
              <a:rPr lang="en-US" b="1" dirty="0"/>
              <a:t>Water degradation</a:t>
            </a:r>
            <a:endParaRPr lang="en-US" dirty="0"/>
          </a:p>
          <a:p>
            <a:r>
              <a:rPr lang="en-US" b="1" dirty="0"/>
              <a:t>Atmospheric degradation</a:t>
            </a:r>
            <a:endParaRPr lang="en-US" dirty="0"/>
          </a:p>
          <a:p>
            <a:r>
              <a:rPr lang="en-US" b="1" dirty="0"/>
              <a:t>Pollution</a:t>
            </a:r>
            <a:endParaRPr lang="en-US" dirty="0"/>
          </a:p>
          <a:p>
            <a:endParaRPr lang="de-DE" dirty="0"/>
          </a:p>
        </p:txBody>
      </p:sp>
    </p:spTree>
    <p:extLst>
      <p:ext uri="{BB962C8B-B14F-4D97-AF65-F5344CB8AC3E}">
        <p14:creationId xmlns:p14="http://schemas.microsoft.com/office/powerpoint/2010/main" val="1603211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Public health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Environmental degradation can also lead to severe public health issues. </a:t>
            </a:r>
          </a:p>
          <a:p>
            <a:pPr>
              <a:spcBef>
                <a:spcPts val="2000"/>
              </a:spcBef>
            </a:pPr>
            <a:r>
              <a:rPr lang="en-US" dirty="0"/>
              <a:t>In many countries, due to deforestation, mining or other practices caused by human interactions with nature, the probability for floods or other natural disasters will increase over time. </a:t>
            </a:r>
          </a:p>
          <a:p>
            <a:pPr>
              <a:spcBef>
                <a:spcPts val="2000"/>
              </a:spcBef>
            </a:pPr>
            <a:r>
              <a:rPr lang="en-US" dirty="0"/>
              <a:t>The effects of those natural disasters will be horrible. </a:t>
            </a:r>
          </a:p>
          <a:p>
            <a:pPr>
              <a:spcBef>
                <a:spcPts val="2000"/>
              </a:spcBef>
            </a:pPr>
            <a:r>
              <a:rPr lang="en-US" dirty="0"/>
              <a:t>Many people will lose their homes and will suffer from quite poor hygienic conditions due to the destruction of important infrastructure. </a:t>
            </a:r>
          </a:p>
          <a:p>
            <a:pPr>
              <a:spcBef>
                <a:spcPts val="2000"/>
              </a:spcBef>
            </a:pPr>
            <a:r>
              <a:rPr lang="en-US" dirty="0"/>
              <a:t>These conditions support the spread of diseases and may kill many people.</a:t>
            </a:r>
          </a:p>
          <a:p>
            <a:pPr>
              <a:spcBef>
                <a:spcPts val="2000"/>
              </a:spcBef>
            </a:pPr>
            <a:endParaRPr lang="de-DE" dirty="0"/>
          </a:p>
        </p:txBody>
      </p:sp>
    </p:spTree>
    <p:extLst>
      <p:ext uri="{BB962C8B-B14F-4D97-AF65-F5344CB8AC3E}">
        <p14:creationId xmlns:p14="http://schemas.microsoft.com/office/powerpoint/2010/main" val="454559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Loss of livelihood for many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will lose their livelihood and their homes due to the effects of environmental degradation. </a:t>
            </a:r>
          </a:p>
          <a:p>
            <a:pPr>
              <a:spcBef>
                <a:spcPts val="2000"/>
              </a:spcBef>
            </a:pPr>
            <a:r>
              <a:rPr lang="en-US" dirty="0"/>
              <a:t>For instance, due to global warming, large areas of land will not be suitable for settlement purposes anymore since due to the rising sea levels, these areas will simply get flooded. </a:t>
            </a:r>
          </a:p>
          <a:p>
            <a:pPr>
              <a:spcBef>
                <a:spcPts val="2000"/>
              </a:spcBef>
            </a:pPr>
            <a:r>
              <a:rPr lang="en-US" dirty="0"/>
              <a:t>Moreover, some areas will also not be suitable for housing purposes anymore since there will be a lack of drinking water. </a:t>
            </a:r>
          </a:p>
          <a:p>
            <a:pPr>
              <a:spcBef>
                <a:spcPts val="2000"/>
              </a:spcBef>
            </a:pPr>
            <a:r>
              <a:rPr lang="en-US" dirty="0"/>
              <a:t>Without water, farming and other tasks that may ensure the livelihood of people will no longer be possible. </a:t>
            </a:r>
          </a:p>
          <a:p>
            <a:pPr>
              <a:spcBef>
                <a:spcPts val="2000"/>
              </a:spcBef>
            </a:pPr>
            <a:r>
              <a:rPr lang="en-US" dirty="0"/>
              <a:t>These adverse effects will lead to the migration of large numbers of people since they will have to relocate in order to find a livable future.</a:t>
            </a:r>
          </a:p>
          <a:p>
            <a:pPr>
              <a:spcBef>
                <a:spcPts val="2000"/>
              </a:spcBef>
            </a:pPr>
            <a:endParaRPr lang="de-DE" dirty="0"/>
          </a:p>
        </p:txBody>
      </p:sp>
    </p:spTree>
    <p:extLst>
      <p:ext uri="{BB962C8B-B14F-4D97-AF65-F5344CB8AC3E}">
        <p14:creationId xmlns:p14="http://schemas.microsoft.com/office/powerpoint/2010/main" val="4115307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Famine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Environmental degradation will also like to significant levels of famine. </a:t>
            </a:r>
          </a:p>
          <a:p>
            <a:pPr>
              <a:spcBef>
                <a:spcPts val="2000"/>
              </a:spcBef>
            </a:pPr>
            <a:r>
              <a:rPr lang="en-US" dirty="0"/>
              <a:t>Due to global warming, there will be a lack of drinking water. </a:t>
            </a:r>
          </a:p>
          <a:p>
            <a:pPr>
              <a:spcBef>
                <a:spcPts val="2000"/>
              </a:spcBef>
            </a:pPr>
            <a:r>
              <a:rPr lang="en-US" dirty="0"/>
              <a:t>Moreover, several kinds of pollution further decrease the amount of clean. </a:t>
            </a:r>
          </a:p>
          <a:p>
            <a:pPr>
              <a:spcBef>
                <a:spcPts val="2000"/>
              </a:spcBef>
            </a:pPr>
            <a:r>
              <a:rPr lang="en-US" dirty="0"/>
              <a:t>Since water is crucial for all life on earth, a lack of water will lead to significant levels of famine since people will no longer be able to tilt their fields or grow crops due to water shortage. </a:t>
            </a:r>
          </a:p>
          <a:p>
            <a:pPr>
              <a:spcBef>
                <a:spcPts val="2000"/>
              </a:spcBef>
            </a:pPr>
            <a:endParaRPr lang="de-DE" dirty="0"/>
          </a:p>
        </p:txBody>
      </p:sp>
    </p:spTree>
    <p:extLst>
      <p:ext uri="{BB962C8B-B14F-4D97-AF65-F5344CB8AC3E}">
        <p14:creationId xmlns:p14="http://schemas.microsoft.com/office/powerpoint/2010/main" val="3420771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Wars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Famine and poverty due to environmental degradation also increase the probability for wars. </a:t>
            </a:r>
          </a:p>
          <a:p>
            <a:pPr>
              <a:spcBef>
                <a:spcPts val="2000"/>
              </a:spcBef>
            </a:pPr>
            <a:r>
              <a:rPr lang="en-US" dirty="0"/>
              <a:t>Since people become more frustrated and desperate, they will be more willing to engage in wars in order to ensure their livelihood. </a:t>
            </a:r>
          </a:p>
          <a:p>
            <a:pPr>
              <a:spcBef>
                <a:spcPts val="2000"/>
              </a:spcBef>
            </a:pPr>
            <a:r>
              <a:rPr lang="en-US" dirty="0"/>
              <a:t>They may also be more willing to participate in terroristic activities due to their desperation.</a:t>
            </a:r>
          </a:p>
          <a:p>
            <a:pPr>
              <a:spcBef>
                <a:spcPts val="2000"/>
              </a:spcBef>
            </a:pPr>
            <a:endParaRPr lang="de-DE" dirty="0"/>
          </a:p>
        </p:txBody>
      </p:sp>
    </p:spTree>
    <p:extLst>
      <p:ext uri="{BB962C8B-B14F-4D97-AF65-F5344CB8AC3E}">
        <p14:creationId xmlns:p14="http://schemas.microsoft.com/office/powerpoint/2010/main" val="2696642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Spread of diseases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Natural disasters due to ecological degradation may also increase the probability for the spread of diseases which may result in epidemics or even pandemics. </a:t>
            </a:r>
          </a:p>
          <a:p>
            <a:pPr>
              <a:spcBef>
                <a:spcPts val="2000"/>
              </a:spcBef>
            </a:pPr>
            <a:r>
              <a:rPr lang="en-US" dirty="0"/>
              <a:t>Natural disasters often cause vast devastation of infrastructure and also quite unhygienic living conditions. </a:t>
            </a:r>
          </a:p>
          <a:p>
            <a:pPr>
              <a:spcBef>
                <a:spcPts val="2000"/>
              </a:spcBef>
            </a:pPr>
            <a:r>
              <a:rPr lang="en-US" dirty="0"/>
              <a:t>These conditions increase the probability for the spread of diseases and may also lead to the spread of serious health conditions across borders.</a:t>
            </a:r>
          </a:p>
          <a:p>
            <a:pPr>
              <a:spcBef>
                <a:spcPts val="2000"/>
              </a:spcBef>
            </a:pPr>
            <a:endParaRPr lang="de-DE" dirty="0"/>
          </a:p>
        </p:txBody>
      </p:sp>
    </p:spTree>
    <p:extLst>
      <p:ext uri="{BB962C8B-B14F-4D97-AF65-F5344CB8AC3E}">
        <p14:creationId xmlns:p14="http://schemas.microsoft.com/office/powerpoint/2010/main" val="2525627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Loss in tourism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poor countries rely on tourism as their most important source of income. </a:t>
            </a:r>
          </a:p>
          <a:p>
            <a:pPr>
              <a:spcBef>
                <a:spcPts val="2000"/>
              </a:spcBef>
            </a:pPr>
            <a:r>
              <a:rPr lang="en-US" dirty="0"/>
              <a:t>Due to environmental degradation, this income will decrease or even fully vanish. </a:t>
            </a:r>
          </a:p>
          <a:p>
            <a:pPr>
              <a:spcBef>
                <a:spcPts val="2000"/>
              </a:spcBef>
            </a:pPr>
            <a:r>
              <a:rPr lang="en-US" dirty="0"/>
              <a:t>Imagine a beach that is covered with plastic. </a:t>
            </a:r>
          </a:p>
          <a:p>
            <a:pPr>
              <a:spcBef>
                <a:spcPts val="2000"/>
              </a:spcBef>
            </a:pPr>
            <a:r>
              <a:rPr lang="en-US" dirty="0"/>
              <a:t>Would you enjoy spending your vacation on this beach? I don’t think so. </a:t>
            </a:r>
          </a:p>
          <a:p>
            <a:pPr>
              <a:spcBef>
                <a:spcPts val="2000"/>
              </a:spcBef>
            </a:pPr>
            <a:r>
              <a:rPr lang="en-US" dirty="0"/>
              <a:t>Thus, if countries will not able to deal with the vast amounts of waste produced, they may lose many tourists since tourists usually prefer nice clean spots instead of polluted ones to spend their vacation.</a:t>
            </a:r>
          </a:p>
          <a:p>
            <a:pPr>
              <a:spcBef>
                <a:spcPts val="2000"/>
              </a:spcBef>
            </a:pPr>
            <a:endParaRPr lang="de-DE" dirty="0"/>
          </a:p>
        </p:txBody>
      </p:sp>
    </p:spTree>
    <p:extLst>
      <p:ext uri="{BB962C8B-B14F-4D97-AF65-F5344CB8AC3E}">
        <p14:creationId xmlns:p14="http://schemas.microsoft.com/office/powerpoint/2010/main" val="1182547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Economic effects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Apart from the detrimental effects of environmental degradation on our environment, there are also severe adverse economic effects related to the issue. </a:t>
            </a:r>
          </a:p>
          <a:p>
            <a:pPr>
              <a:spcBef>
                <a:spcPts val="2000"/>
              </a:spcBef>
            </a:pPr>
            <a:r>
              <a:rPr lang="en-US" dirty="0"/>
              <a:t>Since large areas of land will be no longer be suitable for agricultural or settlement purposes due to rising sea levels and the flooding of these areas, we will lose significant sources of food and income. </a:t>
            </a:r>
          </a:p>
          <a:p>
            <a:pPr>
              <a:spcBef>
                <a:spcPts val="2000"/>
              </a:spcBef>
            </a:pPr>
            <a:r>
              <a:rPr lang="en-US" dirty="0"/>
              <a:t>Moreover, through several kinds of pollution, humanity will further lose future income prospects.</a:t>
            </a:r>
          </a:p>
          <a:p>
            <a:pPr>
              <a:spcBef>
                <a:spcPts val="2000"/>
              </a:spcBef>
            </a:pPr>
            <a:endParaRPr lang="de-DE" dirty="0"/>
          </a:p>
        </p:txBody>
      </p:sp>
    </p:spTree>
    <p:extLst>
      <p:ext uri="{BB962C8B-B14F-4D97-AF65-F5344CB8AC3E}">
        <p14:creationId xmlns:p14="http://schemas.microsoft.com/office/powerpoint/2010/main" val="2878266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environmental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Stop deforestation</a:t>
            </a:r>
            <a:endParaRPr lang="en-US" dirty="0"/>
          </a:p>
          <a:p>
            <a:r>
              <a:rPr lang="en-US" b="1" dirty="0"/>
              <a:t>High fines for illegal dumping</a:t>
            </a:r>
            <a:endParaRPr lang="en-US" dirty="0"/>
          </a:p>
          <a:p>
            <a:r>
              <a:rPr lang="en-US" b="1" dirty="0"/>
              <a:t>Stricter government regulations</a:t>
            </a:r>
            <a:endParaRPr lang="en-US" dirty="0"/>
          </a:p>
          <a:p>
            <a:r>
              <a:rPr lang="en-US" b="1" dirty="0"/>
              <a:t>Nature reserves and biotopes</a:t>
            </a:r>
            <a:endParaRPr lang="en-US" dirty="0"/>
          </a:p>
          <a:p>
            <a:r>
              <a:rPr lang="en-US" b="1" dirty="0"/>
              <a:t>Reduce consumption levels</a:t>
            </a:r>
            <a:endParaRPr lang="en-US" dirty="0"/>
          </a:p>
          <a:p>
            <a:r>
              <a:rPr lang="en-US" b="1" dirty="0"/>
              <a:t>Reduce waste production</a:t>
            </a:r>
            <a:endParaRPr lang="en-US" dirty="0"/>
          </a:p>
          <a:p>
            <a:r>
              <a:rPr lang="en-US" b="1" dirty="0"/>
              <a:t>Refrain from plastic packaging and disposable cups</a:t>
            </a:r>
            <a:endParaRPr lang="en-US" dirty="0"/>
          </a:p>
          <a:p>
            <a:r>
              <a:rPr lang="en-US" b="1" dirty="0"/>
              <a:t>Education</a:t>
            </a:r>
            <a:endParaRPr lang="en-US" dirty="0"/>
          </a:p>
          <a:p>
            <a:r>
              <a:rPr lang="en-US" b="1" dirty="0"/>
              <a:t>Convince others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Stop 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mitigate the adverse effects of environmental degradation, it is crucial that we stop or at least reduce the issue of deforestation. </a:t>
            </a:r>
          </a:p>
          <a:p>
            <a:pPr>
              <a:spcBef>
                <a:spcPts val="2000"/>
              </a:spcBef>
            </a:pPr>
            <a:r>
              <a:rPr lang="en-US" dirty="0"/>
              <a:t>We need our trees to store greenhouse gases and to produce oxygen and cannot afford to cut or burn them down. </a:t>
            </a:r>
          </a:p>
          <a:p>
            <a:pPr>
              <a:spcBef>
                <a:spcPts val="2000"/>
              </a:spcBef>
            </a:pPr>
            <a:r>
              <a:rPr lang="en-US" dirty="0"/>
              <a:t>Moreover, forests are a natural habitat for many animals and plants which may become endangered if these forests are cut down. </a:t>
            </a:r>
          </a:p>
          <a:p>
            <a:pPr>
              <a:spcBef>
                <a:spcPts val="2000"/>
              </a:spcBef>
            </a:pPr>
            <a:r>
              <a:rPr lang="en-US" dirty="0"/>
              <a:t>Therefore, stopping deforestation is crucial for our environmental system. </a:t>
            </a:r>
          </a:p>
          <a:p>
            <a:pPr>
              <a:spcBef>
                <a:spcPts val="2000"/>
              </a:spcBef>
            </a:pPr>
            <a:r>
              <a:rPr lang="en-US" dirty="0"/>
              <a:t>We could further make a positive impact by reforestation or afforestation.</a:t>
            </a:r>
          </a:p>
          <a:p>
            <a:pPr>
              <a:spcBef>
                <a:spcPts val="2000"/>
              </a:spcBef>
            </a:pPr>
            <a:endParaRPr lang="de-DE" dirty="0"/>
          </a:p>
        </p:txBody>
      </p:sp>
    </p:spTree>
    <p:extLst>
      <p:ext uri="{BB962C8B-B14F-4D97-AF65-F5344CB8AC3E}">
        <p14:creationId xmlns:p14="http://schemas.microsoft.com/office/powerpoint/2010/main" val="1242827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fines for illegal dumping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should also be high fines for illegal dumping in order to reduce the adverse ecological consequences</a:t>
            </a:r>
            <a:r>
              <a:rPr lang="en-US"/>
              <a:t>. </a:t>
            </a:r>
            <a:endParaRPr lang="en-US" dirty="0"/>
          </a:p>
          <a:p>
            <a:pPr>
              <a:spcBef>
                <a:spcPts val="2000"/>
              </a:spcBef>
            </a:pPr>
            <a:r>
              <a:rPr lang="en-US"/>
              <a:t>If </a:t>
            </a:r>
            <a:r>
              <a:rPr lang="en-US" dirty="0"/>
              <a:t>there are only low fines, people and industries will continue to dump their trash illegally since they know that even if they are get caught, penalties are quite low</a:t>
            </a:r>
            <a:r>
              <a:rPr lang="en-US"/>
              <a:t>. </a:t>
            </a:r>
            <a:endParaRPr lang="en-US" dirty="0"/>
          </a:p>
          <a:p>
            <a:pPr>
              <a:spcBef>
                <a:spcPts val="2000"/>
              </a:spcBef>
            </a:pPr>
            <a:r>
              <a:rPr lang="en-US"/>
              <a:t>Thus</a:t>
            </a:r>
            <a:r>
              <a:rPr lang="en-US" dirty="0"/>
              <a:t>, raising fines for illegal dumping would increase the incentive to dispose trash at official waste disposal sites.</a:t>
            </a:r>
          </a:p>
          <a:p>
            <a:pPr>
              <a:spcBef>
                <a:spcPts val="2000"/>
              </a:spcBef>
            </a:pPr>
            <a:endParaRPr lang="de-DE" dirty="0"/>
          </a:p>
        </p:txBody>
      </p:sp>
    </p:spTree>
    <p:extLst>
      <p:ext uri="{BB962C8B-B14F-4D97-AF65-F5344CB8AC3E}">
        <p14:creationId xmlns:p14="http://schemas.microsoft.com/office/powerpoint/2010/main" val="222183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Land and soil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quality of soil is quite important for many plants and microorganisms. </a:t>
            </a:r>
          </a:p>
          <a:p>
            <a:pPr>
              <a:spcBef>
                <a:spcPts val="2000"/>
              </a:spcBef>
            </a:pPr>
            <a:r>
              <a:rPr lang="en-US" dirty="0"/>
              <a:t>However, due to human intervention, the soil gets polluted to a serious degree. </a:t>
            </a:r>
          </a:p>
          <a:p>
            <a:pPr>
              <a:spcBef>
                <a:spcPts val="2000"/>
              </a:spcBef>
            </a:pPr>
            <a:r>
              <a:rPr lang="en-US" dirty="0"/>
              <a:t>For example, through farming practices, excessive amounts of fertilizers and pesticides are used. </a:t>
            </a:r>
          </a:p>
          <a:p>
            <a:pPr>
              <a:spcBef>
                <a:spcPts val="2000"/>
              </a:spcBef>
            </a:pPr>
            <a:r>
              <a:rPr lang="en-US" dirty="0"/>
              <a:t>Pesticides often contain toxic elements which can pollute the soil. </a:t>
            </a:r>
          </a:p>
          <a:p>
            <a:pPr>
              <a:spcBef>
                <a:spcPts val="2000"/>
              </a:spcBef>
            </a:pPr>
            <a:r>
              <a:rPr lang="en-US" dirty="0"/>
              <a:t>Moreover, many landfills have leaks and trash that contains harmful components can enter the soil and pollute it.</a:t>
            </a:r>
          </a:p>
          <a:p>
            <a:pPr>
              <a:spcBef>
                <a:spcPts val="2000"/>
              </a:spcBef>
            </a:pPr>
            <a:endParaRPr lang="de-DE" dirty="0"/>
          </a:p>
        </p:txBody>
      </p:sp>
    </p:spTree>
    <p:extLst>
      <p:ext uri="{BB962C8B-B14F-4D97-AF65-F5344CB8AC3E}">
        <p14:creationId xmlns:p14="http://schemas.microsoft.com/office/powerpoint/2010/main" val="2490756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Stricter government regulations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Whenever there are problems that lead to significant eco-degradation, governments should intervene and set a framework to kill the incentive for these kinds of behavior</a:t>
            </a:r>
            <a:r>
              <a:rPr lang="en-US"/>
              <a:t>. </a:t>
            </a:r>
            <a:endParaRPr lang="en-US" dirty="0"/>
          </a:p>
          <a:p>
            <a:pPr>
              <a:spcBef>
                <a:spcPts val="2000"/>
              </a:spcBef>
            </a:pPr>
            <a:r>
              <a:rPr lang="en-US"/>
              <a:t>For </a:t>
            </a:r>
            <a:r>
              <a:rPr lang="en-US" dirty="0"/>
              <a:t>instance, this could come in the form that governments set high taxes for activities that harm our planet and support environmentally-friendly behavior with financial subsidies</a:t>
            </a:r>
            <a:r>
              <a:rPr lang="en-US"/>
              <a:t>. </a:t>
            </a:r>
            <a:endParaRPr lang="en-US" dirty="0"/>
          </a:p>
          <a:p>
            <a:pPr>
              <a:spcBef>
                <a:spcPts val="2000"/>
              </a:spcBef>
            </a:pPr>
            <a:r>
              <a:rPr lang="en-US"/>
              <a:t>By </a:t>
            </a:r>
            <a:r>
              <a:rPr lang="en-US" dirty="0"/>
              <a:t>doing so, industries and also private people get a higher incentive to avoid environmental degradation.</a:t>
            </a:r>
          </a:p>
          <a:p>
            <a:pPr>
              <a:spcBef>
                <a:spcPts val="2000"/>
              </a:spcBef>
            </a:pPr>
            <a:endParaRPr lang="de-DE" dirty="0"/>
          </a:p>
        </p:txBody>
      </p:sp>
    </p:spTree>
    <p:extLst>
      <p:ext uri="{BB962C8B-B14F-4D97-AF65-F5344CB8AC3E}">
        <p14:creationId xmlns:p14="http://schemas.microsoft.com/office/powerpoint/2010/main" val="696854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Nature reserves and biotopes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Nature reserves and biotopes could also mitigate the problem of environmental degradation</a:t>
            </a:r>
            <a:r>
              <a:rPr lang="en-US"/>
              <a:t>. </a:t>
            </a:r>
            <a:endParaRPr lang="en-US" dirty="0"/>
          </a:p>
          <a:p>
            <a:pPr>
              <a:spcBef>
                <a:spcPts val="2000"/>
              </a:spcBef>
            </a:pPr>
            <a:r>
              <a:rPr lang="en-US"/>
              <a:t>On </a:t>
            </a:r>
            <a:r>
              <a:rPr lang="en-US" dirty="0"/>
              <a:t>the one hand, nature reserves provide a space for our stressed society to rest and reload their batteries</a:t>
            </a:r>
            <a:r>
              <a:rPr lang="en-US"/>
              <a:t>. </a:t>
            </a:r>
            <a:endParaRPr lang="en-US" dirty="0"/>
          </a:p>
          <a:p>
            <a:pPr>
              <a:spcBef>
                <a:spcPts val="2000"/>
              </a:spcBef>
            </a:pPr>
            <a:r>
              <a:rPr lang="en-US"/>
              <a:t>On </a:t>
            </a:r>
            <a:r>
              <a:rPr lang="en-US" dirty="0"/>
              <a:t>the other hand, they provide many animals and plants with a habitat where they can grow in population and therefore avoid the risk to become extinct in the future.</a:t>
            </a:r>
          </a:p>
          <a:p>
            <a:pPr>
              <a:spcBef>
                <a:spcPts val="2000"/>
              </a:spcBef>
            </a:pPr>
            <a:endParaRPr lang="de-DE" dirty="0"/>
          </a:p>
        </p:txBody>
      </p:sp>
    </p:spTree>
    <p:extLst>
      <p:ext uri="{BB962C8B-B14F-4D97-AF65-F5344CB8AC3E}">
        <p14:creationId xmlns:p14="http://schemas.microsoft.com/office/powerpoint/2010/main" val="37232126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consumption levels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transit to a sustainable environmental behavior, it is crucial that we reduce our consumption levels. </a:t>
            </a:r>
          </a:p>
          <a:p>
            <a:pPr>
              <a:spcBef>
                <a:spcPts val="2000"/>
              </a:spcBef>
            </a:pPr>
            <a:r>
              <a:rPr lang="en-US" dirty="0"/>
              <a:t>Our Western society always strives for the newest electronics, the newest smartphone, the trendiest clothes and so on. </a:t>
            </a:r>
          </a:p>
          <a:p>
            <a:pPr>
              <a:spcBef>
                <a:spcPts val="2000"/>
              </a:spcBef>
            </a:pPr>
            <a:r>
              <a:rPr lang="en-US" dirty="0"/>
              <a:t>However, this behavior leads to massive resource depletion and also to excessive waste production. </a:t>
            </a:r>
          </a:p>
          <a:p>
            <a:pPr>
              <a:spcBef>
                <a:spcPts val="2000"/>
              </a:spcBef>
            </a:pPr>
            <a:r>
              <a:rPr lang="en-US" dirty="0"/>
              <a:t>In order to avoid the adverse ecological consequences, we have to lower our consumption levels significantly. </a:t>
            </a:r>
          </a:p>
          <a:p>
            <a:pPr>
              <a:spcBef>
                <a:spcPts val="2000"/>
              </a:spcBef>
            </a:pPr>
            <a:endParaRPr lang="de-DE" dirty="0"/>
          </a:p>
        </p:txBody>
      </p:sp>
    </p:spTree>
    <p:extLst>
      <p:ext uri="{BB962C8B-B14F-4D97-AF65-F5344CB8AC3E}">
        <p14:creationId xmlns:p14="http://schemas.microsoft.com/office/powerpoint/2010/main" val="3408833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waste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should also try to reduce our waste production</a:t>
            </a:r>
            <a:r>
              <a:rPr lang="en-US"/>
              <a:t>. </a:t>
            </a:r>
            <a:endParaRPr lang="en-US" dirty="0"/>
          </a:p>
          <a:p>
            <a:pPr>
              <a:spcBef>
                <a:spcPts val="2000"/>
              </a:spcBef>
            </a:pPr>
            <a:r>
              <a:rPr lang="en-US"/>
              <a:t>This </a:t>
            </a:r>
            <a:r>
              <a:rPr lang="en-US" dirty="0"/>
              <a:t>can come in the form that you use your items and food more efficiently</a:t>
            </a:r>
            <a:r>
              <a:rPr lang="en-US"/>
              <a:t>. </a:t>
            </a:r>
            <a:endParaRPr lang="en-US" dirty="0"/>
          </a:p>
          <a:p>
            <a:pPr>
              <a:spcBef>
                <a:spcPts val="2000"/>
              </a:spcBef>
            </a:pPr>
            <a:r>
              <a:rPr lang="en-US"/>
              <a:t>Moreover</a:t>
            </a:r>
            <a:r>
              <a:rPr lang="en-US" dirty="0"/>
              <a:t>, when you want to get rid from old but still working things, ask your family or friends if they want to reuse your old stuff</a:t>
            </a:r>
            <a:r>
              <a:rPr lang="en-US"/>
              <a:t>. </a:t>
            </a:r>
            <a:endParaRPr lang="en-US" dirty="0"/>
          </a:p>
          <a:p>
            <a:pPr>
              <a:spcBef>
                <a:spcPts val="2000"/>
              </a:spcBef>
            </a:pPr>
            <a:r>
              <a:rPr lang="en-US"/>
              <a:t>By </a:t>
            </a:r>
            <a:r>
              <a:rPr lang="en-US" dirty="0"/>
              <a:t>doing so, your material things will be used more effectively</a:t>
            </a:r>
            <a:r>
              <a:rPr lang="en-US"/>
              <a:t>. </a:t>
            </a:r>
            <a:endParaRPr lang="en-US" dirty="0"/>
          </a:p>
          <a:p>
            <a:pPr>
              <a:spcBef>
                <a:spcPts val="2000"/>
              </a:spcBef>
            </a:pPr>
            <a:r>
              <a:rPr lang="en-US"/>
              <a:t>If </a:t>
            </a:r>
            <a:r>
              <a:rPr lang="en-US" dirty="0"/>
              <a:t>no one wants to use your old belongings, separate your waste properly in order to ensure efficient recycling.</a:t>
            </a:r>
          </a:p>
          <a:p>
            <a:pPr>
              <a:spcBef>
                <a:spcPts val="2000"/>
              </a:spcBef>
            </a:pPr>
            <a:endParaRPr lang="de-DE" dirty="0"/>
          </a:p>
        </p:txBody>
      </p:sp>
    </p:spTree>
    <p:extLst>
      <p:ext uri="{BB962C8B-B14F-4D97-AF65-F5344CB8AC3E}">
        <p14:creationId xmlns:p14="http://schemas.microsoft.com/office/powerpoint/2010/main" val="3905023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Refrain from plastic packaging and disposable cups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Plastic waste is a big environmental issue that leads to significant plastic pollution and the adverse consequences for our planet</a:t>
            </a:r>
            <a:r>
              <a:rPr lang="en-US"/>
              <a:t>. </a:t>
            </a:r>
            <a:endParaRPr lang="en-US" dirty="0"/>
          </a:p>
          <a:p>
            <a:pPr>
              <a:spcBef>
                <a:spcPts val="2000"/>
              </a:spcBef>
            </a:pPr>
            <a:r>
              <a:rPr lang="en-US"/>
              <a:t>In </a:t>
            </a:r>
            <a:r>
              <a:rPr lang="en-US" dirty="0"/>
              <a:t>order to save plastic waste, try to avoid buying items that are wrapped or packaged into plastic</a:t>
            </a:r>
            <a:r>
              <a:rPr lang="en-US"/>
              <a:t>. </a:t>
            </a:r>
            <a:endParaRPr lang="en-US" dirty="0"/>
          </a:p>
          <a:p>
            <a:pPr>
              <a:spcBef>
                <a:spcPts val="2000"/>
              </a:spcBef>
            </a:pPr>
            <a:r>
              <a:rPr lang="en-US"/>
              <a:t>Moreover</a:t>
            </a:r>
            <a:r>
              <a:rPr lang="en-US" dirty="0"/>
              <a:t>, refrain from using disposable plastic cups and bring your own much instead which can be reused several times.</a:t>
            </a:r>
          </a:p>
          <a:p>
            <a:pPr>
              <a:spcBef>
                <a:spcPts val="2000"/>
              </a:spcBef>
            </a:pPr>
            <a:endParaRPr lang="de-DE" dirty="0"/>
          </a:p>
        </p:txBody>
      </p:sp>
    </p:spTree>
    <p:extLst>
      <p:ext uri="{BB962C8B-B14F-4D97-AF65-F5344CB8AC3E}">
        <p14:creationId xmlns:p14="http://schemas.microsoft.com/office/powerpoint/2010/main" val="3908639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mitigate the problem of environmental degradation, it is crucial that we educate people about the adverse environmental consequences of our daily life behavior and how we can improve our ecological footprint. </a:t>
            </a:r>
          </a:p>
          <a:p>
            <a:pPr>
              <a:spcBef>
                <a:spcPts val="2000"/>
              </a:spcBef>
            </a:pPr>
            <a:r>
              <a:rPr lang="en-US" dirty="0"/>
              <a:t>This education should start early in school since children are usually more eager to learn new things and to change their behavior compared to adults. </a:t>
            </a:r>
          </a:p>
          <a:p>
            <a:pPr>
              <a:spcBef>
                <a:spcPts val="2000"/>
              </a:spcBef>
            </a:pPr>
            <a:r>
              <a:rPr lang="en-US" dirty="0"/>
              <a:t>These children are more likely to behave environmentally-friendly when they grow up. </a:t>
            </a:r>
          </a:p>
          <a:p>
            <a:pPr>
              <a:spcBef>
                <a:spcPts val="2000"/>
              </a:spcBef>
            </a:pPr>
            <a:r>
              <a:rPr lang="en-US" dirty="0"/>
              <a:t>Moreover, they might also convince their parents to behave in a more ecologically friendly manner.</a:t>
            </a:r>
          </a:p>
          <a:p>
            <a:pPr>
              <a:spcBef>
                <a:spcPts val="2000"/>
              </a:spcBef>
            </a:pPr>
            <a:endParaRPr lang="de-DE" dirty="0"/>
          </a:p>
        </p:txBody>
      </p:sp>
    </p:spTree>
    <p:extLst>
      <p:ext uri="{BB962C8B-B14F-4D97-AF65-F5344CB8AC3E}">
        <p14:creationId xmlns:p14="http://schemas.microsoft.com/office/powerpoint/2010/main" val="2802365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Convince others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As we have seen in the previous analysis, you can make a big impact in your daily life to save our environment. </a:t>
            </a:r>
          </a:p>
          <a:p>
            <a:pPr>
              <a:spcBef>
                <a:spcPts val="2000"/>
              </a:spcBef>
            </a:pPr>
            <a:r>
              <a:rPr lang="en-US" dirty="0"/>
              <a:t>However, you can further enhance your positive impact by convincing other people regarding the importance to save our planet. </a:t>
            </a:r>
          </a:p>
          <a:p>
            <a:pPr>
              <a:spcBef>
                <a:spcPts val="2000"/>
              </a:spcBef>
            </a:pPr>
            <a:r>
              <a:rPr lang="en-US" dirty="0"/>
              <a:t>You should show them what environmental degradation really means for future generations and how we can prevent these adverse effects by changing small things in our daily life.</a:t>
            </a:r>
          </a:p>
          <a:p>
            <a:pPr>
              <a:spcBef>
                <a:spcPts val="2000"/>
              </a:spcBef>
            </a:pPr>
            <a:endParaRPr lang="de-DE" dirty="0"/>
          </a:p>
        </p:txBody>
      </p:sp>
    </p:spTree>
    <p:extLst>
      <p:ext uri="{BB962C8B-B14F-4D97-AF65-F5344CB8AC3E}">
        <p14:creationId xmlns:p14="http://schemas.microsoft.com/office/powerpoint/2010/main" val="1049227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Environmental degradation is a serious problem to humanity</a:t>
            </a:r>
            <a:r>
              <a:rPr lang="en-US"/>
              <a:t>. </a:t>
            </a:r>
            <a:endParaRPr lang="en-US" dirty="0"/>
          </a:p>
          <a:p>
            <a:pPr>
              <a:spcBef>
                <a:spcPts val="2000"/>
              </a:spcBef>
            </a:pPr>
            <a:r>
              <a:rPr lang="en-US"/>
              <a:t>If </a:t>
            </a:r>
            <a:r>
              <a:rPr lang="en-US" dirty="0"/>
              <a:t>we continue our consumption and daily life behavior like we did it for the last decades, future generations will suffer from enormous adverse consequences</a:t>
            </a:r>
            <a:r>
              <a:rPr lang="en-US"/>
              <a:t>. </a:t>
            </a:r>
            <a:endParaRPr lang="en-US" dirty="0"/>
          </a:p>
          <a:p>
            <a:pPr>
              <a:spcBef>
                <a:spcPts val="2000"/>
              </a:spcBef>
            </a:pPr>
            <a:r>
              <a:rPr lang="en-US"/>
              <a:t>Now </a:t>
            </a:r>
            <a:r>
              <a:rPr lang="en-US" dirty="0"/>
              <a:t>is the time to fight environmental degradation</a:t>
            </a:r>
            <a:r>
              <a:rPr lang="en-US"/>
              <a:t>! </a:t>
            </a:r>
            <a:endParaRPr lang="en-US" dirty="0"/>
          </a:p>
          <a:p>
            <a:pPr>
              <a:spcBef>
                <a:spcPts val="2000"/>
              </a:spcBef>
            </a:pPr>
            <a:r>
              <a:rPr lang="en-US"/>
              <a:t>Otherwise</a:t>
            </a:r>
            <a:r>
              <a:rPr lang="en-US" dirty="0"/>
              <a:t>, you have to explain your children and your children’s’ children why our earth has become a place with low levels life quality instead of a paradise</a:t>
            </a:r>
            <a:r>
              <a:rPr lang="en-US"/>
              <a:t>. </a:t>
            </a:r>
            <a:endParaRPr lang="en-US" dirty="0"/>
          </a:p>
          <a:p>
            <a:pPr>
              <a:spcBef>
                <a:spcPts val="2000"/>
              </a:spcBef>
            </a:pPr>
            <a:r>
              <a:rPr lang="en-US"/>
              <a:t>Thus</a:t>
            </a:r>
            <a:r>
              <a:rPr lang="en-US" dirty="0"/>
              <a:t>, if we all stick together, we can make a significant impact and preserve the precious variety of animals and plants on our planet.</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b="1" u="sng" dirty="0">
                <a:hlinkClick r:id="rId2"/>
              </a:rPr>
              <a:t>https://</a:t>
            </a:r>
            <a:r>
              <a:rPr lang="en-US" b="1" u="sng" dirty="0" err="1">
                <a:hlinkClick r:id="rId2"/>
              </a:rPr>
              <a:t>en.wikipedia.org</a:t>
            </a:r>
            <a:r>
              <a:rPr lang="en-US" b="1" u="sng" dirty="0">
                <a:hlinkClick r:id="rId2"/>
              </a:rPr>
              <a:t>/wiki/</a:t>
            </a:r>
            <a:r>
              <a:rPr lang="en-US" b="1" u="sng" dirty="0" err="1">
                <a:hlinkClick r:id="rId2"/>
              </a:rPr>
              <a:t>Environmental_degradation</a:t>
            </a:r>
            <a:endParaRPr lang="en-US" dirty="0"/>
          </a:p>
          <a:p>
            <a:pPr>
              <a:spcBef>
                <a:spcPts val="2000"/>
              </a:spcBef>
            </a:pPr>
            <a:r>
              <a:rPr lang="en-US" b="1" u="sng" dirty="0">
                <a:hlinkClick r:id="rId3"/>
              </a:rPr>
              <a:t>http://</a:t>
            </a:r>
            <a:r>
              <a:rPr lang="en-US" b="1" u="sng" dirty="0" err="1">
                <a:hlinkClick r:id="rId3"/>
              </a:rPr>
              <a:t>www.fao.org</a:t>
            </a:r>
            <a:r>
              <a:rPr lang="en-US" b="1" u="sng" dirty="0">
                <a:hlinkClick r:id="rId3"/>
              </a:rPr>
              <a:t>/3/</a:t>
            </a:r>
            <a:r>
              <a:rPr lang="en-US" b="1" u="sng" dirty="0" err="1">
                <a:hlinkClick r:id="rId3"/>
              </a:rPr>
              <a:t>X5318E</a:t>
            </a:r>
            <a:r>
              <a:rPr lang="en-US" b="1" u="sng" dirty="0">
                <a:hlinkClick r:id="rId3"/>
              </a:rPr>
              <a:t>/</a:t>
            </a:r>
            <a:r>
              <a:rPr lang="en-US" b="1" u="sng" dirty="0" err="1">
                <a:hlinkClick r:id="rId3"/>
              </a:rPr>
              <a:t>x5318e04.htm</a:t>
            </a:r>
            <a:endParaRPr lang="en-US" dirty="0"/>
          </a:p>
          <a:p>
            <a:pPr>
              <a:spcBef>
                <a:spcPts val="2000"/>
              </a:spcBef>
            </a:pPr>
            <a:r>
              <a:rPr lang="en-US" b="1" u="sng" dirty="0">
                <a:hlinkClick r:id="rId4"/>
              </a:rPr>
              <a:t>https://</a:t>
            </a:r>
            <a:r>
              <a:rPr lang="en-US" b="1" u="sng" dirty="0" err="1">
                <a:hlinkClick r:id="rId4"/>
              </a:rPr>
              <a:t>siteresources.worldbank.org</a:t>
            </a:r>
            <a:r>
              <a:rPr lang="en-US" b="1" u="sng" dirty="0">
                <a:hlinkClick r:id="rId4"/>
              </a:rPr>
              <a:t>/</a:t>
            </a:r>
            <a:r>
              <a:rPr lang="en-US" b="1" u="sng" dirty="0" err="1">
                <a:hlinkClick r:id="rId4"/>
              </a:rPr>
              <a:t>INTMNAREGTOPENVIRONMENT</a:t>
            </a:r>
            <a:r>
              <a:rPr lang="en-US" b="1" u="sng" dirty="0">
                <a:hlinkClick r:id="rId4"/>
              </a:rPr>
              <a:t>/Resources/</a:t>
            </a:r>
            <a:r>
              <a:rPr lang="en-US" b="1" u="sng" dirty="0" err="1">
                <a:hlinkClick r:id="rId4"/>
              </a:rPr>
              <a:t>COEDCountryReportLebanon_Tunisia_Eng_French.pdf</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good water quality is crucial for human life as well as for the life of many animals. </a:t>
            </a:r>
          </a:p>
          <a:p>
            <a:pPr>
              <a:spcBef>
                <a:spcPts val="2000"/>
              </a:spcBef>
            </a:pPr>
            <a:r>
              <a:rPr lang="en-US" dirty="0"/>
              <a:t>Due to human intervention, our water becomes polluted in several ways. </a:t>
            </a:r>
          </a:p>
          <a:p>
            <a:pPr>
              <a:spcBef>
                <a:spcPts val="2000"/>
              </a:spcBef>
            </a:pPr>
            <a:r>
              <a:rPr lang="en-US" dirty="0"/>
              <a:t>Trash is often just dumped in our oceans in order to get rid of it. </a:t>
            </a:r>
          </a:p>
          <a:p>
            <a:pPr>
              <a:spcBef>
                <a:spcPts val="2000"/>
              </a:spcBef>
            </a:pPr>
            <a:r>
              <a:rPr lang="en-US" dirty="0"/>
              <a:t>In many poor countries, illegal dumping is also a big problem. </a:t>
            </a:r>
          </a:p>
          <a:p>
            <a:pPr>
              <a:spcBef>
                <a:spcPts val="2000"/>
              </a:spcBef>
            </a:pPr>
            <a:r>
              <a:rPr lang="en-US" dirty="0"/>
              <a:t>Large amounts of industrial waste are just disposed into nearby rivers or lakes, causing tremendous water degradation.</a:t>
            </a:r>
          </a:p>
          <a:p>
            <a:pPr>
              <a:spcBef>
                <a:spcPts val="2000"/>
              </a:spcBef>
            </a:pPr>
            <a:endParaRPr lang="de-DE" dirty="0"/>
          </a:p>
        </p:txBody>
      </p:sp>
    </p:spTree>
    <p:extLst>
      <p:ext uri="{BB962C8B-B14F-4D97-AF65-F5344CB8AC3E}">
        <p14:creationId xmlns:p14="http://schemas.microsoft.com/office/powerpoint/2010/main" val="348688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Atmospheric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Atmospheric degradation includes air degradation, particle pollution and also implies the depletion of the ozone layer. </a:t>
            </a:r>
          </a:p>
          <a:p>
            <a:pPr>
              <a:spcBef>
                <a:spcPts val="2000"/>
              </a:spcBef>
            </a:pPr>
            <a:r>
              <a:rPr lang="en-US" dirty="0"/>
              <a:t>Atmospheric degradation occurs due to our increased consumption levels and the implied increased demand for material goods. </a:t>
            </a:r>
          </a:p>
          <a:p>
            <a:pPr>
              <a:spcBef>
                <a:spcPts val="2000"/>
              </a:spcBef>
            </a:pPr>
            <a:r>
              <a:rPr lang="en-US" dirty="0"/>
              <a:t>In order to meet the demand for goods, industries have to produce large amounts of items which causes the emission of harmful gases, including greenhouse gases that contribute to the global warming issue. </a:t>
            </a:r>
          </a:p>
          <a:p>
            <a:pPr>
              <a:spcBef>
                <a:spcPts val="2000"/>
              </a:spcBef>
            </a:pPr>
            <a:r>
              <a:rPr lang="en-US" dirty="0"/>
              <a:t>Moreover, also a significant part of our energy production relies on the combustion of coal, which also leads to severe air contamination.</a:t>
            </a:r>
          </a:p>
          <a:p>
            <a:pPr>
              <a:spcBef>
                <a:spcPts val="2000"/>
              </a:spcBef>
            </a:pPr>
            <a:endParaRPr lang="de-DE" dirty="0"/>
          </a:p>
        </p:txBody>
      </p:sp>
    </p:spTree>
    <p:extLst>
      <p:ext uri="{BB962C8B-B14F-4D97-AF65-F5344CB8AC3E}">
        <p14:creationId xmlns:p14="http://schemas.microsoft.com/office/powerpoint/2010/main" val="265992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Apart from land, water and atmospheric degradation, there are many other kinds of pollution that are part of environmental degradation. </a:t>
            </a:r>
          </a:p>
          <a:p>
            <a:pPr>
              <a:spcBef>
                <a:spcPts val="2000"/>
              </a:spcBef>
            </a:pPr>
            <a:r>
              <a:rPr lang="en-US" dirty="0"/>
              <a:t>This includes noise pollution, light pollution and pollutions regarding nuclear waste. </a:t>
            </a:r>
          </a:p>
          <a:p>
            <a:pPr>
              <a:spcBef>
                <a:spcPts val="2000"/>
              </a:spcBef>
            </a:pPr>
            <a:r>
              <a:rPr lang="en-US" dirty="0"/>
              <a:t>All these kinds of pollution have significant adverse effects on our planet.</a:t>
            </a:r>
          </a:p>
          <a:p>
            <a:pPr>
              <a:spcBef>
                <a:spcPts val="2000"/>
              </a:spcBef>
            </a:pPr>
            <a:endParaRPr lang="de-DE" dirty="0"/>
          </a:p>
        </p:txBody>
      </p:sp>
    </p:spTree>
    <p:extLst>
      <p:ext uri="{BB962C8B-B14F-4D97-AF65-F5344CB8AC3E}">
        <p14:creationId xmlns:p14="http://schemas.microsoft.com/office/powerpoint/2010/main" val="273907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environmental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Overpopulation</a:t>
            </a:r>
            <a:endParaRPr lang="en-US" dirty="0"/>
          </a:p>
          <a:p>
            <a:r>
              <a:rPr lang="en-US" b="1" dirty="0"/>
              <a:t>Deforestation</a:t>
            </a:r>
            <a:endParaRPr lang="en-US" dirty="0"/>
          </a:p>
          <a:p>
            <a:r>
              <a:rPr lang="en-US" b="1" dirty="0"/>
              <a:t>Landfills</a:t>
            </a:r>
            <a:endParaRPr lang="en-US" dirty="0"/>
          </a:p>
          <a:p>
            <a:r>
              <a:rPr lang="en-US" b="1" dirty="0"/>
              <a:t>Consumption behavior</a:t>
            </a:r>
            <a:endParaRPr lang="en-US" dirty="0"/>
          </a:p>
          <a:p>
            <a:r>
              <a:rPr lang="en-US" b="1" dirty="0"/>
              <a:t>Waste production</a:t>
            </a:r>
            <a:endParaRPr lang="en-US" dirty="0"/>
          </a:p>
          <a:p>
            <a:r>
              <a:rPr lang="en-US" b="1" dirty="0"/>
              <a:t>Lack of education</a:t>
            </a:r>
            <a:endParaRPr lang="en-US" dirty="0"/>
          </a:p>
          <a:p>
            <a:r>
              <a:rPr lang="en-US" b="1" dirty="0"/>
              <a:t>Illegal dumping</a:t>
            </a:r>
            <a:endParaRPr lang="en-US" dirty="0"/>
          </a:p>
          <a:p>
            <a:r>
              <a:rPr lang="en-US" b="1" dirty="0"/>
              <a:t>Agricultural pollution</a:t>
            </a:r>
            <a:endParaRPr lang="en-US" dirty="0"/>
          </a:p>
          <a:p>
            <a:r>
              <a:rPr lang="en-US" b="1" dirty="0"/>
              <a:t>Littering</a:t>
            </a:r>
            <a:endParaRPr lang="en-US" dirty="0"/>
          </a:p>
          <a:p>
            <a:r>
              <a:rPr lang="en-US" b="1" dirty="0"/>
              <a:t>Mining</a:t>
            </a:r>
            <a:endParaRPr lang="en-US" dirty="0"/>
          </a:p>
          <a:p>
            <a:r>
              <a:rPr lang="en-US" b="1" dirty="0"/>
              <a:t>Plastic pollution</a:t>
            </a:r>
            <a:endParaRPr lang="en-US" dirty="0"/>
          </a:p>
          <a:p>
            <a:r>
              <a:rPr lang="en-US" b="1" dirty="0"/>
              <a:t>Resource depletion</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Overpopulation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Overpopulation is a big problem for our environmental system. </a:t>
            </a:r>
          </a:p>
          <a:p>
            <a:pPr>
              <a:spcBef>
                <a:spcPts val="2000"/>
              </a:spcBef>
            </a:pPr>
            <a:r>
              <a:rPr lang="en-US" dirty="0"/>
              <a:t>A growing number of people also implies an increasing overall consumption level. </a:t>
            </a:r>
          </a:p>
          <a:p>
            <a:pPr>
              <a:spcBef>
                <a:spcPts val="2000"/>
              </a:spcBef>
            </a:pPr>
            <a:r>
              <a:rPr lang="en-US" dirty="0"/>
              <a:t>This increasing demand for material goods leads to an increase in the emission of harmful gases which in turn lead to air pollution and also contribute to global warming. </a:t>
            </a:r>
          </a:p>
          <a:p>
            <a:pPr>
              <a:spcBef>
                <a:spcPts val="2000"/>
              </a:spcBef>
            </a:pPr>
            <a:r>
              <a:rPr lang="en-US" dirty="0"/>
              <a:t>Moreover, overpopulation can also lead to significant air and particle pollution from the use of cars that are run by fossil fuels.</a:t>
            </a:r>
          </a:p>
          <a:p>
            <a:pPr>
              <a:spcBef>
                <a:spcPts val="2000"/>
              </a:spcBef>
            </a:pPr>
            <a:endParaRPr lang="de-DE" dirty="0"/>
          </a:p>
        </p:txBody>
      </p:sp>
    </p:spTree>
    <p:extLst>
      <p:ext uri="{BB962C8B-B14F-4D97-AF65-F5344CB8AC3E}">
        <p14:creationId xmlns:p14="http://schemas.microsoft.com/office/powerpoint/2010/main" val="14937779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3398</Words>
  <Application>Microsoft Office PowerPoint</Application>
  <PresentationFormat>Breitbild</PresentationFormat>
  <Paragraphs>244</Paragraphs>
  <Slides>48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48</vt:i4>
      </vt:variant>
    </vt:vector>
  </HeadingPairs>
  <TitlesOfParts>
    <vt:vector size="52" baseType="lpstr">
      <vt:lpstr>Arial</vt:lpstr>
      <vt:lpstr>Calibri</vt:lpstr>
      <vt:lpstr>Calibri Light</vt:lpstr>
      <vt:lpstr>Office</vt:lpstr>
      <vt:lpstr>Environmental  Degradation</vt:lpstr>
      <vt:lpstr>What is environmental degradation?</vt:lpstr>
      <vt:lpstr>Types of environmental degradation</vt:lpstr>
      <vt:lpstr>Land and soil degradation</vt:lpstr>
      <vt:lpstr>Water degradation</vt:lpstr>
      <vt:lpstr>Atmospheric degradation</vt:lpstr>
      <vt:lpstr>Pollution</vt:lpstr>
      <vt:lpstr>Causes for environmental degradation</vt:lpstr>
      <vt:lpstr>Overpopulation</vt:lpstr>
      <vt:lpstr>Deforestation</vt:lpstr>
      <vt:lpstr>Landfills</vt:lpstr>
      <vt:lpstr>Consumption behavior</vt:lpstr>
      <vt:lpstr>Waste production</vt:lpstr>
      <vt:lpstr>Lack of education</vt:lpstr>
      <vt:lpstr>Illegal dumping</vt:lpstr>
      <vt:lpstr>Agricultural pollution</vt:lpstr>
      <vt:lpstr>Littering</vt:lpstr>
      <vt:lpstr>Mining</vt:lpstr>
      <vt:lpstr>Plastic pollution</vt:lpstr>
      <vt:lpstr>Resource depletion</vt:lpstr>
      <vt:lpstr>Effects of environmental degradation</vt:lpstr>
      <vt:lpstr>Acid rain</vt:lpstr>
      <vt:lpstr>Biodiversity loss</vt:lpstr>
      <vt:lpstr>Floods</vt:lpstr>
      <vt:lpstr>Landslides</vt:lpstr>
      <vt:lpstr>Soil erosion</vt:lpstr>
      <vt:lpstr>Endangerment of species</vt:lpstr>
      <vt:lpstr>Natural disasters</vt:lpstr>
      <vt:lpstr>Global warming</vt:lpstr>
      <vt:lpstr>Public health problems</vt:lpstr>
      <vt:lpstr>Loss of livelihood for many people</vt:lpstr>
      <vt:lpstr>Famine</vt:lpstr>
      <vt:lpstr>Wars</vt:lpstr>
      <vt:lpstr>Spread of diseases</vt:lpstr>
      <vt:lpstr>Loss in tourism</vt:lpstr>
      <vt:lpstr>Economic effects</vt:lpstr>
      <vt:lpstr>Solutions for environmental degradation</vt:lpstr>
      <vt:lpstr>Stop deforestation</vt:lpstr>
      <vt:lpstr>High fines for illegal dumping</vt:lpstr>
      <vt:lpstr>Stricter government regulations</vt:lpstr>
      <vt:lpstr>Nature reserves and biotopes</vt:lpstr>
      <vt:lpstr>Reduce consumption levels</vt:lpstr>
      <vt:lpstr>Reduce waste production</vt:lpstr>
      <vt:lpstr>Refrain from plastic packaging and disposable cups</vt:lpstr>
      <vt:lpstr>Education</vt:lpstr>
      <vt:lpstr>Convince others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2019-12-01T08:08:20Z</dcterms:modified>
</cp:coreProperties>
</file>