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7" r:id="rId5"/>
    <p:sldId id="268" r:id="rId6"/>
    <p:sldId id="269" r:id="rId7"/>
    <p:sldId id="270" r:id="rId8"/>
    <p:sldId id="271" r:id="rId9"/>
    <p:sldId id="272" r:id="rId10"/>
    <p:sldId id="273" r:id="rId11"/>
    <p:sldId id="259"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260" r:id="rId69"/>
    <p:sldId id="266" r:id="rId7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18.11.2019</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18.11.2019</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18.11.2019</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18.11.2019</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18.11.2019</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18.11.2019</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18.11.2019</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18.11.2019</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18.11.2019</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18.11.2019</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18.11.2019</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18.11.2019</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en.wikipedia.org/wiki/Environmentally_friendly" TargetMode="External"/><Relationship Id="rId2" Type="http://schemas.openxmlformats.org/officeDocument/2006/relationships/hyperlink" Target="https://inequality.org/facts/global-inequality/" TargetMode="External"/><Relationship Id="rId1" Type="http://schemas.openxmlformats.org/officeDocument/2006/relationships/slideLayout" Target="../slideLayouts/slideLayout2.xml"/><Relationship Id="rId4" Type="http://schemas.openxmlformats.org/officeDocument/2006/relationships/hyperlink" Target="https://wwf.panda.org/get_involved/live_green/travel/on_vac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02078F96-B1A8-44D3-96D8-657E7917669A}"/>
              </a:ext>
            </a:extLst>
          </p:cNvPr>
          <p:cNvPicPr>
            <a:picLocks noChangeAspect="1"/>
          </p:cNvPicPr>
          <p:nvPr/>
        </p:nvPicPr>
        <p:blipFill rotWithShape="1">
          <a:blip r:embed="rId2">
            <a:extLst>
              <a:ext uri="{28A0092B-C50C-407E-A947-70E740481C1C}">
                <a14:useLocalDpi xmlns:a14="http://schemas.microsoft.com/office/drawing/2010/main" val="0"/>
              </a:ext>
            </a:extLst>
          </a:blip>
          <a:srcRect t="7749" b="9097"/>
          <a:stretch/>
        </p:blipFill>
        <p:spPr>
          <a:xfrm>
            <a:off x="0" y="0"/>
            <a:ext cx="12192000" cy="6857999"/>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825910" y="254005"/>
            <a:ext cx="11318064" cy="550330"/>
          </a:xfrm>
        </p:spPr>
        <p:txBody>
          <a:bodyPr>
            <a:normAutofit fontScale="90000"/>
          </a:bodyPr>
          <a:lstStyle/>
          <a:p>
            <a:r>
              <a:rPr lang="de-DE" sz="4500" b="1" dirty="0">
                <a:solidFill>
                  <a:schemeClr val="bg1"/>
                </a:solidFill>
              </a:rPr>
              <a:t>52 </a:t>
            </a:r>
            <a:r>
              <a:rPr lang="de-DE" sz="4500" b="1" dirty="0" err="1">
                <a:solidFill>
                  <a:schemeClr val="bg1"/>
                </a:solidFill>
              </a:rPr>
              <a:t>ways</a:t>
            </a:r>
            <a:r>
              <a:rPr lang="de-DE" sz="4500" b="1" dirty="0">
                <a:solidFill>
                  <a:schemeClr val="bg1"/>
                </a:solidFill>
              </a:rPr>
              <a:t> </a:t>
            </a:r>
            <a:r>
              <a:rPr lang="de-DE" sz="4500" b="1" dirty="0" err="1">
                <a:solidFill>
                  <a:schemeClr val="bg1"/>
                </a:solidFill>
              </a:rPr>
              <a:t>to</a:t>
            </a:r>
            <a:r>
              <a:rPr lang="de-DE" sz="4500" b="1" dirty="0">
                <a:solidFill>
                  <a:schemeClr val="bg1"/>
                </a:solidFill>
              </a:rPr>
              <a:t> </a:t>
            </a:r>
            <a:r>
              <a:rPr lang="de-DE" sz="4500" b="1" dirty="0" err="1">
                <a:solidFill>
                  <a:schemeClr val="bg1"/>
                </a:solidFill>
              </a:rPr>
              <a:t>become</a:t>
            </a:r>
            <a:r>
              <a:rPr lang="de-DE" sz="4500" b="1" dirty="0">
                <a:solidFill>
                  <a:schemeClr val="bg1"/>
                </a:solidFill>
              </a:rPr>
              <a:t> </a:t>
            </a:r>
            <a:r>
              <a:rPr lang="de-DE" sz="4500" b="1" dirty="0" err="1">
                <a:solidFill>
                  <a:schemeClr val="bg1"/>
                </a:solidFill>
              </a:rPr>
              <a:t>environmentally-friendly</a:t>
            </a:r>
            <a:endParaRPr lang="de-DE" sz="4500" b="1" dirty="0">
              <a:solidFill>
                <a:schemeClr val="bg1"/>
              </a:solidFill>
            </a:endParaRP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Regret breaks people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Regret is a horrible feeling. If you can’t change things, this can really break you. </a:t>
            </a:r>
          </a:p>
          <a:p>
            <a:pPr>
              <a:spcBef>
                <a:spcPts val="2000"/>
              </a:spcBef>
            </a:pPr>
            <a:r>
              <a:rPr lang="en-US" dirty="0"/>
              <a:t>Imagine you do not care about the environment at all, consuming all kinds of useless stuff, driving the fastest cars and so on. </a:t>
            </a:r>
          </a:p>
          <a:p>
            <a:pPr>
              <a:spcBef>
                <a:spcPts val="2000"/>
              </a:spcBef>
            </a:pPr>
            <a:r>
              <a:rPr lang="en-US" dirty="0"/>
              <a:t>At one point when, probably when you are retired, you will realize on how miserable your contribution to our environmental system really was and you will likely regret your behavior. </a:t>
            </a:r>
          </a:p>
          <a:p>
            <a:pPr>
              <a:spcBef>
                <a:spcPts val="2000"/>
              </a:spcBef>
            </a:pPr>
            <a:r>
              <a:rPr lang="en-US" dirty="0"/>
              <a:t>However, it is often too late at this point to make significant changes in a positive way. </a:t>
            </a:r>
          </a:p>
          <a:p>
            <a:pPr>
              <a:spcBef>
                <a:spcPts val="2000"/>
              </a:spcBef>
            </a:pPr>
            <a:r>
              <a:rPr lang="en-US" dirty="0"/>
              <a:t>If you want to avoid this ugly feeling of regret at the end of your life, you should really change your mind and behave environmentally-friendly from now on.</a:t>
            </a:r>
          </a:p>
          <a:p>
            <a:pPr>
              <a:spcBef>
                <a:spcPts val="2000"/>
              </a:spcBef>
            </a:pPr>
            <a:endParaRPr lang="de-DE" dirty="0"/>
          </a:p>
        </p:txBody>
      </p:sp>
    </p:spTree>
    <p:extLst>
      <p:ext uri="{BB962C8B-B14F-4D97-AF65-F5344CB8AC3E}">
        <p14:creationId xmlns:p14="http://schemas.microsoft.com/office/powerpoint/2010/main" val="2413759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52 simple ways to live environmentally-friendly (1/5)</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Avoid plastic cups</a:t>
            </a:r>
            <a:endParaRPr lang="en-US" dirty="0"/>
          </a:p>
          <a:p>
            <a:r>
              <a:rPr lang="en-US" b="1" dirty="0"/>
              <a:t>Avoid food delivery</a:t>
            </a:r>
            <a:endParaRPr lang="en-US" dirty="0"/>
          </a:p>
          <a:p>
            <a:r>
              <a:rPr lang="en-US" b="1" dirty="0"/>
              <a:t>Avoid plastic packaging</a:t>
            </a:r>
            <a:endParaRPr lang="en-US" dirty="0"/>
          </a:p>
          <a:p>
            <a:r>
              <a:rPr lang="en-US" b="1" dirty="0"/>
              <a:t>Be positive</a:t>
            </a:r>
            <a:endParaRPr lang="en-US" dirty="0"/>
          </a:p>
          <a:p>
            <a:r>
              <a:rPr lang="en-US" b="1" dirty="0"/>
              <a:t>Buy local food</a:t>
            </a:r>
            <a:endParaRPr lang="en-US" dirty="0"/>
          </a:p>
          <a:p>
            <a:r>
              <a:rPr lang="en-US" b="1" dirty="0"/>
              <a:t>Collect waste</a:t>
            </a:r>
            <a:endParaRPr lang="en-US" dirty="0"/>
          </a:p>
          <a:p>
            <a:r>
              <a:rPr lang="en-US" b="1" dirty="0"/>
              <a:t>Dispose your cigarettes appropriately</a:t>
            </a:r>
            <a:endParaRPr lang="en-US" dirty="0"/>
          </a:p>
          <a:p>
            <a:r>
              <a:rPr lang="en-US" b="1" dirty="0"/>
              <a:t>Don’t litter</a:t>
            </a:r>
            <a:endParaRPr lang="en-US" dirty="0"/>
          </a:p>
          <a:p>
            <a:r>
              <a:rPr lang="en-US" b="1" dirty="0"/>
              <a:t>Don’t use taxis</a:t>
            </a:r>
            <a:endParaRPr lang="en-US" dirty="0"/>
          </a:p>
          <a:p>
            <a:r>
              <a:rPr lang="en-US" b="1" dirty="0"/>
              <a:t>Donate your birthday</a:t>
            </a:r>
            <a:endParaRPr lang="en-US" dirty="0"/>
          </a:p>
          <a:p>
            <a:r>
              <a:rPr lang="en-US" b="1" dirty="0"/>
              <a:t>Eat vegan</a:t>
            </a:r>
            <a:endParaRPr lang="en-US" dirty="0"/>
          </a:p>
          <a:p>
            <a:r>
              <a:rPr lang="en-US" b="1" dirty="0"/>
              <a:t>Educate your children</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52 simple ways to live environmentally-friendly (2/5)</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Grow native plants</a:t>
            </a:r>
            <a:endParaRPr lang="en-US" dirty="0"/>
          </a:p>
          <a:p>
            <a:r>
              <a:rPr lang="en-US" b="1" dirty="0"/>
              <a:t>Home office</a:t>
            </a:r>
            <a:endParaRPr lang="en-US" dirty="0"/>
          </a:p>
          <a:p>
            <a:r>
              <a:rPr lang="en-US" b="1" dirty="0"/>
              <a:t>Keep wearing your clothes</a:t>
            </a:r>
            <a:endParaRPr lang="en-US" dirty="0"/>
          </a:p>
          <a:p>
            <a:r>
              <a:rPr lang="en-US" b="1" dirty="0"/>
              <a:t>Organic gardening</a:t>
            </a:r>
            <a:endParaRPr lang="en-US" dirty="0"/>
          </a:p>
          <a:p>
            <a:r>
              <a:rPr lang="en-US" b="1" dirty="0"/>
              <a:t>Pick food</a:t>
            </a:r>
            <a:endParaRPr lang="en-US" dirty="0"/>
          </a:p>
          <a:p>
            <a:r>
              <a:rPr lang="en-US" b="1" dirty="0"/>
              <a:t>Plant trees</a:t>
            </a:r>
            <a:endParaRPr lang="en-US" dirty="0"/>
          </a:p>
          <a:p>
            <a:r>
              <a:rPr lang="en-US" b="1" dirty="0"/>
              <a:t>Raise the awareness of people</a:t>
            </a:r>
            <a:endParaRPr lang="en-US" dirty="0"/>
          </a:p>
          <a:p>
            <a:r>
              <a:rPr lang="en-US" b="1" dirty="0"/>
              <a:t>Reduce detergents</a:t>
            </a:r>
            <a:endParaRPr lang="en-US" dirty="0"/>
          </a:p>
          <a:p>
            <a:r>
              <a:rPr lang="en-US" b="1" dirty="0"/>
              <a:t>Reduce heating</a:t>
            </a:r>
            <a:endParaRPr lang="en-US" dirty="0"/>
          </a:p>
          <a:p>
            <a:r>
              <a:rPr lang="en-US" b="1" dirty="0"/>
              <a:t>Reduce the use of deodorants</a:t>
            </a:r>
            <a:endParaRPr lang="en-US" dirty="0"/>
          </a:p>
          <a:p>
            <a:r>
              <a:rPr lang="en-US" b="1" dirty="0"/>
              <a:t>Reduce the use of sun cream</a:t>
            </a:r>
            <a:endParaRPr lang="en-US" dirty="0"/>
          </a:p>
          <a:p>
            <a:r>
              <a:rPr lang="en-US" b="1" dirty="0"/>
              <a:t>Reduce waste whenever possible</a:t>
            </a:r>
            <a:endParaRPr lang="de-DE" dirty="0"/>
          </a:p>
        </p:txBody>
      </p:sp>
    </p:spTree>
    <p:extLst>
      <p:ext uri="{BB962C8B-B14F-4D97-AF65-F5344CB8AC3E}">
        <p14:creationId xmlns:p14="http://schemas.microsoft.com/office/powerpoint/2010/main" val="2452147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52 simple ways to live environmentally-friendly (3/5)</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Reduce your consumption level</a:t>
            </a:r>
            <a:endParaRPr lang="en-US" dirty="0"/>
          </a:p>
          <a:p>
            <a:r>
              <a:rPr lang="en-US" b="1" dirty="0"/>
              <a:t>Reduce your meat consumption</a:t>
            </a:r>
            <a:endParaRPr lang="en-US" dirty="0"/>
          </a:p>
          <a:p>
            <a:r>
              <a:rPr lang="en-US" b="1" dirty="0"/>
              <a:t>Restore biotopes</a:t>
            </a:r>
            <a:endParaRPr lang="en-US" dirty="0"/>
          </a:p>
          <a:p>
            <a:r>
              <a:rPr lang="en-US" b="1" dirty="0"/>
              <a:t>Reuse wrappings</a:t>
            </a:r>
            <a:endParaRPr lang="en-US" dirty="0"/>
          </a:p>
          <a:p>
            <a:r>
              <a:rPr lang="en-US" b="1" dirty="0"/>
              <a:t>Save metals</a:t>
            </a:r>
            <a:endParaRPr lang="en-US" dirty="0"/>
          </a:p>
          <a:p>
            <a:r>
              <a:rPr lang="en-US" b="1" dirty="0"/>
              <a:t>Save printing paper at work</a:t>
            </a:r>
            <a:endParaRPr lang="en-US" dirty="0"/>
          </a:p>
          <a:p>
            <a:r>
              <a:rPr lang="en-US" b="1" dirty="0"/>
              <a:t>Save water</a:t>
            </a:r>
            <a:endParaRPr lang="en-US" dirty="0"/>
          </a:p>
          <a:p>
            <a:r>
              <a:rPr lang="en-US" b="1" dirty="0"/>
              <a:t>Separate your waste</a:t>
            </a:r>
            <a:endParaRPr lang="en-US" dirty="0"/>
          </a:p>
          <a:p>
            <a:r>
              <a:rPr lang="en-US" b="1" dirty="0"/>
              <a:t>Social media</a:t>
            </a:r>
            <a:endParaRPr lang="en-US" dirty="0"/>
          </a:p>
          <a:p>
            <a:r>
              <a:rPr lang="en-US" b="1" dirty="0"/>
              <a:t>Speak up</a:t>
            </a:r>
            <a:endParaRPr lang="en-US" dirty="0"/>
          </a:p>
          <a:p>
            <a:r>
              <a:rPr lang="en-US" b="1" dirty="0"/>
              <a:t>Stop using drugs</a:t>
            </a:r>
            <a:endParaRPr lang="en-US" dirty="0"/>
          </a:p>
          <a:p>
            <a:r>
              <a:rPr lang="en-US" b="1" dirty="0"/>
              <a:t>Support local farmers</a:t>
            </a:r>
            <a:endParaRPr lang="en-US" dirty="0"/>
          </a:p>
        </p:txBody>
      </p:sp>
    </p:spTree>
    <p:extLst>
      <p:ext uri="{BB962C8B-B14F-4D97-AF65-F5344CB8AC3E}">
        <p14:creationId xmlns:p14="http://schemas.microsoft.com/office/powerpoint/2010/main" val="3566541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52 simple ways to live environmentally-friendly (4/5)</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Switch off your TV</a:t>
            </a:r>
            <a:endParaRPr lang="en-US" dirty="0"/>
          </a:p>
          <a:p>
            <a:r>
              <a:rPr lang="en-US" b="1" dirty="0"/>
              <a:t>Turn off air conditioning</a:t>
            </a:r>
            <a:endParaRPr lang="en-US" dirty="0"/>
          </a:p>
          <a:p>
            <a:r>
              <a:rPr lang="en-US" b="1" dirty="0"/>
              <a:t>Turn off the lights</a:t>
            </a:r>
            <a:endParaRPr lang="en-US" dirty="0"/>
          </a:p>
          <a:p>
            <a:r>
              <a:rPr lang="en-US" b="1" dirty="0"/>
              <a:t>Turn off unnecessary car devices</a:t>
            </a:r>
            <a:endParaRPr lang="en-US" dirty="0"/>
          </a:p>
          <a:p>
            <a:r>
              <a:rPr lang="en-US" b="1" dirty="0"/>
              <a:t>Use alternative means of transportation</a:t>
            </a:r>
            <a:endParaRPr lang="en-US" dirty="0"/>
          </a:p>
          <a:p>
            <a:r>
              <a:rPr lang="en-US" b="1" dirty="0"/>
              <a:t>Use carpools</a:t>
            </a:r>
            <a:endParaRPr lang="en-US" dirty="0"/>
          </a:p>
          <a:p>
            <a:r>
              <a:rPr lang="en-US" b="1" dirty="0"/>
              <a:t>Use electronic tickets</a:t>
            </a:r>
            <a:endParaRPr lang="en-US" dirty="0"/>
          </a:p>
          <a:p>
            <a:r>
              <a:rPr lang="en-US" b="1" dirty="0"/>
              <a:t>Use energy-efficient devices</a:t>
            </a:r>
            <a:endParaRPr lang="en-US" dirty="0"/>
          </a:p>
          <a:p>
            <a:r>
              <a:rPr lang="en-US" b="1" dirty="0"/>
              <a:t>Use organic food stores</a:t>
            </a:r>
            <a:endParaRPr lang="en-US" dirty="0"/>
          </a:p>
          <a:p>
            <a:r>
              <a:rPr lang="en-US" b="1" dirty="0"/>
              <a:t>Use your bicycle</a:t>
            </a:r>
            <a:endParaRPr lang="en-US" dirty="0"/>
          </a:p>
          <a:p>
            <a:r>
              <a:rPr lang="en-US" b="1" dirty="0"/>
              <a:t>Use your clothes efficiently</a:t>
            </a:r>
            <a:endParaRPr lang="en-US" dirty="0"/>
          </a:p>
          <a:p>
            <a:r>
              <a:rPr lang="en-US" b="1" dirty="0"/>
              <a:t>Use your food in an efficient manner</a:t>
            </a:r>
            <a:endParaRPr lang="en-US" dirty="0"/>
          </a:p>
        </p:txBody>
      </p:sp>
    </p:spTree>
    <p:extLst>
      <p:ext uri="{BB962C8B-B14F-4D97-AF65-F5344CB8AC3E}">
        <p14:creationId xmlns:p14="http://schemas.microsoft.com/office/powerpoint/2010/main" val="2012763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52 simple ways to live environmentally-friendly (5/5)</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Vaccinations</a:t>
            </a:r>
            <a:endParaRPr lang="en-US" dirty="0"/>
          </a:p>
          <a:p>
            <a:r>
              <a:rPr lang="en-US" b="1" dirty="0"/>
              <a:t>Volunteer in non-profit organizations</a:t>
            </a:r>
            <a:endParaRPr lang="en-US" dirty="0"/>
          </a:p>
          <a:p>
            <a:r>
              <a:rPr lang="en-US" b="1" dirty="0"/>
              <a:t>Walk short distances</a:t>
            </a:r>
            <a:endParaRPr lang="en-US" dirty="0"/>
          </a:p>
          <a:p>
            <a:r>
              <a:rPr lang="en-US" b="1" dirty="0"/>
              <a:t>Weekend at home</a:t>
            </a:r>
            <a:endParaRPr lang="en-US" dirty="0"/>
          </a:p>
        </p:txBody>
      </p:sp>
    </p:spTree>
    <p:extLst>
      <p:ext uri="{BB962C8B-B14F-4D97-AF65-F5344CB8AC3E}">
        <p14:creationId xmlns:p14="http://schemas.microsoft.com/office/powerpoint/2010/main" val="3664992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Avoid plastic cups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use of disposable plastic cups is a big environmental problem. </a:t>
            </a:r>
          </a:p>
          <a:p>
            <a:pPr>
              <a:spcBef>
                <a:spcPts val="2000"/>
              </a:spcBef>
            </a:pPr>
            <a:r>
              <a:rPr lang="en-US" dirty="0"/>
              <a:t>Every year, around 500 billion plastic cups are used worldwide. </a:t>
            </a:r>
          </a:p>
          <a:p>
            <a:pPr>
              <a:spcBef>
                <a:spcPts val="2000"/>
              </a:spcBef>
            </a:pPr>
            <a:r>
              <a:rPr lang="en-US" dirty="0"/>
              <a:t>This amounts to an enormous amount of trash. </a:t>
            </a:r>
          </a:p>
          <a:p>
            <a:pPr>
              <a:spcBef>
                <a:spcPts val="2000"/>
              </a:spcBef>
            </a:pPr>
            <a:r>
              <a:rPr lang="en-US" dirty="0"/>
              <a:t>By avoiding the use of plastic cups and bringing your own mug instead, you can use it several times instead of just throwing plastic cups into the garbage after single use.</a:t>
            </a:r>
          </a:p>
          <a:p>
            <a:pPr>
              <a:spcBef>
                <a:spcPts val="2000"/>
              </a:spcBef>
            </a:pPr>
            <a:endParaRPr lang="de-DE" dirty="0"/>
          </a:p>
        </p:txBody>
      </p:sp>
    </p:spTree>
    <p:extLst>
      <p:ext uri="{BB962C8B-B14F-4D97-AF65-F5344CB8AC3E}">
        <p14:creationId xmlns:p14="http://schemas.microsoft.com/office/powerpoint/2010/main" val="227947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Avoid food delivery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Delivering food pollutes the environment since the transportation often implies the use of fossil fuels which in turn contribute to global warming. </a:t>
            </a:r>
          </a:p>
          <a:p>
            <a:pPr>
              <a:spcBef>
                <a:spcPts val="2000"/>
              </a:spcBef>
            </a:pPr>
            <a:r>
              <a:rPr lang="en-US" dirty="0"/>
              <a:t>Cooking your own food instead of using food delivery companies improve your ecological footprint.</a:t>
            </a:r>
          </a:p>
          <a:p>
            <a:pPr>
              <a:spcBef>
                <a:spcPts val="2000"/>
              </a:spcBef>
            </a:pPr>
            <a:endParaRPr lang="de-DE" dirty="0"/>
          </a:p>
        </p:txBody>
      </p:sp>
    </p:spTree>
    <p:extLst>
      <p:ext uri="{BB962C8B-B14F-4D97-AF65-F5344CB8AC3E}">
        <p14:creationId xmlns:p14="http://schemas.microsoft.com/office/powerpoint/2010/main" val="1763223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Avoid plastic packaging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products are wrapped into plastic. </a:t>
            </a:r>
          </a:p>
          <a:p>
            <a:pPr>
              <a:spcBef>
                <a:spcPts val="2000"/>
              </a:spcBef>
            </a:pPr>
            <a:r>
              <a:rPr lang="en-US" dirty="0"/>
              <a:t>This leads to an enormous amount of plastic waste each year. </a:t>
            </a:r>
          </a:p>
          <a:p>
            <a:pPr>
              <a:spcBef>
                <a:spcPts val="2000"/>
              </a:spcBef>
            </a:pPr>
            <a:r>
              <a:rPr lang="en-US" dirty="0"/>
              <a:t>This plastic waste ends up on landfills where it can lead to soil pollution or is burned and therefore contributes to global warming. </a:t>
            </a:r>
          </a:p>
          <a:p>
            <a:pPr>
              <a:spcBef>
                <a:spcPts val="2000"/>
              </a:spcBef>
            </a:pPr>
            <a:r>
              <a:rPr lang="en-US" dirty="0"/>
              <a:t>Thus, by avoiding buying items with plastic packaging, you can behave more ecological friendly.</a:t>
            </a:r>
          </a:p>
          <a:p>
            <a:pPr>
              <a:spcBef>
                <a:spcPts val="2000"/>
              </a:spcBef>
            </a:pPr>
            <a:endParaRPr lang="de-DE" dirty="0"/>
          </a:p>
        </p:txBody>
      </p:sp>
    </p:spTree>
    <p:extLst>
      <p:ext uri="{BB962C8B-B14F-4D97-AF65-F5344CB8AC3E}">
        <p14:creationId xmlns:p14="http://schemas.microsoft.com/office/powerpoint/2010/main" val="1831797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Be positive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are quite pessimistic when it comes to saving our environment. </a:t>
            </a:r>
          </a:p>
          <a:p>
            <a:pPr>
              <a:spcBef>
                <a:spcPts val="2000"/>
              </a:spcBef>
            </a:pPr>
            <a:r>
              <a:rPr lang="en-US" dirty="0"/>
              <a:t>They just say that it is no longer possible to save our planet since our problems are overwhelming. </a:t>
            </a:r>
          </a:p>
          <a:p>
            <a:pPr>
              <a:spcBef>
                <a:spcPts val="2000"/>
              </a:spcBef>
            </a:pPr>
            <a:r>
              <a:rPr lang="en-US" dirty="0"/>
              <a:t>However, this is not true at all! </a:t>
            </a:r>
          </a:p>
          <a:p>
            <a:pPr>
              <a:spcBef>
                <a:spcPts val="2000"/>
              </a:spcBef>
            </a:pPr>
            <a:r>
              <a:rPr lang="en-US" dirty="0"/>
              <a:t>Our decisions determine the faith of our environmental system. </a:t>
            </a:r>
          </a:p>
          <a:p>
            <a:pPr>
              <a:spcBef>
                <a:spcPts val="2000"/>
              </a:spcBef>
            </a:pPr>
            <a:r>
              <a:rPr lang="en-US" dirty="0"/>
              <a:t>Therefore, go out there and spread positivity! </a:t>
            </a:r>
          </a:p>
          <a:p>
            <a:pPr>
              <a:spcBef>
                <a:spcPts val="2000"/>
              </a:spcBef>
            </a:pPr>
            <a:r>
              <a:rPr lang="en-US" dirty="0"/>
              <a:t>We are not lost yet, but we may end up lost if we do not change our behavior!</a:t>
            </a:r>
          </a:p>
          <a:p>
            <a:pPr>
              <a:spcBef>
                <a:spcPts val="2000"/>
              </a:spcBef>
            </a:pPr>
            <a:endParaRPr lang="de-DE" dirty="0"/>
          </a:p>
        </p:txBody>
      </p:sp>
    </p:spTree>
    <p:extLst>
      <p:ext uri="{BB962C8B-B14F-4D97-AF65-F5344CB8AC3E}">
        <p14:creationId xmlns:p14="http://schemas.microsoft.com/office/powerpoint/2010/main" val="3181372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What does it mean to be environmentally friendly?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Being environmentally-friendly (also referred to as environment-friendly, eco-friendly, green or nature-friendly) can be defined as a behavior which is driven by the will to save our environmental system. </a:t>
            </a:r>
          </a:p>
          <a:p>
            <a:pPr>
              <a:spcBef>
                <a:spcPts val="2000"/>
              </a:spcBef>
            </a:pPr>
            <a:r>
              <a:rPr lang="en-US" dirty="0"/>
              <a:t>Behaving in an eco-friendly way is crucial since our planet faces many problems which can only be solved if humanity works together and if everyone makes his or her contribution. </a:t>
            </a:r>
          </a:p>
          <a:p>
            <a:pPr>
              <a:spcBef>
                <a:spcPts val="2000"/>
              </a:spcBef>
            </a:pPr>
            <a:r>
              <a:rPr lang="en-US" dirty="0"/>
              <a:t>In the following, the most important reasons for why it is important to be environmentally-friendly are examined. </a:t>
            </a:r>
          </a:p>
          <a:p>
            <a:pPr>
              <a:spcBef>
                <a:spcPts val="2000"/>
              </a:spcBef>
            </a:pPr>
            <a:r>
              <a:rPr lang="en-US" dirty="0"/>
              <a:t>Moreover, many ways how you can make your contribution to save our planet on a daily basis are suggested.</a:t>
            </a:r>
          </a:p>
          <a:p>
            <a:pPr>
              <a:spcBef>
                <a:spcPts val="2000"/>
              </a:spcBef>
            </a:pPr>
            <a:endParaRPr lang="de-DE" dirty="0"/>
          </a:p>
        </p:txBody>
      </p:sp>
    </p:spTree>
    <p:extLst>
      <p:ext uri="{BB962C8B-B14F-4D97-AF65-F5344CB8AC3E}">
        <p14:creationId xmlns:p14="http://schemas.microsoft.com/office/powerpoint/2010/main" val="389232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Buy local food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Buying local food instead of food that is grown in remote parts of our world can help you being more environmentally-friendly since the large transportation distances can be avoided</a:t>
            </a:r>
            <a:r>
              <a:rPr lang="en-US"/>
              <a:t>. </a:t>
            </a:r>
            <a:endParaRPr lang="en-US" dirty="0"/>
          </a:p>
          <a:p>
            <a:pPr>
              <a:spcBef>
                <a:spcPts val="2000"/>
              </a:spcBef>
            </a:pPr>
            <a:r>
              <a:rPr lang="en-US"/>
              <a:t>By </a:t>
            </a:r>
            <a:r>
              <a:rPr lang="en-US" dirty="0"/>
              <a:t>buying local food, you can mitigate several kinds of pollution and also slow down global warming.</a:t>
            </a:r>
          </a:p>
          <a:p>
            <a:pPr>
              <a:spcBef>
                <a:spcPts val="2000"/>
              </a:spcBef>
            </a:pPr>
            <a:endParaRPr lang="de-DE" dirty="0"/>
          </a:p>
        </p:txBody>
      </p:sp>
    </p:spTree>
    <p:extLst>
      <p:ext uri="{BB962C8B-B14F-4D97-AF65-F5344CB8AC3E}">
        <p14:creationId xmlns:p14="http://schemas.microsoft.com/office/powerpoint/2010/main" val="2460045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Collect waste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Instead of watching TV or doing other stuff, you can improve your ecological footprint further by collecting waste on the streets</a:t>
            </a:r>
            <a:r>
              <a:rPr lang="en-US"/>
              <a:t>. </a:t>
            </a:r>
            <a:endParaRPr lang="en-US" dirty="0"/>
          </a:p>
          <a:p>
            <a:pPr>
              <a:spcBef>
                <a:spcPts val="2000"/>
              </a:spcBef>
            </a:pPr>
            <a:r>
              <a:rPr lang="en-US"/>
              <a:t>Not </a:t>
            </a:r>
            <a:r>
              <a:rPr lang="en-US" dirty="0"/>
              <a:t>only will this lead to a cleaner environment, you can also inspire others to follow you and therefore make a significant positive impact.</a:t>
            </a:r>
          </a:p>
          <a:p>
            <a:pPr>
              <a:spcBef>
                <a:spcPts val="2000"/>
              </a:spcBef>
            </a:pPr>
            <a:endParaRPr lang="de-DE" dirty="0"/>
          </a:p>
        </p:txBody>
      </p:sp>
    </p:spTree>
    <p:extLst>
      <p:ext uri="{BB962C8B-B14F-4D97-AF65-F5344CB8AC3E}">
        <p14:creationId xmlns:p14="http://schemas.microsoft.com/office/powerpoint/2010/main" val="2081735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Dispose your cigarettes appropriately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just dispose their used cigarettes right where they stand and do not care at all about the adverse environmental consequences. </a:t>
            </a:r>
          </a:p>
          <a:p>
            <a:pPr>
              <a:spcBef>
                <a:spcPts val="2000"/>
              </a:spcBef>
            </a:pPr>
            <a:r>
              <a:rPr lang="en-US" dirty="0"/>
              <a:t>However, the disposal of cigarettes can lead to significant soil pollution and may also hurt animals and plants. </a:t>
            </a:r>
          </a:p>
          <a:p>
            <a:pPr>
              <a:spcBef>
                <a:spcPts val="2000"/>
              </a:spcBef>
            </a:pPr>
            <a:r>
              <a:rPr lang="en-US" dirty="0"/>
              <a:t>By disposing your cigarettes appropriately, you can make a positive impact on our environment.</a:t>
            </a:r>
          </a:p>
          <a:p>
            <a:pPr>
              <a:spcBef>
                <a:spcPts val="2000"/>
              </a:spcBef>
            </a:pPr>
            <a:endParaRPr lang="de-DE" dirty="0"/>
          </a:p>
        </p:txBody>
      </p:sp>
    </p:spTree>
    <p:extLst>
      <p:ext uri="{BB962C8B-B14F-4D97-AF65-F5344CB8AC3E}">
        <p14:creationId xmlns:p14="http://schemas.microsoft.com/office/powerpoint/2010/main" val="4066174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Don’t litter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Littering is a serious problem in many areas</a:t>
            </a:r>
            <a:r>
              <a:rPr lang="en-US"/>
              <a:t>. </a:t>
            </a:r>
            <a:endParaRPr lang="en-US" dirty="0"/>
          </a:p>
          <a:p>
            <a:pPr>
              <a:spcBef>
                <a:spcPts val="2000"/>
              </a:spcBef>
            </a:pPr>
            <a:r>
              <a:rPr lang="en-US"/>
              <a:t>People </a:t>
            </a:r>
            <a:r>
              <a:rPr lang="en-US" dirty="0"/>
              <a:t>often dispose their old items in forests or just next to the streets</a:t>
            </a:r>
            <a:r>
              <a:rPr lang="en-US"/>
              <a:t>. </a:t>
            </a:r>
            <a:endParaRPr lang="en-US" dirty="0"/>
          </a:p>
          <a:p>
            <a:pPr>
              <a:spcBef>
                <a:spcPts val="2000"/>
              </a:spcBef>
            </a:pPr>
            <a:r>
              <a:rPr lang="en-US"/>
              <a:t>This </a:t>
            </a:r>
            <a:r>
              <a:rPr lang="en-US" dirty="0"/>
              <a:t>leads to several kinds of pollution. By stopping littering, you can improve your environmental impact.</a:t>
            </a:r>
          </a:p>
          <a:p>
            <a:pPr>
              <a:spcBef>
                <a:spcPts val="2000"/>
              </a:spcBef>
            </a:pPr>
            <a:endParaRPr lang="de-DE" dirty="0"/>
          </a:p>
        </p:txBody>
      </p:sp>
    </p:spTree>
    <p:extLst>
      <p:ext uri="{BB962C8B-B14F-4D97-AF65-F5344CB8AC3E}">
        <p14:creationId xmlns:p14="http://schemas.microsoft.com/office/powerpoint/2010/main" val="4249087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Don’t use taxis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Taxis are a convenient method to get around. </a:t>
            </a:r>
          </a:p>
          <a:p>
            <a:pPr>
              <a:spcBef>
                <a:spcPts val="2000"/>
              </a:spcBef>
            </a:pPr>
            <a:r>
              <a:rPr lang="en-US" dirty="0"/>
              <a:t>However, they are quite inefficient since the amount of harmful gases emitted per person is much higher compared to the use of public transport or other means of transportation. </a:t>
            </a:r>
          </a:p>
          <a:p>
            <a:pPr>
              <a:spcBef>
                <a:spcPts val="2000"/>
              </a:spcBef>
            </a:pPr>
            <a:r>
              <a:rPr lang="en-US" dirty="0"/>
              <a:t>Keep that in mind when it comes to the decision if you want to use a taxi or not the next time!</a:t>
            </a:r>
          </a:p>
          <a:p>
            <a:pPr>
              <a:spcBef>
                <a:spcPts val="2000"/>
              </a:spcBef>
            </a:pPr>
            <a:endParaRPr lang="de-DE" dirty="0"/>
          </a:p>
        </p:txBody>
      </p:sp>
    </p:spTree>
    <p:extLst>
      <p:ext uri="{BB962C8B-B14F-4D97-AF65-F5344CB8AC3E}">
        <p14:creationId xmlns:p14="http://schemas.microsoft.com/office/powerpoint/2010/main" val="3041874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Donate your birthday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People, especially in our Western world, usually have plenty of material belongings</a:t>
            </a:r>
            <a:r>
              <a:rPr lang="en-US"/>
              <a:t>. </a:t>
            </a:r>
            <a:endParaRPr lang="en-US" dirty="0"/>
          </a:p>
          <a:p>
            <a:pPr>
              <a:spcBef>
                <a:spcPts val="2000"/>
              </a:spcBef>
            </a:pPr>
            <a:r>
              <a:rPr lang="en-US"/>
              <a:t>If </a:t>
            </a:r>
            <a:r>
              <a:rPr lang="en-US" dirty="0"/>
              <a:t>you are honest with yourself, do you really need even more material things</a:t>
            </a:r>
            <a:r>
              <a:rPr lang="en-US"/>
              <a:t>? </a:t>
            </a:r>
            <a:endParaRPr lang="en-US" dirty="0"/>
          </a:p>
          <a:p>
            <a:pPr>
              <a:spcBef>
                <a:spcPts val="2000"/>
              </a:spcBef>
            </a:pPr>
            <a:r>
              <a:rPr lang="en-US"/>
              <a:t>If </a:t>
            </a:r>
            <a:r>
              <a:rPr lang="en-US" dirty="0"/>
              <a:t>not, you can donate your birthday and support charity organizations instead of getting useless presents</a:t>
            </a:r>
            <a:r>
              <a:rPr lang="en-US"/>
              <a:t>. </a:t>
            </a:r>
            <a:endParaRPr lang="en-US" dirty="0"/>
          </a:p>
          <a:p>
            <a:pPr>
              <a:spcBef>
                <a:spcPts val="2000"/>
              </a:spcBef>
            </a:pPr>
            <a:r>
              <a:rPr lang="en-US"/>
              <a:t>Therefore</a:t>
            </a:r>
            <a:r>
              <a:rPr lang="en-US" dirty="0"/>
              <a:t>, you can get a good feeling, which may be more valuable to you than material stuff.</a:t>
            </a:r>
          </a:p>
          <a:p>
            <a:pPr>
              <a:spcBef>
                <a:spcPts val="2000"/>
              </a:spcBef>
            </a:pPr>
            <a:endParaRPr lang="de-DE" dirty="0"/>
          </a:p>
        </p:txBody>
      </p:sp>
    </p:spTree>
    <p:extLst>
      <p:ext uri="{BB962C8B-B14F-4D97-AF65-F5344CB8AC3E}">
        <p14:creationId xmlns:p14="http://schemas.microsoft.com/office/powerpoint/2010/main" val="32129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Eat vegan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Eating vegan is not always easy, but it would be quite beneficial for our planet. </a:t>
            </a:r>
          </a:p>
          <a:p>
            <a:pPr>
              <a:spcBef>
                <a:spcPts val="2000"/>
              </a:spcBef>
            </a:pPr>
            <a:r>
              <a:rPr lang="en-US" dirty="0"/>
              <a:t>At least try it for a certain amount of time. </a:t>
            </a:r>
          </a:p>
          <a:p>
            <a:pPr>
              <a:spcBef>
                <a:spcPts val="2000"/>
              </a:spcBef>
            </a:pPr>
            <a:r>
              <a:rPr lang="en-US" dirty="0"/>
              <a:t>Maybe you get used to it and want to continue after the trial period. </a:t>
            </a:r>
          </a:p>
          <a:p>
            <a:pPr>
              <a:spcBef>
                <a:spcPts val="2000"/>
              </a:spcBef>
            </a:pPr>
            <a:r>
              <a:rPr lang="en-US" dirty="0"/>
              <a:t>Eating vegan is good for our planet since our natural resources are used in a quite efficient way. </a:t>
            </a:r>
          </a:p>
          <a:p>
            <a:pPr>
              <a:spcBef>
                <a:spcPts val="2000"/>
              </a:spcBef>
            </a:pPr>
            <a:r>
              <a:rPr lang="en-US" dirty="0"/>
              <a:t>We would be able to feed much more people on our planet if everyone went vegan.</a:t>
            </a:r>
          </a:p>
          <a:p>
            <a:pPr>
              <a:spcBef>
                <a:spcPts val="2000"/>
              </a:spcBef>
            </a:pPr>
            <a:endParaRPr lang="de-DE" dirty="0"/>
          </a:p>
        </p:txBody>
      </p:sp>
    </p:spTree>
    <p:extLst>
      <p:ext uri="{BB962C8B-B14F-4D97-AF65-F5344CB8AC3E}">
        <p14:creationId xmlns:p14="http://schemas.microsoft.com/office/powerpoint/2010/main" val="2009420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Educate your children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Education is key</a:t>
            </a:r>
            <a:r>
              <a:rPr lang="en-US"/>
              <a:t>! </a:t>
            </a:r>
            <a:endParaRPr lang="en-US" dirty="0"/>
          </a:p>
          <a:p>
            <a:pPr>
              <a:spcBef>
                <a:spcPts val="2000"/>
              </a:spcBef>
            </a:pPr>
            <a:r>
              <a:rPr lang="en-US"/>
              <a:t>This </a:t>
            </a:r>
            <a:r>
              <a:rPr lang="en-US" dirty="0"/>
              <a:t>is also true when it comes to environmental-friendly behavior</a:t>
            </a:r>
            <a:r>
              <a:rPr lang="en-US"/>
              <a:t>. </a:t>
            </a:r>
            <a:endParaRPr lang="en-US" dirty="0"/>
          </a:p>
          <a:p>
            <a:pPr>
              <a:spcBef>
                <a:spcPts val="2000"/>
              </a:spcBef>
            </a:pPr>
            <a:r>
              <a:rPr lang="en-US"/>
              <a:t>If </a:t>
            </a:r>
            <a:r>
              <a:rPr lang="en-US" dirty="0"/>
              <a:t>children learn from an early age on how important it is to save our environment, they are much more likely to care about our planet when they turn into grownups and therefore can make a significant positive impact on their own.</a:t>
            </a:r>
          </a:p>
          <a:p>
            <a:pPr>
              <a:spcBef>
                <a:spcPts val="2000"/>
              </a:spcBef>
            </a:pPr>
            <a:endParaRPr lang="de-DE" dirty="0"/>
          </a:p>
        </p:txBody>
      </p:sp>
    </p:spTree>
    <p:extLst>
      <p:ext uri="{BB962C8B-B14F-4D97-AF65-F5344CB8AC3E}">
        <p14:creationId xmlns:p14="http://schemas.microsoft.com/office/powerpoint/2010/main" val="2111245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Grow native plants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Native plants are crucial for sustaining the natural ecosystems</a:t>
            </a:r>
            <a:r>
              <a:rPr lang="en-US"/>
              <a:t>. </a:t>
            </a:r>
            <a:endParaRPr lang="en-US" dirty="0"/>
          </a:p>
          <a:p>
            <a:pPr>
              <a:spcBef>
                <a:spcPts val="2000"/>
              </a:spcBef>
            </a:pPr>
            <a:r>
              <a:rPr lang="en-US"/>
              <a:t>However</a:t>
            </a:r>
            <a:r>
              <a:rPr lang="en-US" dirty="0"/>
              <a:t>, the populations of many native plants decrease significantly due to the excessive use of pesticides</a:t>
            </a:r>
            <a:r>
              <a:rPr lang="en-US"/>
              <a:t>. </a:t>
            </a:r>
            <a:endParaRPr lang="en-US" dirty="0"/>
          </a:p>
          <a:p>
            <a:pPr>
              <a:spcBef>
                <a:spcPts val="2000"/>
              </a:spcBef>
            </a:pPr>
            <a:r>
              <a:rPr lang="en-US"/>
              <a:t>If </a:t>
            </a:r>
            <a:r>
              <a:rPr lang="en-US" dirty="0"/>
              <a:t>you have a garden, you can grow native plant to support the local ecosystem.</a:t>
            </a:r>
          </a:p>
          <a:p>
            <a:pPr>
              <a:spcBef>
                <a:spcPts val="2000"/>
              </a:spcBef>
            </a:pPr>
            <a:endParaRPr lang="de-DE" dirty="0"/>
          </a:p>
        </p:txBody>
      </p:sp>
    </p:spTree>
    <p:extLst>
      <p:ext uri="{BB962C8B-B14F-4D97-AF65-F5344CB8AC3E}">
        <p14:creationId xmlns:p14="http://schemas.microsoft.com/office/powerpoint/2010/main" val="1678415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Home office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With our nowadays technology, working at home instead of working in an office is quite easy to manage in many jobs. </a:t>
            </a:r>
          </a:p>
          <a:p>
            <a:pPr>
              <a:spcBef>
                <a:spcPts val="2000"/>
              </a:spcBef>
            </a:pPr>
            <a:r>
              <a:rPr lang="en-US" dirty="0"/>
              <a:t>This would reduce the emissions resulting from commuting and therefore also slow down global warming. </a:t>
            </a:r>
          </a:p>
          <a:p>
            <a:pPr>
              <a:spcBef>
                <a:spcPts val="2000"/>
              </a:spcBef>
            </a:pPr>
            <a:r>
              <a:rPr lang="en-US" dirty="0"/>
              <a:t>Therefore, just ask your boss if you can work at home, even if it is for just a few days a week.</a:t>
            </a:r>
          </a:p>
          <a:p>
            <a:pPr>
              <a:spcBef>
                <a:spcPts val="2000"/>
              </a:spcBef>
            </a:pPr>
            <a:endParaRPr lang="de-DE" dirty="0"/>
          </a:p>
        </p:txBody>
      </p:sp>
    </p:spTree>
    <p:extLst>
      <p:ext uri="{BB962C8B-B14F-4D97-AF65-F5344CB8AC3E}">
        <p14:creationId xmlns:p14="http://schemas.microsoft.com/office/powerpoint/2010/main" val="176615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Reasons to be environmentally friendly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lvl="0"/>
            <a:r>
              <a:rPr lang="en-US" b="1" dirty="0"/>
              <a:t>We only have one earth</a:t>
            </a:r>
            <a:endParaRPr lang="en-US" dirty="0"/>
          </a:p>
          <a:p>
            <a:pPr lvl="0"/>
            <a:r>
              <a:rPr lang="en-US" b="1" dirty="0"/>
              <a:t>Responsibility of the Western world for the poorest</a:t>
            </a:r>
            <a:endParaRPr lang="en-US" dirty="0"/>
          </a:p>
          <a:p>
            <a:pPr lvl="0"/>
            <a:r>
              <a:rPr lang="en-US" b="1" dirty="0"/>
              <a:t>Save our animals and plants from extinction</a:t>
            </a:r>
            <a:endParaRPr lang="en-US" dirty="0"/>
          </a:p>
          <a:p>
            <a:pPr lvl="0"/>
            <a:r>
              <a:rPr lang="en-US" b="1" dirty="0"/>
              <a:t>Ensure a livable future for the next generations</a:t>
            </a:r>
            <a:endParaRPr lang="en-US" dirty="0"/>
          </a:p>
          <a:p>
            <a:pPr lvl="0"/>
            <a:r>
              <a:rPr lang="en-US" b="1" dirty="0"/>
              <a:t>Environmental friendliness of companies</a:t>
            </a:r>
            <a:endParaRPr lang="en-US" dirty="0"/>
          </a:p>
          <a:p>
            <a:pPr lvl="0"/>
            <a:r>
              <a:rPr lang="en-US" b="1" dirty="0"/>
              <a:t>Making your contribution makes you happy</a:t>
            </a:r>
            <a:endParaRPr lang="en-US" dirty="0"/>
          </a:p>
          <a:p>
            <a:pPr lvl="0"/>
            <a:r>
              <a:rPr lang="en-US" b="1" dirty="0"/>
              <a:t>Regret breaks people</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Keep wearing your clothes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our nowadays society, people treat water as if it was an infinite resource</a:t>
            </a:r>
            <a:r>
              <a:rPr lang="en-US"/>
              <a:t>. </a:t>
            </a:r>
            <a:endParaRPr lang="en-US" dirty="0"/>
          </a:p>
          <a:p>
            <a:pPr>
              <a:spcBef>
                <a:spcPts val="2000"/>
              </a:spcBef>
            </a:pPr>
            <a:r>
              <a:rPr lang="en-US"/>
              <a:t>However</a:t>
            </a:r>
            <a:r>
              <a:rPr lang="en-US" dirty="0"/>
              <a:t>, water will become quite precious when global warming really hits our planet</a:t>
            </a:r>
            <a:r>
              <a:rPr lang="en-US"/>
              <a:t>. </a:t>
            </a:r>
            <a:endParaRPr lang="en-US" dirty="0"/>
          </a:p>
          <a:p>
            <a:pPr>
              <a:spcBef>
                <a:spcPts val="2000"/>
              </a:spcBef>
            </a:pPr>
            <a:r>
              <a:rPr lang="en-US"/>
              <a:t>You </a:t>
            </a:r>
            <a:r>
              <a:rPr lang="en-US" dirty="0"/>
              <a:t>can save water by wearing your clothes longer and not washing it after single use.</a:t>
            </a:r>
          </a:p>
          <a:p>
            <a:pPr>
              <a:spcBef>
                <a:spcPts val="2000"/>
              </a:spcBef>
            </a:pPr>
            <a:endParaRPr lang="de-DE" dirty="0"/>
          </a:p>
        </p:txBody>
      </p:sp>
    </p:spTree>
    <p:extLst>
      <p:ext uri="{BB962C8B-B14F-4D97-AF65-F5344CB8AC3E}">
        <p14:creationId xmlns:p14="http://schemas.microsoft.com/office/powerpoint/2010/main" val="458245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Organic gardening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If you have a garden or a balcony, you can grow your own vegetables and fruits instead of buying them in the store. </a:t>
            </a:r>
          </a:p>
          <a:p>
            <a:pPr>
              <a:spcBef>
                <a:spcPts val="2000"/>
              </a:spcBef>
            </a:pPr>
            <a:r>
              <a:rPr lang="en-US" dirty="0"/>
              <a:t>By doing so, you can reduce the use of fertilizer and pesticides and also reduce the transportation distances of food.</a:t>
            </a:r>
          </a:p>
          <a:p>
            <a:pPr>
              <a:spcBef>
                <a:spcPts val="2000"/>
              </a:spcBef>
            </a:pPr>
            <a:endParaRPr lang="de-DE" dirty="0"/>
          </a:p>
        </p:txBody>
      </p:sp>
    </p:spTree>
    <p:extLst>
      <p:ext uri="{BB962C8B-B14F-4D97-AF65-F5344CB8AC3E}">
        <p14:creationId xmlns:p14="http://schemas.microsoft.com/office/powerpoint/2010/main" val="2656260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Pick food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can also pick your food from forest or other natural areas. </a:t>
            </a:r>
          </a:p>
          <a:p>
            <a:pPr>
              <a:spcBef>
                <a:spcPts val="2000"/>
              </a:spcBef>
            </a:pPr>
            <a:r>
              <a:rPr lang="en-US" dirty="0"/>
              <a:t>For example, you can pick mushrooms or berries instead of buying them in the store. </a:t>
            </a:r>
          </a:p>
          <a:p>
            <a:pPr>
              <a:spcBef>
                <a:spcPts val="2000"/>
              </a:spcBef>
            </a:pPr>
            <a:r>
              <a:rPr lang="en-US" dirty="0"/>
              <a:t>You not only support our environmental system since you don’t have to buy stuff that has been produced and transported by industries, you can also increase the awareness of your children if you take them with you and educate them on the origins of our food.</a:t>
            </a:r>
          </a:p>
          <a:p>
            <a:pPr>
              <a:spcBef>
                <a:spcPts val="2000"/>
              </a:spcBef>
            </a:pPr>
            <a:endParaRPr lang="de-DE" dirty="0"/>
          </a:p>
        </p:txBody>
      </p:sp>
    </p:spTree>
    <p:extLst>
      <p:ext uri="{BB962C8B-B14F-4D97-AF65-F5344CB8AC3E}">
        <p14:creationId xmlns:p14="http://schemas.microsoft.com/office/powerpoint/2010/main" val="6128964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Plant trees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unconventional, planting trees would also be a good measure to mitigate several kinds of adverse environmental effects. </a:t>
            </a:r>
          </a:p>
          <a:p>
            <a:pPr>
              <a:spcBef>
                <a:spcPts val="2000"/>
              </a:spcBef>
            </a:pPr>
            <a:r>
              <a:rPr lang="en-US" dirty="0"/>
              <a:t>Since our trees are natural storage spaces for greenhouse gases like carbon dioxide, you can mitigate the global warming problem by planting trees. </a:t>
            </a:r>
          </a:p>
          <a:p>
            <a:pPr>
              <a:spcBef>
                <a:spcPts val="2000"/>
              </a:spcBef>
            </a:pPr>
            <a:r>
              <a:rPr lang="en-US" dirty="0"/>
              <a:t>Moreover, you can improve the living quality of many animals and plants since you contribute to a restoration of their natural habitats.</a:t>
            </a:r>
          </a:p>
          <a:p>
            <a:pPr>
              <a:spcBef>
                <a:spcPts val="2000"/>
              </a:spcBef>
            </a:pPr>
            <a:endParaRPr lang="de-DE" dirty="0"/>
          </a:p>
        </p:txBody>
      </p:sp>
    </p:spTree>
    <p:extLst>
      <p:ext uri="{BB962C8B-B14F-4D97-AF65-F5344CB8AC3E}">
        <p14:creationId xmlns:p14="http://schemas.microsoft.com/office/powerpoint/2010/main" val="3887365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Raise the awareness of people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should also raise the awareness on the topic of environment protection whenever possible. </a:t>
            </a:r>
          </a:p>
          <a:p>
            <a:pPr>
              <a:spcBef>
                <a:spcPts val="2000"/>
              </a:spcBef>
            </a:pPr>
            <a:r>
              <a:rPr lang="en-US" dirty="0"/>
              <a:t>For example, if you hang out with your family and friends and this topic comes up, you should state your opinion on the importance of saving our planet. </a:t>
            </a:r>
          </a:p>
          <a:p>
            <a:pPr>
              <a:spcBef>
                <a:spcPts val="2000"/>
              </a:spcBef>
            </a:pPr>
            <a:r>
              <a:rPr lang="en-US" dirty="0"/>
              <a:t>By doing so, you can convince other people and change their behavior as well.</a:t>
            </a:r>
          </a:p>
          <a:p>
            <a:pPr>
              <a:spcBef>
                <a:spcPts val="2000"/>
              </a:spcBef>
            </a:pPr>
            <a:endParaRPr lang="de-DE" dirty="0"/>
          </a:p>
        </p:txBody>
      </p:sp>
    </p:spTree>
    <p:extLst>
      <p:ext uri="{BB962C8B-B14F-4D97-AF65-F5344CB8AC3E}">
        <p14:creationId xmlns:p14="http://schemas.microsoft.com/office/powerpoint/2010/main" val="33108216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Reduce detergents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Detergents are quite useful when it comes to washing our clothes. </a:t>
            </a:r>
          </a:p>
          <a:p>
            <a:pPr>
              <a:spcBef>
                <a:spcPts val="2000"/>
              </a:spcBef>
            </a:pPr>
            <a:r>
              <a:rPr lang="en-US" dirty="0"/>
              <a:t>However, there are many harmful ingredients contained in detergents which can hurt our environmental system. </a:t>
            </a:r>
          </a:p>
          <a:p>
            <a:pPr>
              <a:spcBef>
                <a:spcPts val="2000"/>
              </a:spcBef>
            </a:pPr>
            <a:r>
              <a:rPr lang="en-US" dirty="0"/>
              <a:t>You can make a positive contribution by reducing the amount of detergents you use. </a:t>
            </a:r>
          </a:p>
          <a:p>
            <a:pPr>
              <a:spcBef>
                <a:spcPts val="2000"/>
              </a:spcBef>
            </a:pPr>
            <a:r>
              <a:rPr lang="en-US" dirty="0"/>
              <a:t>You will see that you can reduce the amount of detergents significantly and still get your clothes clean.</a:t>
            </a:r>
          </a:p>
          <a:p>
            <a:pPr>
              <a:spcBef>
                <a:spcPts val="2000"/>
              </a:spcBef>
            </a:pPr>
            <a:endParaRPr lang="de-DE" dirty="0"/>
          </a:p>
        </p:txBody>
      </p:sp>
    </p:spTree>
    <p:extLst>
      <p:ext uri="{BB962C8B-B14F-4D97-AF65-F5344CB8AC3E}">
        <p14:creationId xmlns:p14="http://schemas.microsoft.com/office/powerpoint/2010/main" val="554018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Reduce heating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heat their houses and flats in an excessive manner, especially in winter</a:t>
            </a:r>
            <a:r>
              <a:rPr lang="en-US"/>
              <a:t>. </a:t>
            </a:r>
            <a:endParaRPr lang="en-US" dirty="0"/>
          </a:p>
          <a:p>
            <a:pPr>
              <a:spcBef>
                <a:spcPts val="2000"/>
              </a:spcBef>
            </a:pPr>
            <a:r>
              <a:rPr lang="en-US"/>
              <a:t>Did </a:t>
            </a:r>
            <a:r>
              <a:rPr lang="en-US" dirty="0"/>
              <a:t>you know that the optimal sleeping temperature is around 18 degree Celsius</a:t>
            </a:r>
            <a:r>
              <a:rPr lang="en-US"/>
              <a:t>? </a:t>
            </a:r>
            <a:endParaRPr lang="en-US" dirty="0"/>
          </a:p>
          <a:p>
            <a:pPr>
              <a:spcBef>
                <a:spcPts val="2000"/>
              </a:spcBef>
            </a:pPr>
            <a:r>
              <a:rPr lang="en-US"/>
              <a:t>In </a:t>
            </a:r>
            <a:r>
              <a:rPr lang="en-US" dirty="0"/>
              <a:t>fact, turning down your heating not only makes a positive impact on our environment since you can save fossil fuels, you can also improve your living quality by doing so.</a:t>
            </a:r>
          </a:p>
          <a:p>
            <a:pPr>
              <a:spcBef>
                <a:spcPts val="2000"/>
              </a:spcBef>
            </a:pPr>
            <a:endParaRPr lang="de-DE" dirty="0"/>
          </a:p>
        </p:txBody>
      </p:sp>
    </p:spTree>
    <p:extLst>
      <p:ext uri="{BB962C8B-B14F-4D97-AF65-F5344CB8AC3E}">
        <p14:creationId xmlns:p14="http://schemas.microsoft.com/office/powerpoint/2010/main" val="19882606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Reduce the use of deodorants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is also an excessive use of deodorant in our society. </a:t>
            </a:r>
          </a:p>
          <a:p>
            <a:pPr>
              <a:spcBef>
                <a:spcPts val="2000"/>
              </a:spcBef>
            </a:pPr>
            <a:r>
              <a:rPr lang="en-US" dirty="0"/>
              <a:t>Deodorants are a convenient way to mask body smell, however, they also contain several harmful substances that contribute to global warming and also to ozone depletion. </a:t>
            </a:r>
          </a:p>
          <a:p>
            <a:pPr>
              <a:spcBef>
                <a:spcPts val="2000"/>
              </a:spcBef>
            </a:pPr>
            <a:r>
              <a:rPr lang="en-US" dirty="0"/>
              <a:t>You can reduce the use of deodorant and therefore improve your ecological footprint.</a:t>
            </a:r>
          </a:p>
          <a:p>
            <a:pPr>
              <a:spcBef>
                <a:spcPts val="2000"/>
              </a:spcBef>
            </a:pPr>
            <a:endParaRPr lang="de-DE" dirty="0"/>
          </a:p>
        </p:txBody>
      </p:sp>
    </p:spTree>
    <p:extLst>
      <p:ext uri="{BB962C8B-B14F-4D97-AF65-F5344CB8AC3E}">
        <p14:creationId xmlns:p14="http://schemas.microsoft.com/office/powerpoint/2010/main" val="30759782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Reduce the use of sun cream</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can also reduce the use of sun cream. </a:t>
            </a:r>
          </a:p>
          <a:p>
            <a:pPr>
              <a:spcBef>
                <a:spcPts val="2000"/>
              </a:spcBef>
            </a:pPr>
            <a:r>
              <a:rPr lang="en-US" dirty="0"/>
              <a:t>Sunscreen is important to protect your skin against sunrays and against resulting diseases like skin cancer. </a:t>
            </a:r>
          </a:p>
          <a:p>
            <a:pPr>
              <a:spcBef>
                <a:spcPts val="2000"/>
              </a:spcBef>
            </a:pPr>
            <a:r>
              <a:rPr lang="en-US" dirty="0"/>
              <a:t>However, you can also protect your skin by wearing caps and hats instead of using sun cream. </a:t>
            </a:r>
          </a:p>
          <a:p>
            <a:pPr>
              <a:spcBef>
                <a:spcPts val="2000"/>
              </a:spcBef>
            </a:pPr>
            <a:r>
              <a:rPr lang="en-US" dirty="0"/>
              <a:t>By doing so, you can prevent the use of environmentally-harmful substances contained in many sun cream products.</a:t>
            </a:r>
          </a:p>
          <a:p>
            <a:pPr>
              <a:spcBef>
                <a:spcPts val="2000"/>
              </a:spcBef>
            </a:pPr>
            <a:endParaRPr lang="de-DE" dirty="0"/>
          </a:p>
        </p:txBody>
      </p:sp>
    </p:spTree>
    <p:extLst>
      <p:ext uri="{BB962C8B-B14F-4D97-AF65-F5344CB8AC3E}">
        <p14:creationId xmlns:p14="http://schemas.microsoft.com/office/powerpoint/2010/main" val="2623153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Reduce waste whenever possible</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should always be aware that all the waste you produce has to be processed somehow. </a:t>
            </a:r>
          </a:p>
          <a:p>
            <a:pPr>
              <a:spcBef>
                <a:spcPts val="2000"/>
              </a:spcBef>
            </a:pPr>
            <a:r>
              <a:rPr lang="en-US" dirty="0"/>
              <a:t>A significant portion of this waste is simply burned. </a:t>
            </a:r>
          </a:p>
          <a:p>
            <a:pPr>
              <a:spcBef>
                <a:spcPts val="2000"/>
              </a:spcBef>
            </a:pPr>
            <a:r>
              <a:rPr lang="en-US" dirty="0"/>
              <a:t>However, in the combustion process, many harmful substances are released into the air which in turn contributes to global warming and other adverse effects on our environment. </a:t>
            </a:r>
          </a:p>
          <a:p>
            <a:pPr>
              <a:spcBef>
                <a:spcPts val="2000"/>
              </a:spcBef>
            </a:pPr>
            <a:r>
              <a:rPr lang="en-US" dirty="0"/>
              <a:t>Therefore, you should reduce your waste production whenever possible!</a:t>
            </a:r>
          </a:p>
          <a:p>
            <a:pPr>
              <a:spcBef>
                <a:spcPts val="2000"/>
              </a:spcBef>
            </a:pPr>
            <a:endParaRPr lang="de-DE" dirty="0"/>
          </a:p>
        </p:txBody>
      </p:sp>
    </p:spTree>
    <p:extLst>
      <p:ext uri="{BB962C8B-B14F-4D97-AF65-F5344CB8AC3E}">
        <p14:creationId xmlns:p14="http://schemas.microsoft.com/office/powerpoint/2010/main" val="155310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We only have one earth</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fontScale="92500" lnSpcReduction="20000"/>
          </a:bodyPr>
          <a:lstStyle/>
          <a:p>
            <a:pPr>
              <a:spcBef>
                <a:spcPts val="2000"/>
              </a:spcBef>
            </a:pPr>
            <a:r>
              <a:rPr lang="en-US" dirty="0"/>
              <a:t>Since we only have one planet that is really suitable for populating purposes, it is crucial to keep our earth intact and to protect our environment. </a:t>
            </a:r>
          </a:p>
          <a:p>
            <a:pPr>
              <a:spcBef>
                <a:spcPts val="2000"/>
              </a:spcBef>
            </a:pPr>
            <a:r>
              <a:rPr lang="en-US" dirty="0"/>
              <a:t>There is no second chance if we fail. </a:t>
            </a:r>
          </a:p>
          <a:p>
            <a:pPr>
              <a:spcBef>
                <a:spcPts val="2000"/>
              </a:spcBef>
            </a:pPr>
            <a:r>
              <a:rPr lang="en-US" dirty="0"/>
              <a:t>Our technology is not advanced enough yet to populate other planets. </a:t>
            </a:r>
          </a:p>
          <a:p>
            <a:pPr>
              <a:spcBef>
                <a:spcPts val="2000"/>
              </a:spcBef>
            </a:pPr>
            <a:r>
              <a:rPr lang="en-US" dirty="0"/>
              <a:t>Even if some companies have the goal to do so, it will take many decades or even centuries until we would be able to settle on Mars or other nearby planets. </a:t>
            </a:r>
          </a:p>
          <a:p>
            <a:pPr>
              <a:spcBef>
                <a:spcPts val="2000"/>
              </a:spcBef>
            </a:pPr>
            <a:r>
              <a:rPr lang="en-US" dirty="0"/>
              <a:t>Even if we were able to do so, it can be doubted that those planets are of similar living quality like our earth. </a:t>
            </a:r>
          </a:p>
          <a:p>
            <a:pPr>
              <a:spcBef>
                <a:spcPts val="2000"/>
              </a:spcBef>
            </a:pPr>
            <a:r>
              <a:rPr lang="en-US" dirty="0"/>
              <a:t>People evolved over a quite long period of time and have been adapting to the circumstances on our planet. </a:t>
            </a:r>
          </a:p>
          <a:p>
            <a:pPr>
              <a:spcBef>
                <a:spcPts val="2000"/>
              </a:spcBef>
            </a:pPr>
            <a:r>
              <a:rPr lang="en-US" dirty="0"/>
              <a:t>Therefore, it is likely that it would take many thousands or even millions of years until humanity would be comfortable living on other planets. </a:t>
            </a:r>
          </a:p>
          <a:p>
            <a:pPr>
              <a:spcBef>
                <a:spcPts val="2000"/>
              </a:spcBef>
            </a:pPr>
            <a:r>
              <a:rPr lang="en-US" dirty="0"/>
              <a:t>Thus, it is crucial to save our earth, since from a realistic standpoint, there is no better alternative in the near future.</a:t>
            </a:r>
          </a:p>
          <a:p>
            <a:pPr>
              <a:spcBef>
                <a:spcPts val="2000"/>
              </a:spcBef>
            </a:pPr>
            <a:endParaRPr lang="de-DE" dirty="0"/>
          </a:p>
        </p:txBody>
      </p:sp>
    </p:spTree>
    <p:extLst>
      <p:ext uri="{BB962C8B-B14F-4D97-AF65-F5344CB8AC3E}">
        <p14:creationId xmlns:p14="http://schemas.microsoft.com/office/powerpoint/2010/main" val="28426923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Reduce your consumption level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excessive consumption levels play a big role regarding many kinds of environmental problems. </a:t>
            </a:r>
          </a:p>
          <a:p>
            <a:pPr>
              <a:spcBef>
                <a:spcPts val="2000"/>
              </a:spcBef>
            </a:pPr>
            <a:r>
              <a:rPr lang="en-US" dirty="0"/>
              <a:t>Excessive consumption leads to excessive waste which in turn leads to several kinds of pollution and also contributes to the global warming problem. </a:t>
            </a:r>
          </a:p>
          <a:p>
            <a:pPr>
              <a:spcBef>
                <a:spcPts val="2000"/>
              </a:spcBef>
            </a:pPr>
            <a:r>
              <a:rPr lang="en-US" dirty="0"/>
              <a:t>If you are honest with yourself, a significant portion of your consumption just comes from your insecurity. </a:t>
            </a:r>
          </a:p>
          <a:p>
            <a:pPr>
              <a:spcBef>
                <a:spcPts val="2000"/>
              </a:spcBef>
            </a:pPr>
            <a:r>
              <a:rPr lang="en-US" dirty="0"/>
              <a:t>In fact, by reducing your consumption significantly, you will recognize that you actually do not need many things. </a:t>
            </a:r>
          </a:p>
          <a:p>
            <a:pPr>
              <a:spcBef>
                <a:spcPts val="2000"/>
              </a:spcBef>
            </a:pPr>
            <a:r>
              <a:rPr lang="en-US" dirty="0"/>
              <a:t>Therefore, you can mitigate several ecological issues and at the same time improve your level of happiness.</a:t>
            </a:r>
          </a:p>
          <a:p>
            <a:pPr>
              <a:spcBef>
                <a:spcPts val="2000"/>
              </a:spcBef>
            </a:pPr>
            <a:endParaRPr lang="en-US" dirty="0"/>
          </a:p>
        </p:txBody>
      </p:sp>
    </p:spTree>
    <p:extLst>
      <p:ext uri="{BB962C8B-B14F-4D97-AF65-F5344CB8AC3E}">
        <p14:creationId xmlns:p14="http://schemas.microsoft.com/office/powerpoint/2010/main" val="1421890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Reduce your meat consumption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Meat consumption is harmful to the environmental system since it contributes to global warming. </a:t>
            </a:r>
          </a:p>
          <a:p>
            <a:pPr>
              <a:spcBef>
                <a:spcPts val="2000"/>
              </a:spcBef>
            </a:pPr>
            <a:r>
              <a:rPr lang="en-US" dirty="0"/>
              <a:t>Moreover, meat consumption leads to a waste of energy since for every calorie of meat, multiple calories of plant material have to be used. </a:t>
            </a:r>
          </a:p>
          <a:p>
            <a:pPr>
              <a:spcBef>
                <a:spcPts val="2000"/>
              </a:spcBef>
            </a:pPr>
            <a:r>
              <a:rPr lang="en-US" dirty="0"/>
              <a:t>Therefore, we would be able to feed much more people on our planet if everyone reduced his or her meat consumption.</a:t>
            </a:r>
          </a:p>
          <a:p>
            <a:pPr>
              <a:spcBef>
                <a:spcPts val="2000"/>
              </a:spcBef>
            </a:pPr>
            <a:endParaRPr lang="en-US" dirty="0"/>
          </a:p>
        </p:txBody>
      </p:sp>
    </p:spTree>
    <p:extLst>
      <p:ext uri="{BB962C8B-B14F-4D97-AF65-F5344CB8AC3E}">
        <p14:creationId xmlns:p14="http://schemas.microsoft.com/office/powerpoint/2010/main" val="12641507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Restore biotopes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are several organizations which strive to protect our ecosystems</a:t>
            </a:r>
            <a:r>
              <a:rPr lang="en-US"/>
              <a:t>. </a:t>
            </a:r>
            <a:endParaRPr lang="en-US" dirty="0"/>
          </a:p>
          <a:p>
            <a:pPr>
              <a:spcBef>
                <a:spcPts val="2000"/>
              </a:spcBef>
            </a:pPr>
            <a:r>
              <a:rPr lang="en-US"/>
              <a:t>You </a:t>
            </a:r>
            <a:r>
              <a:rPr lang="en-US" dirty="0"/>
              <a:t>can join them and restore biotopes and other habitats in order to improve the living conditions for many animals and plants.</a:t>
            </a:r>
          </a:p>
          <a:p>
            <a:pPr>
              <a:spcBef>
                <a:spcPts val="2000"/>
              </a:spcBef>
            </a:pPr>
            <a:endParaRPr lang="en-US" dirty="0"/>
          </a:p>
        </p:txBody>
      </p:sp>
    </p:spTree>
    <p:extLst>
      <p:ext uri="{BB962C8B-B14F-4D97-AF65-F5344CB8AC3E}">
        <p14:creationId xmlns:p14="http://schemas.microsoft.com/office/powerpoint/2010/main" val="39898437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Reuse wrappings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Wrappings and packaging materials are a big source of waste</a:t>
            </a:r>
            <a:r>
              <a:rPr lang="en-US"/>
              <a:t>. </a:t>
            </a:r>
            <a:endParaRPr lang="en-US" dirty="0"/>
          </a:p>
          <a:p>
            <a:pPr>
              <a:spcBef>
                <a:spcPts val="2000"/>
              </a:spcBef>
            </a:pPr>
            <a:r>
              <a:rPr lang="en-US"/>
              <a:t>By </a:t>
            </a:r>
            <a:r>
              <a:rPr lang="en-US" dirty="0"/>
              <a:t>reusing part of this material, you can mitigate the waste production problem and its adverse consequences for our environmental system.</a:t>
            </a:r>
          </a:p>
          <a:p>
            <a:pPr>
              <a:spcBef>
                <a:spcPts val="2000"/>
              </a:spcBef>
            </a:pPr>
            <a:endParaRPr lang="en-US" dirty="0"/>
          </a:p>
        </p:txBody>
      </p:sp>
    </p:spTree>
    <p:extLst>
      <p:ext uri="{BB962C8B-B14F-4D97-AF65-F5344CB8AC3E}">
        <p14:creationId xmlns:p14="http://schemas.microsoft.com/office/powerpoint/2010/main" val="17285202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Save metals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our daily life, we consume large amounts of metals, often without even recognizing it. </a:t>
            </a:r>
          </a:p>
          <a:p>
            <a:pPr>
              <a:spcBef>
                <a:spcPts val="2000"/>
              </a:spcBef>
            </a:pPr>
            <a:r>
              <a:rPr lang="en-US" dirty="0"/>
              <a:t>For example, in many takeaway restaurants, your food is packed into aluminum or other material which partly contains metals. </a:t>
            </a:r>
          </a:p>
          <a:p>
            <a:pPr>
              <a:spcBef>
                <a:spcPts val="2000"/>
              </a:spcBef>
            </a:pPr>
            <a:r>
              <a:rPr lang="en-US" dirty="0"/>
              <a:t>By avoiding this packaging method, you can improve your ecological footprint.</a:t>
            </a:r>
          </a:p>
          <a:p>
            <a:pPr>
              <a:spcBef>
                <a:spcPts val="2000"/>
              </a:spcBef>
            </a:pPr>
            <a:endParaRPr lang="en-US" dirty="0"/>
          </a:p>
        </p:txBody>
      </p:sp>
    </p:spTree>
    <p:extLst>
      <p:ext uri="{BB962C8B-B14F-4D97-AF65-F5344CB8AC3E}">
        <p14:creationId xmlns:p14="http://schemas.microsoft.com/office/powerpoint/2010/main" val="3758599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Save printing paper at work</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many companies, plenty of paper is used every day</a:t>
            </a:r>
            <a:r>
              <a:rPr lang="en-US"/>
              <a:t>. </a:t>
            </a:r>
            <a:endParaRPr lang="en-US" dirty="0"/>
          </a:p>
          <a:p>
            <a:pPr>
              <a:spcBef>
                <a:spcPts val="2000"/>
              </a:spcBef>
            </a:pPr>
            <a:r>
              <a:rPr lang="en-US"/>
              <a:t>However</a:t>
            </a:r>
            <a:r>
              <a:rPr lang="en-US" dirty="0"/>
              <a:t>, most of the printouts would not be necessary at all</a:t>
            </a:r>
            <a:r>
              <a:rPr lang="en-US"/>
              <a:t>. </a:t>
            </a:r>
            <a:endParaRPr lang="en-US" dirty="0"/>
          </a:p>
          <a:p>
            <a:pPr>
              <a:spcBef>
                <a:spcPts val="2000"/>
              </a:spcBef>
            </a:pPr>
            <a:r>
              <a:rPr lang="en-US"/>
              <a:t>Therefore</a:t>
            </a:r>
            <a:r>
              <a:rPr lang="en-US" dirty="0"/>
              <a:t>, the next time before you print stuff, make sure that printouts are really necessary</a:t>
            </a:r>
            <a:r>
              <a:rPr lang="en-US"/>
              <a:t>. </a:t>
            </a:r>
            <a:endParaRPr lang="en-US" dirty="0"/>
          </a:p>
          <a:p>
            <a:pPr>
              <a:spcBef>
                <a:spcPts val="2000"/>
              </a:spcBef>
            </a:pPr>
            <a:r>
              <a:rPr lang="en-US"/>
              <a:t>You </a:t>
            </a:r>
            <a:r>
              <a:rPr lang="en-US" dirty="0"/>
              <a:t>will notice that most of the time, you can use electronic media instead.</a:t>
            </a:r>
          </a:p>
          <a:p>
            <a:pPr>
              <a:spcBef>
                <a:spcPts val="2000"/>
              </a:spcBef>
            </a:pPr>
            <a:endParaRPr lang="en-US" dirty="0"/>
          </a:p>
        </p:txBody>
      </p:sp>
    </p:spTree>
    <p:extLst>
      <p:ext uri="{BB962C8B-B14F-4D97-AF65-F5344CB8AC3E}">
        <p14:creationId xmlns:p14="http://schemas.microsoft.com/office/powerpoint/2010/main" val="12586702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Save water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Water will become a quite scarce and precious resource in the future when the effects of global warming become apparent</a:t>
            </a:r>
            <a:r>
              <a:rPr lang="en-US"/>
              <a:t>. </a:t>
            </a:r>
            <a:endParaRPr lang="en-US" dirty="0"/>
          </a:p>
          <a:p>
            <a:pPr>
              <a:spcBef>
                <a:spcPts val="2000"/>
              </a:spcBef>
            </a:pPr>
            <a:r>
              <a:rPr lang="en-US"/>
              <a:t>Therefore</a:t>
            </a:r>
            <a:r>
              <a:rPr lang="en-US" dirty="0"/>
              <a:t>, you can start making a contribution to saving water now since we will urgently need it in future periods.</a:t>
            </a:r>
          </a:p>
          <a:p>
            <a:pPr>
              <a:spcBef>
                <a:spcPts val="2000"/>
              </a:spcBef>
            </a:pPr>
            <a:endParaRPr lang="en-US" dirty="0"/>
          </a:p>
        </p:txBody>
      </p:sp>
    </p:spTree>
    <p:extLst>
      <p:ext uri="{BB962C8B-B14F-4D97-AF65-F5344CB8AC3E}">
        <p14:creationId xmlns:p14="http://schemas.microsoft.com/office/powerpoint/2010/main" val="11114676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Separate your waste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significant fraction of our waste is suitable for recycling purposes</a:t>
            </a:r>
            <a:r>
              <a:rPr lang="en-US"/>
              <a:t>. </a:t>
            </a:r>
            <a:endParaRPr lang="en-US" dirty="0"/>
          </a:p>
          <a:p>
            <a:pPr>
              <a:spcBef>
                <a:spcPts val="2000"/>
              </a:spcBef>
            </a:pPr>
            <a:r>
              <a:rPr lang="en-US"/>
              <a:t>However</a:t>
            </a:r>
            <a:r>
              <a:rPr lang="en-US" dirty="0"/>
              <a:t>, efficient recycling is only possible if you separate your waste properly</a:t>
            </a:r>
            <a:r>
              <a:rPr lang="en-US"/>
              <a:t>. </a:t>
            </a:r>
            <a:endParaRPr lang="en-US" dirty="0"/>
          </a:p>
          <a:p>
            <a:pPr>
              <a:spcBef>
                <a:spcPts val="2000"/>
              </a:spcBef>
            </a:pPr>
            <a:r>
              <a:rPr lang="en-US"/>
              <a:t>By </a:t>
            </a:r>
            <a:r>
              <a:rPr lang="en-US" dirty="0"/>
              <a:t>doing so, you can contribute to an efficient use of our natural resources and therefore also to reduce the waste problem.</a:t>
            </a:r>
          </a:p>
          <a:p>
            <a:pPr>
              <a:spcBef>
                <a:spcPts val="2000"/>
              </a:spcBef>
            </a:pPr>
            <a:endParaRPr lang="en-US" dirty="0"/>
          </a:p>
        </p:txBody>
      </p:sp>
    </p:spTree>
    <p:extLst>
      <p:ext uri="{BB962C8B-B14F-4D97-AF65-F5344CB8AC3E}">
        <p14:creationId xmlns:p14="http://schemas.microsoft.com/office/powerpoint/2010/main" val="32613482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Social media</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Social media has become an important channel of communication</a:t>
            </a:r>
            <a:r>
              <a:rPr lang="en-US"/>
              <a:t>. </a:t>
            </a:r>
            <a:endParaRPr lang="en-US" dirty="0"/>
          </a:p>
          <a:p>
            <a:pPr>
              <a:spcBef>
                <a:spcPts val="2000"/>
              </a:spcBef>
            </a:pPr>
            <a:r>
              <a:rPr lang="en-US"/>
              <a:t>You </a:t>
            </a:r>
            <a:r>
              <a:rPr lang="en-US" dirty="0"/>
              <a:t>can leverage social media in order to spread awareness on the importance of saving our environment</a:t>
            </a:r>
            <a:r>
              <a:rPr lang="en-US"/>
              <a:t>. </a:t>
            </a:r>
            <a:endParaRPr lang="en-US" dirty="0"/>
          </a:p>
          <a:p>
            <a:pPr>
              <a:spcBef>
                <a:spcPts val="2000"/>
              </a:spcBef>
            </a:pPr>
            <a:r>
              <a:rPr lang="en-US"/>
              <a:t>By </a:t>
            </a:r>
            <a:r>
              <a:rPr lang="en-US" dirty="0"/>
              <a:t>doing so, you can multiply your positive impact.</a:t>
            </a:r>
          </a:p>
          <a:p>
            <a:pPr>
              <a:spcBef>
                <a:spcPts val="2000"/>
              </a:spcBef>
            </a:pPr>
            <a:endParaRPr lang="en-US" dirty="0"/>
          </a:p>
        </p:txBody>
      </p:sp>
    </p:spTree>
    <p:extLst>
      <p:ext uri="{BB962C8B-B14F-4D97-AF65-F5344CB8AC3E}">
        <p14:creationId xmlns:p14="http://schemas.microsoft.com/office/powerpoint/2010/main" val="35955382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Speak up</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seem to be intimidated when it comes to speaking up and stating their opinion. </a:t>
            </a:r>
          </a:p>
          <a:p>
            <a:pPr>
              <a:spcBef>
                <a:spcPts val="2000"/>
              </a:spcBef>
            </a:pPr>
            <a:r>
              <a:rPr lang="en-US" dirty="0"/>
              <a:t>However, this is crucial in order to save our planet. </a:t>
            </a:r>
          </a:p>
          <a:p>
            <a:pPr>
              <a:spcBef>
                <a:spcPts val="2000"/>
              </a:spcBef>
            </a:pPr>
            <a:r>
              <a:rPr lang="en-US" dirty="0"/>
              <a:t>We have to get to a state where saving the environment is socially recognized more important than wearing trendy clothes or other useless stuff. </a:t>
            </a:r>
          </a:p>
          <a:p>
            <a:pPr>
              <a:spcBef>
                <a:spcPts val="2000"/>
              </a:spcBef>
            </a:pPr>
            <a:r>
              <a:rPr lang="en-US" dirty="0"/>
              <a:t>Therefore, speak up and convince people!</a:t>
            </a:r>
          </a:p>
          <a:p>
            <a:pPr>
              <a:spcBef>
                <a:spcPts val="2000"/>
              </a:spcBef>
            </a:pPr>
            <a:endParaRPr lang="en-US" dirty="0"/>
          </a:p>
        </p:txBody>
      </p:sp>
    </p:spTree>
    <p:extLst>
      <p:ext uri="{BB962C8B-B14F-4D97-AF65-F5344CB8AC3E}">
        <p14:creationId xmlns:p14="http://schemas.microsoft.com/office/powerpoint/2010/main" val="303468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Responsibility of the Western world for the poorest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lnSpcReduction="10000"/>
          </a:bodyPr>
          <a:lstStyle/>
          <a:p>
            <a:pPr>
              <a:spcBef>
                <a:spcPts val="2000"/>
              </a:spcBef>
            </a:pPr>
            <a:r>
              <a:rPr lang="en-US" dirty="0"/>
              <a:t>Since the worldwide income is quite unequally distributed, the rich countries have a great responsibility to behave in an environmentally-friendly way since the poor countries are likely to suffer most from the destruction of our planet. </a:t>
            </a:r>
          </a:p>
          <a:p>
            <a:pPr>
              <a:spcBef>
                <a:spcPts val="2000"/>
              </a:spcBef>
            </a:pPr>
            <a:r>
              <a:rPr lang="en-US" dirty="0"/>
              <a:t>According to studies, the richest one percent of the world population owns 45% of all wealth on earth while the poorest 64% of the world population hold less than 2% of global wealth. </a:t>
            </a:r>
          </a:p>
          <a:p>
            <a:pPr>
              <a:spcBef>
                <a:spcPts val="2000"/>
              </a:spcBef>
            </a:pPr>
            <a:r>
              <a:rPr lang="en-US" dirty="0"/>
              <a:t>Since money is power in our nowadays society, the richest among us can avoid the adverse effects of global warming and other environmental problems since they will be able to relocate to the remaining nice areas on our planet while the poorest among us will not be able to do so. </a:t>
            </a:r>
          </a:p>
          <a:p>
            <a:pPr>
              <a:spcBef>
                <a:spcPts val="2000"/>
              </a:spcBef>
            </a:pPr>
            <a:r>
              <a:rPr lang="en-US" dirty="0"/>
              <a:t>Making things even more unfair, the richest among have by far the highest consumption levels and therefore also impose the biggest adverse effects on our planet.</a:t>
            </a:r>
          </a:p>
          <a:p>
            <a:pPr>
              <a:spcBef>
                <a:spcPts val="2000"/>
              </a:spcBef>
            </a:pPr>
            <a:r>
              <a:rPr lang="en-US" dirty="0"/>
              <a:t>As a species, we have a vast responsibility to protect the people who will not be able to help themselves when the impact of global warming hits at scale.</a:t>
            </a:r>
          </a:p>
          <a:p>
            <a:pPr>
              <a:spcBef>
                <a:spcPts val="2000"/>
              </a:spcBef>
            </a:pPr>
            <a:endParaRPr lang="de-DE" dirty="0"/>
          </a:p>
        </p:txBody>
      </p:sp>
    </p:spTree>
    <p:extLst>
      <p:ext uri="{BB962C8B-B14F-4D97-AF65-F5344CB8AC3E}">
        <p14:creationId xmlns:p14="http://schemas.microsoft.com/office/powerpoint/2010/main" val="2686635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Stop using drugs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excessive use of drugs usually makes people tired and exhausted</a:t>
            </a:r>
            <a:r>
              <a:rPr lang="en-US"/>
              <a:t>. </a:t>
            </a:r>
            <a:endParaRPr lang="en-US" dirty="0"/>
          </a:p>
          <a:p>
            <a:pPr>
              <a:spcBef>
                <a:spcPts val="2000"/>
              </a:spcBef>
            </a:pPr>
            <a:r>
              <a:rPr lang="en-US"/>
              <a:t>By </a:t>
            </a:r>
            <a:r>
              <a:rPr lang="en-US" dirty="0"/>
              <a:t>avoiding the use of drugs, you have more energy when it comes to saving our planet</a:t>
            </a:r>
            <a:r>
              <a:rPr lang="en-US"/>
              <a:t>. </a:t>
            </a:r>
            <a:endParaRPr lang="en-US" dirty="0"/>
          </a:p>
          <a:p>
            <a:pPr>
              <a:spcBef>
                <a:spcPts val="2000"/>
              </a:spcBef>
            </a:pPr>
            <a:r>
              <a:rPr lang="en-US"/>
              <a:t>You </a:t>
            </a:r>
            <a:r>
              <a:rPr lang="en-US" dirty="0"/>
              <a:t>will likely be more willing to take environmental actions if you refrain from drinking alcohol or using other drugs since you will be in better shape, physically and also mentally.</a:t>
            </a:r>
          </a:p>
          <a:p>
            <a:pPr>
              <a:spcBef>
                <a:spcPts val="2000"/>
              </a:spcBef>
            </a:pPr>
            <a:endParaRPr lang="en-US" dirty="0"/>
          </a:p>
        </p:txBody>
      </p:sp>
    </p:spTree>
    <p:extLst>
      <p:ext uri="{BB962C8B-B14F-4D97-AF65-F5344CB8AC3E}">
        <p14:creationId xmlns:p14="http://schemas.microsoft.com/office/powerpoint/2010/main" val="12097531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Support local farmers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can also buy from local farmers in order to act more environmentally-friendly instead of buying in conventional stores</a:t>
            </a:r>
            <a:r>
              <a:rPr lang="en-US"/>
              <a:t>. </a:t>
            </a:r>
            <a:endParaRPr lang="en-US" dirty="0"/>
          </a:p>
          <a:p>
            <a:pPr>
              <a:spcBef>
                <a:spcPts val="2000"/>
              </a:spcBef>
            </a:pPr>
            <a:r>
              <a:rPr lang="en-US"/>
              <a:t>By </a:t>
            </a:r>
            <a:r>
              <a:rPr lang="en-US" dirty="0"/>
              <a:t>doing so, you can avoid large transportation distances and therefore mitigate many kinds of pollution and also slow down global warming.</a:t>
            </a:r>
          </a:p>
          <a:p>
            <a:pPr>
              <a:spcBef>
                <a:spcPts val="2000"/>
              </a:spcBef>
            </a:pPr>
            <a:endParaRPr lang="en-US" dirty="0"/>
          </a:p>
        </p:txBody>
      </p:sp>
    </p:spTree>
    <p:extLst>
      <p:ext uri="{BB962C8B-B14F-4D97-AF65-F5344CB8AC3E}">
        <p14:creationId xmlns:p14="http://schemas.microsoft.com/office/powerpoint/2010/main" val="12775614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Switch off your TV</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Your TV needs significant amounts of energy. </a:t>
            </a:r>
          </a:p>
          <a:p>
            <a:pPr>
              <a:spcBef>
                <a:spcPts val="2000"/>
              </a:spcBef>
            </a:pPr>
            <a:r>
              <a:rPr lang="en-US" dirty="0"/>
              <a:t>By switching it off and playing parlor games or reading books instead, you can improve your ecological footprint and may also be able to improve your mental health state.</a:t>
            </a:r>
          </a:p>
          <a:p>
            <a:pPr>
              <a:spcBef>
                <a:spcPts val="2000"/>
              </a:spcBef>
            </a:pPr>
            <a:endParaRPr lang="en-US" dirty="0"/>
          </a:p>
        </p:txBody>
      </p:sp>
    </p:spTree>
    <p:extLst>
      <p:ext uri="{BB962C8B-B14F-4D97-AF65-F5344CB8AC3E}">
        <p14:creationId xmlns:p14="http://schemas.microsoft.com/office/powerpoint/2010/main" val="6971283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Turn off air conditioning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Air conditioning is quite convenient for hot summer days. </a:t>
            </a:r>
          </a:p>
          <a:p>
            <a:pPr>
              <a:spcBef>
                <a:spcPts val="2000"/>
              </a:spcBef>
            </a:pPr>
            <a:r>
              <a:rPr lang="en-US" dirty="0"/>
              <a:t>However, it also consumes plenty of energy which hurts our planet in many ways. </a:t>
            </a:r>
          </a:p>
          <a:p>
            <a:pPr>
              <a:spcBef>
                <a:spcPts val="2000"/>
              </a:spcBef>
            </a:pPr>
            <a:r>
              <a:rPr lang="en-US" dirty="0"/>
              <a:t>By turning off air conditioning, you can make a positive contribution. </a:t>
            </a:r>
          </a:p>
          <a:p>
            <a:pPr>
              <a:spcBef>
                <a:spcPts val="2000"/>
              </a:spcBef>
            </a:pPr>
            <a:r>
              <a:rPr lang="en-US" dirty="0"/>
              <a:t>If you can’t work without air conditioning, you can also make a positive impact by decreasing the level of air conditioning to a certain level instead to using it at full power.</a:t>
            </a:r>
          </a:p>
          <a:p>
            <a:pPr>
              <a:spcBef>
                <a:spcPts val="2000"/>
              </a:spcBef>
            </a:pPr>
            <a:endParaRPr lang="en-US" dirty="0"/>
          </a:p>
        </p:txBody>
      </p:sp>
    </p:spTree>
    <p:extLst>
      <p:ext uri="{BB962C8B-B14F-4D97-AF65-F5344CB8AC3E}">
        <p14:creationId xmlns:p14="http://schemas.microsoft.com/office/powerpoint/2010/main" val="41985500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Turn off the lights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turn on all the lights in their homes, even if they actually would not need them</a:t>
            </a:r>
            <a:r>
              <a:rPr lang="en-US"/>
              <a:t>. </a:t>
            </a:r>
            <a:endParaRPr lang="en-US" dirty="0"/>
          </a:p>
          <a:p>
            <a:pPr>
              <a:spcBef>
                <a:spcPts val="2000"/>
              </a:spcBef>
            </a:pPr>
            <a:r>
              <a:rPr lang="en-US"/>
              <a:t>Therefore</a:t>
            </a:r>
            <a:r>
              <a:rPr lang="en-US" dirty="0"/>
              <a:t>, ask yourself if you really need your lights</a:t>
            </a:r>
            <a:r>
              <a:rPr lang="en-US"/>
              <a:t>. </a:t>
            </a:r>
            <a:endParaRPr lang="en-US" dirty="0"/>
          </a:p>
          <a:p>
            <a:pPr>
              <a:spcBef>
                <a:spcPts val="2000"/>
              </a:spcBef>
            </a:pPr>
            <a:r>
              <a:rPr lang="en-US"/>
              <a:t>If </a:t>
            </a:r>
            <a:r>
              <a:rPr lang="en-US" dirty="0"/>
              <a:t>not, just turn them off and reduce your energy consumption.</a:t>
            </a:r>
          </a:p>
          <a:p>
            <a:pPr>
              <a:spcBef>
                <a:spcPts val="2000"/>
              </a:spcBef>
            </a:pPr>
            <a:endParaRPr lang="en-US" dirty="0"/>
          </a:p>
        </p:txBody>
      </p:sp>
    </p:spTree>
    <p:extLst>
      <p:ext uri="{BB962C8B-B14F-4D97-AF65-F5344CB8AC3E}">
        <p14:creationId xmlns:p14="http://schemas.microsoft.com/office/powerpoint/2010/main" val="38780767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Turn off unnecessary car devices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Car devices like the radio and air conditioning also consume significant amounts of energy. </a:t>
            </a:r>
          </a:p>
          <a:p>
            <a:pPr>
              <a:spcBef>
                <a:spcPts val="2000"/>
              </a:spcBef>
            </a:pPr>
            <a:r>
              <a:rPr lang="en-US" dirty="0"/>
              <a:t>By turning off those devices, you can improve your ecological impact.</a:t>
            </a:r>
          </a:p>
          <a:p>
            <a:pPr>
              <a:spcBef>
                <a:spcPts val="2000"/>
              </a:spcBef>
            </a:pPr>
            <a:endParaRPr lang="en-US" dirty="0"/>
          </a:p>
        </p:txBody>
      </p:sp>
    </p:spTree>
    <p:extLst>
      <p:ext uri="{BB962C8B-B14F-4D97-AF65-F5344CB8AC3E}">
        <p14:creationId xmlns:p14="http://schemas.microsoft.com/office/powerpoint/2010/main" val="3778392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Use alternative means of transportation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Instead of using your car, you can switch to alternative transportation methods, especially for short distances. </a:t>
            </a:r>
          </a:p>
          <a:p>
            <a:pPr>
              <a:spcBef>
                <a:spcPts val="2000"/>
              </a:spcBef>
            </a:pPr>
            <a:r>
              <a:rPr lang="en-US" dirty="0"/>
              <a:t>For example, try to walk short distances or use your bicycle instead of your car. </a:t>
            </a:r>
          </a:p>
          <a:p>
            <a:pPr>
              <a:spcBef>
                <a:spcPts val="2000"/>
              </a:spcBef>
            </a:pPr>
            <a:r>
              <a:rPr lang="en-US" dirty="0"/>
              <a:t>By doing so, you can save fossil fuels and therefore slow down global warming and many kinds of pollution.</a:t>
            </a:r>
          </a:p>
          <a:p>
            <a:pPr>
              <a:spcBef>
                <a:spcPts val="2000"/>
              </a:spcBef>
            </a:pPr>
            <a:endParaRPr lang="en-US" dirty="0"/>
          </a:p>
        </p:txBody>
      </p:sp>
    </p:spTree>
    <p:extLst>
      <p:ext uri="{BB962C8B-B14F-4D97-AF65-F5344CB8AC3E}">
        <p14:creationId xmlns:p14="http://schemas.microsoft.com/office/powerpoint/2010/main" val="40260717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Use carpools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Using carpools instead of using your car could also reduce the amount of harmful gases emitted into the air since it reduces the carbon footprint for each individual</a:t>
            </a:r>
            <a:r>
              <a:rPr lang="en-US"/>
              <a:t>. </a:t>
            </a:r>
            <a:endParaRPr lang="en-US" dirty="0"/>
          </a:p>
          <a:p>
            <a:pPr>
              <a:spcBef>
                <a:spcPts val="2000"/>
              </a:spcBef>
            </a:pPr>
            <a:r>
              <a:rPr lang="en-US"/>
              <a:t>Thus</a:t>
            </a:r>
            <a:r>
              <a:rPr lang="en-US" dirty="0"/>
              <a:t>, consider switching to carpools whenever possible instead of using your car.</a:t>
            </a:r>
          </a:p>
          <a:p>
            <a:pPr>
              <a:spcBef>
                <a:spcPts val="2000"/>
              </a:spcBef>
            </a:pPr>
            <a:endParaRPr lang="en-US" dirty="0"/>
          </a:p>
        </p:txBody>
      </p:sp>
    </p:spTree>
    <p:extLst>
      <p:ext uri="{BB962C8B-B14F-4D97-AF65-F5344CB8AC3E}">
        <p14:creationId xmlns:p14="http://schemas.microsoft.com/office/powerpoint/2010/main" val="18843115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Use electronic tickets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Electronic tickets are a convenient substitute compared to paper tickets</a:t>
            </a:r>
            <a:r>
              <a:rPr lang="en-US"/>
              <a:t>. </a:t>
            </a:r>
            <a:endParaRPr lang="en-US" dirty="0"/>
          </a:p>
          <a:p>
            <a:pPr>
              <a:spcBef>
                <a:spcPts val="2000"/>
              </a:spcBef>
            </a:pPr>
            <a:r>
              <a:rPr lang="en-US"/>
              <a:t>Moreover</a:t>
            </a:r>
            <a:r>
              <a:rPr lang="en-US" dirty="0"/>
              <a:t>, you can also save paper by using electronic tickets in many cases.</a:t>
            </a:r>
          </a:p>
          <a:p>
            <a:pPr>
              <a:spcBef>
                <a:spcPts val="2000"/>
              </a:spcBef>
            </a:pPr>
            <a:endParaRPr lang="en-US" dirty="0"/>
          </a:p>
        </p:txBody>
      </p:sp>
    </p:spTree>
    <p:extLst>
      <p:ext uri="{BB962C8B-B14F-4D97-AF65-F5344CB8AC3E}">
        <p14:creationId xmlns:p14="http://schemas.microsoft.com/office/powerpoint/2010/main" val="12949104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Use energy-efficient devices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Energy-efficient household device have become quite cheap over the last decades so that almost everyone can afford to buy energy-efficient instead of energy-intensive devices. </a:t>
            </a:r>
          </a:p>
          <a:p>
            <a:pPr>
              <a:spcBef>
                <a:spcPts val="2000"/>
              </a:spcBef>
            </a:pPr>
            <a:r>
              <a:rPr lang="en-US" dirty="0"/>
              <a:t>Therefore, when it come to buying decisions regarding household devices, make sure you buy energy-efficient ones!</a:t>
            </a:r>
          </a:p>
          <a:p>
            <a:pPr>
              <a:spcBef>
                <a:spcPts val="2000"/>
              </a:spcBef>
            </a:pPr>
            <a:endParaRPr lang="en-US" dirty="0"/>
          </a:p>
        </p:txBody>
      </p:sp>
    </p:spTree>
    <p:extLst>
      <p:ext uri="{BB962C8B-B14F-4D97-AF65-F5344CB8AC3E}">
        <p14:creationId xmlns:p14="http://schemas.microsoft.com/office/powerpoint/2010/main" val="1890632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Save our animals and plants from extinction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We also have an enormous responsibility to preserve the variety of animals and plants for future generations. Imagine a world in which many species became extinct. </a:t>
            </a:r>
          </a:p>
          <a:p>
            <a:pPr>
              <a:spcBef>
                <a:spcPts val="2000"/>
              </a:spcBef>
            </a:pPr>
            <a:r>
              <a:rPr lang="en-US" dirty="0"/>
              <a:t>It would be quite sad if you have to tell your children about all the animals that were still alive when you were a child. </a:t>
            </a:r>
          </a:p>
          <a:p>
            <a:pPr>
              <a:spcBef>
                <a:spcPts val="2000"/>
              </a:spcBef>
            </a:pPr>
            <a:r>
              <a:rPr lang="en-US" dirty="0"/>
              <a:t>You would also be in charge to explain to your children why those animals do not exist on our planet anymore. </a:t>
            </a:r>
          </a:p>
          <a:p>
            <a:pPr>
              <a:spcBef>
                <a:spcPts val="2000"/>
              </a:spcBef>
            </a:pPr>
            <a:r>
              <a:rPr lang="en-US" dirty="0"/>
              <a:t>Saving the variety of our earth can be regarded as one of the great tasks humanity should strive for, since it took millions of years to develop variety in species and losing them in just a small time horizon would be outrageous.</a:t>
            </a:r>
          </a:p>
          <a:p>
            <a:pPr>
              <a:spcBef>
                <a:spcPts val="2000"/>
              </a:spcBef>
            </a:pPr>
            <a:endParaRPr lang="de-DE" dirty="0"/>
          </a:p>
        </p:txBody>
      </p:sp>
    </p:spTree>
    <p:extLst>
      <p:ext uri="{BB962C8B-B14F-4D97-AF65-F5344CB8AC3E}">
        <p14:creationId xmlns:p14="http://schemas.microsoft.com/office/powerpoint/2010/main" val="5982053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Use organic food stores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Buying from organic food stores can also improve your ecological footprint since for the production of this food, a lower amount of fertilizer and pesticides have been used. </a:t>
            </a:r>
          </a:p>
          <a:p>
            <a:pPr>
              <a:spcBef>
                <a:spcPts val="2000"/>
              </a:spcBef>
            </a:pPr>
            <a:r>
              <a:rPr lang="en-US" dirty="0"/>
              <a:t>Moreover, you are often able to buy food that is not wrapped in plastic, so you can also save plastic waste compared to buying in conventional stores.</a:t>
            </a:r>
          </a:p>
          <a:p>
            <a:pPr>
              <a:spcBef>
                <a:spcPts val="2000"/>
              </a:spcBef>
            </a:pPr>
            <a:endParaRPr lang="en-US" dirty="0"/>
          </a:p>
        </p:txBody>
      </p:sp>
    </p:spTree>
    <p:extLst>
      <p:ext uri="{BB962C8B-B14F-4D97-AF65-F5344CB8AC3E}">
        <p14:creationId xmlns:p14="http://schemas.microsoft.com/office/powerpoint/2010/main" val="22240809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Use your bicycle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Using your bicycle more frequently instead of using your car would also make your behavior more environmentally-friendly</a:t>
            </a:r>
            <a:r>
              <a:rPr lang="en-US"/>
              <a:t>. </a:t>
            </a:r>
            <a:endParaRPr lang="en-US" dirty="0"/>
          </a:p>
          <a:p>
            <a:pPr>
              <a:spcBef>
                <a:spcPts val="2000"/>
              </a:spcBef>
            </a:pPr>
            <a:r>
              <a:rPr lang="en-US"/>
              <a:t>In </a:t>
            </a:r>
            <a:r>
              <a:rPr lang="en-US" dirty="0"/>
              <a:t>many cases, especially for short distances, replacing your car and using your bicycle should not be a big deal at all</a:t>
            </a:r>
            <a:r>
              <a:rPr lang="en-US"/>
              <a:t>. </a:t>
            </a:r>
            <a:endParaRPr lang="en-US" dirty="0"/>
          </a:p>
          <a:p>
            <a:pPr>
              <a:spcBef>
                <a:spcPts val="2000"/>
              </a:spcBef>
            </a:pPr>
            <a:r>
              <a:rPr lang="en-US"/>
              <a:t>It </a:t>
            </a:r>
            <a:r>
              <a:rPr lang="en-US" dirty="0"/>
              <a:t>will even improve your health since sport is a good measure to prevent all kinds of diseases.</a:t>
            </a:r>
          </a:p>
        </p:txBody>
      </p:sp>
    </p:spTree>
    <p:extLst>
      <p:ext uri="{BB962C8B-B14F-4D97-AF65-F5344CB8AC3E}">
        <p14:creationId xmlns:p14="http://schemas.microsoft.com/office/powerpoint/2010/main" val="11929115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Use your clothes efficiently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our current society, many people just wear their clothes a few times or even just for a single time before they dispose them into the garbage</a:t>
            </a:r>
            <a:r>
              <a:rPr lang="en-US"/>
              <a:t>. </a:t>
            </a:r>
            <a:endParaRPr lang="en-US" dirty="0"/>
          </a:p>
          <a:p>
            <a:pPr>
              <a:spcBef>
                <a:spcPts val="2000"/>
              </a:spcBef>
            </a:pPr>
            <a:r>
              <a:rPr lang="en-US"/>
              <a:t>This </a:t>
            </a:r>
            <a:r>
              <a:rPr lang="en-US" dirty="0"/>
              <a:t>behavior implies a huge waste of resources</a:t>
            </a:r>
            <a:r>
              <a:rPr lang="en-US"/>
              <a:t>. </a:t>
            </a:r>
            <a:endParaRPr lang="en-US" dirty="0"/>
          </a:p>
          <a:p>
            <a:pPr>
              <a:spcBef>
                <a:spcPts val="2000"/>
              </a:spcBef>
            </a:pPr>
            <a:r>
              <a:rPr lang="en-US"/>
              <a:t>Try </a:t>
            </a:r>
            <a:r>
              <a:rPr lang="en-US" dirty="0"/>
              <a:t>to use your clothes as often as possible in order to reduce resource depletion, even if this not fits in current trends.</a:t>
            </a:r>
          </a:p>
          <a:p>
            <a:pPr>
              <a:spcBef>
                <a:spcPts val="2000"/>
              </a:spcBef>
            </a:pPr>
            <a:endParaRPr lang="en-US" dirty="0"/>
          </a:p>
        </p:txBody>
      </p:sp>
    </p:spTree>
    <p:extLst>
      <p:ext uri="{BB962C8B-B14F-4D97-AF65-F5344CB8AC3E}">
        <p14:creationId xmlns:p14="http://schemas.microsoft.com/office/powerpoint/2010/main" val="14000077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Use your food in an efficient manner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People buy plenty of food, however, a significant fraction of this food ends up in the trash bin since people are often are just not be able to consume their food in time</a:t>
            </a:r>
            <a:r>
              <a:rPr lang="en-US"/>
              <a:t>. </a:t>
            </a:r>
            <a:endParaRPr lang="en-US" dirty="0"/>
          </a:p>
          <a:p>
            <a:pPr>
              <a:spcBef>
                <a:spcPts val="2000"/>
              </a:spcBef>
            </a:pPr>
            <a:r>
              <a:rPr lang="en-US"/>
              <a:t>Try </a:t>
            </a:r>
            <a:r>
              <a:rPr lang="en-US" dirty="0"/>
              <a:t>to buy less food so you are able to consume all of it and therefore to reduce food waste.</a:t>
            </a:r>
          </a:p>
          <a:p>
            <a:pPr>
              <a:spcBef>
                <a:spcPts val="2000"/>
              </a:spcBef>
            </a:pPr>
            <a:endParaRPr lang="en-US" dirty="0"/>
          </a:p>
        </p:txBody>
      </p:sp>
    </p:spTree>
    <p:extLst>
      <p:ext uri="{BB962C8B-B14F-4D97-AF65-F5344CB8AC3E}">
        <p14:creationId xmlns:p14="http://schemas.microsoft.com/office/powerpoint/2010/main" val="31317958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Vaccinations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Vaccinations are crucial in order to prevent the spread of diseases</a:t>
            </a:r>
            <a:r>
              <a:rPr lang="en-US"/>
              <a:t>. </a:t>
            </a:r>
            <a:endParaRPr lang="en-US" dirty="0"/>
          </a:p>
          <a:p>
            <a:pPr>
              <a:spcBef>
                <a:spcPts val="2000"/>
              </a:spcBef>
            </a:pPr>
            <a:r>
              <a:rPr lang="en-US"/>
              <a:t>By </a:t>
            </a:r>
            <a:r>
              <a:rPr lang="en-US" dirty="0"/>
              <a:t>getting your vaccinations, especially for diseases that are highly contagious, you can contribute to a decrease in public health issues.</a:t>
            </a:r>
          </a:p>
          <a:p>
            <a:pPr>
              <a:spcBef>
                <a:spcPts val="2000"/>
              </a:spcBef>
            </a:pPr>
            <a:endParaRPr lang="en-US" dirty="0"/>
          </a:p>
        </p:txBody>
      </p:sp>
    </p:spTree>
    <p:extLst>
      <p:ext uri="{BB962C8B-B14F-4D97-AF65-F5344CB8AC3E}">
        <p14:creationId xmlns:p14="http://schemas.microsoft.com/office/powerpoint/2010/main" val="41014336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Volunteer in non-profit organizations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can also volunteer in non-profit organizations which strive to improve environmental conditions</a:t>
            </a:r>
            <a:r>
              <a:rPr lang="en-US"/>
              <a:t>. </a:t>
            </a:r>
            <a:endParaRPr lang="en-US" dirty="0"/>
          </a:p>
          <a:p>
            <a:pPr>
              <a:spcBef>
                <a:spcPts val="2000"/>
              </a:spcBef>
            </a:pPr>
            <a:r>
              <a:rPr lang="en-US"/>
              <a:t>By </a:t>
            </a:r>
            <a:r>
              <a:rPr lang="en-US" dirty="0"/>
              <a:t>doing so, you can improve your knowledge regarding the topic of environmental awareness and can at the same time help to improve our environmental conditions.</a:t>
            </a:r>
          </a:p>
          <a:p>
            <a:pPr>
              <a:spcBef>
                <a:spcPts val="2000"/>
              </a:spcBef>
            </a:pPr>
            <a:endParaRPr lang="en-US" dirty="0"/>
          </a:p>
        </p:txBody>
      </p:sp>
    </p:spTree>
    <p:extLst>
      <p:ext uri="{BB962C8B-B14F-4D97-AF65-F5344CB8AC3E}">
        <p14:creationId xmlns:p14="http://schemas.microsoft.com/office/powerpoint/2010/main" val="25484280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Walk short distances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Try to walk short distances instead of using your car</a:t>
            </a:r>
            <a:r>
              <a:rPr lang="en-US"/>
              <a:t>! </a:t>
            </a:r>
            <a:endParaRPr lang="en-US" dirty="0"/>
          </a:p>
          <a:p>
            <a:pPr>
              <a:spcBef>
                <a:spcPts val="2000"/>
              </a:spcBef>
            </a:pPr>
            <a:r>
              <a:rPr lang="en-US"/>
              <a:t>By </a:t>
            </a:r>
            <a:r>
              <a:rPr lang="en-US" dirty="0"/>
              <a:t>doing so, you can behave more ecologically-friendly since you slow down global warming and also mitigate several kinds of pollution.</a:t>
            </a:r>
          </a:p>
          <a:p>
            <a:pPr>
              <a:spcBef>
                <a:spcPts val="2000"/>
              </a:spcBef>
            </a:pPr>
            <a:endParaRPr lang="en-US" dirty="0"/>
          </a:p>
        </p:txBody>
      </p:sp>
    </p:spTree>
    <p:extLst>
      <p:ext uri="{BB962C8B-B14F-4D97-AF65-F5344CB8AC3E}">
        <p14:creationId xmlns:p14="http://schemas.microsoft.com/office/powerpoint/2010/main" val="34493180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Weekend at home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spend their weekends for short trips in other cities. </a:t>
            </a:r>
          </a:p>
          <a:p>
            <a:pPr>
              <a:spcBef>
                <a:spcPts val="2000"/>
              </a:spcBef>
            </a:pPr>
            <a:r>
              <a:rPr lang="en-US" dirty="0"/>
              <a:t>In some cases, they even use planes to get around for just a few days. </a:t>
            </a:r>
          </a:p>
          <a:p>
            <a:pPr>
              <a:spcBef>
                <a:spcPts val="2000"/>
              </a:spcBef>
            </a:pPr>
            <a:r>
              <a:rPr lang="en-US" dirty="0"/>
              <a:t>This behavior implies significant adverse effects to our environmental system since this weekend trips lead to high levels of pollution and also contribute to global warming. </a:t>
            </a:r>
          </a:p>
          <a:p>
            <a:pPr>
              <a:spcBef>
                <a:spcPts val="2000"/>
              </a:spcBef>
            </a:pPr>
            <a:r>
              <a:rPr lang="en-US" dirty="0"/>
              <a:t>Therefore, try to spend your weekends at home or at nearby locations instead of travelling long distances in order to behave more environmentally-friendly.</a:t>
            </a:r>
          </a:p>
          <a:p>
            <a:pPr>
              <a:spcBef>
                <a:spcPts val="2000"/>
              </a:spcBef>
            </a:pPr>
            <a:endParaRPr lang="en-US" dirty="0"/>
          </a:p>
        </p:txBody>
      </p:sp>
    </p:spTree>
    <p:extLst>
      <p:ext uri="{BB962C8B-B14F-4D97-AF65-F5344CB8AC3E}">
        <p14:creationId xmlns:p14="http://schemas.microsoft.com/office/powerpoint/2010/main" val="33531924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planet currently faces serious problems. </a:t>
            </a:r>
          </a:p>
          <a:p>
            <a:pPr>
              <a:spcBef>
                <a:spcPts val="2000"/>
              </a:spcBef>
            </a:pPr>
            <a:r>
              <a:rPr lang="en-US" dirty="0"/>
              <a:t>We have to try our best to mitigate these problems. </a:t>
            </a:r>
          </a:p>
          <a:p>
            <a:pPr>
              <a:spcBef>
                <a:spcPts val="2000"/>
              </a:spcBef>
            </a:pPr>
            <a:r>
              <a:rPr lang="en-US" dirty="0"/>
              <a:t>Otherwise, we would be responsible for the destruction of many habitats and for the extinction of many animals and plants. </a:t>
            </a:r>
          </a:p>
          <a:p>
            <a:pPr>
              <a:spcBef>
                <a:spcPts val="2000"/>
              </a:spcBef>
            </a:pPr>
            <a:r>
              <a:rPr lang="en-US" dirty="0"/>
              <a:t>Everyone of us can make his or her contribution on a daily basis. </a:t>
            </a:r>
          </a:p>
          <a:p>
            <a:pPr>
              <a:spcBef>
                <a:spcPts val="2000"/>
              </a:spcBef>
            </a:pPr>
            <a:r>
              <a:rPr lang="en-US" dirty="0"/>
              <a:t>Together, we can solve our environmental problems and secure a livable future for the next generations!</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b="1" u="sng" dirty="0">
                <a:hlinkClick r:id="rId2"/>
              </a:rPr>
              <a:t>https://</a:t>
            </a:r>
            <a:r>
              <a:rPr lang="en-US" b="1" u="sng" dirty="0" err="1">
                <a:hlinkClick r:id="rId2"/>
              </a:rPr>
              <a:t>inequality.org</a:t>
            </a:r>
            <a:r>
              <a:rPr lang="en-US" b="1" u="sng" dirty="0">
                <a:hlinkClick r:id="rId2"/>
              </a:rPr>
              <a:t>/facts/global-inequality/</a:t>
            </a:r>
            <a:endParaRPr lang="en-US" dirty="0"/>
          </a:p>
          <a:p>
            <a:pPr>
              <a:spcBef>
                <a:spcPts val="2000"/>
              </a:spcBef>
            </a:pPr>
            <a:r>
              <a:rPr lang="en-US" b="1" u="sng" dirty="0">
                <a:hlinkClick r:id="rId3"/>
              </a:rPr>
              <a:t>https://</a:t>
            </a:r>
            <a:r>
              <a:rPr lang="en-US" b="1" u="sng" dirty="0" err="1">
                <a:hlinkClick r:id="rId3"/>
              </a:rPr>
              <a:t>en.wikipedia.org</a:t>
            </a:r>
            <a:r>
              <a:rPr lang="en-US" b="1" u="sng" dirty="0">
                <a:hlinkClick r:id="rId3"/>
              </a:rPr>
              <a:t>/wiki/</a:t>
            </a:r>
            <a:r>
              <a:rPr lang="en-US" b="1" u="sng" dirty="0" err="1">
                <a:hlinkClick r:id="rId3"/>
              </a:rPr>
              <a:t>Environmentally_friendly</a:t>
            </a:r>
            <a:endParaRPr lang="en-US" dirty="0"/>
          </a:p>
          <a:p>
            <a:pPr>
              <a:spcBef>
                <a:spcPts val="2000"/>
              </a:spcBef>
            </a:pPr>
            <a:r>
              <a:rPr lang="en-US" b="1" u="sng" dirty="0">
                <a:hlinkClick r:id="rId4"/>
              </a:rPr>
              <a:t>https://</a:t>
            </a:r>
            <a:r>
              <a:rPr lang="en-US" b="1" u="sng" dirty="0" err="1">
                <a:hlinkClick r:id="rId4"/>
              </a:rPr>
              <a:t>wwf.panda.org</a:t>
            </a:r>
            <a:r>
              <a:rPr lang="en-US" b="1" u="sng" dirty="0">
                <a:hlinkClick r:id="rId4"/>
              </a:rPr>
              <a:t>/</a:t>
            </a:r>
            <a:r>
              <a:rPr lang="en-US" b="1" u="sng" dirty="0" err="1">
                <a:hlinkClick r:id="rId4"/>
              </a:rPr>
              <a:t>get_involved</a:t>
            </a:r>
            <a:r>
              <a:rPr lang="en-US" b="1" u="sng" dirty="0">
                <a:hlinkClick r:id="rId4"/>
              </a:rPr>
              <a:t>/</a:t>
            </a:r>
            <a:r>
              <a:rPr lang="en-US" b="1" u="sng" dirty="0" err="1">
                <a:hlinkClick r:id="rId4"/>
              </a:rPr>
              <a:t>live_green</a:t>
            </a:r>
            <a:r>
              <a:rPr lang="en-US" b="1" u="sng" dirty="0">
                <a:hlinkClick r:id="rId4"/>
              </a:rPr>
              <a:t>/travel/</a:t>
            </a:r>
            <a:r>
              <a:rPr lang="en-US" b="1" u="sng" dirty="0" err="1">
                <a:hlinkClick r:id="rId4"/>
              </a:rPr>
              <a:t>on_vacation</a:t>
            </a:r>
            <a:r>
              <a:rPr lang="en-US" b="1" u="sng" dirty="0">
                <a:hlinkClick r:id="rId4"/>
              </a:rPr>
              <a:t>/</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Ensure a livable future for the next generations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It should also be clear to you that our current lifestyles and consumption levels are not sustainable. </a:t>
            </a:r>
          </a:p>
          <a:p>
            <a:pPr>
              <a:spcBef>
                <a:spcPts val="2000"/>
              </a:spcBef>
            </a:pPr>
            <a:r>
              <a:rPr lang="en-US" dirty="0"/>
              <a:t>If we continue to live like that, we will exploit our planet to a point where there is no going back. </a:t>
            </a:r>
          </a:p>
          <a:p>
            <a:pPr>
              <a:spcBef>
                <a:spcPts val="2000"/>
              </a:spcBef>
            </a:pPr>
            <a:r>
              <a:rPr lang="en-US" dirty="0"/>
              <a:t>Our natural resources will be depleted at some point, which would lead to a huge decline in living standards and would also reduce our technological progress significantly. </a:t>
            </a:r>
          </a:p>
          <a:p>
            <a:pPr>
              <a:spcBef>
                <a:spcPts val="2000"/>
              </a:spcBef>
            </a:pPr>
            <a:r>
              <a:rPr lang="en-US" dirty="0"/>
              <a:t>Therefore, we have to change our consumption behavior in order to ensure a livable future for the next generations.</a:t>
            </a:r>
          </a:p>
          <a:p>
            <a:pPr>
              <a:spcBef>
                <a:spcPts val="2000"/>
              </a:spcBef>
            </a:pPr>
            <a:endParaRPr lang="de-DE" dirty="0"/>
          </a:p>
        </p:txBody>
      </p:sp>
    </p:spTree>
    <p:extLst>
      <p:ext uri="{BB962C8B-B14F-4D97-AF65-F5344CB8AC3E}">
        <p14:creationId xmlns:p14="http://schemas.microsoft.com/office/powerpoint/2010/main" val="1107036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Environmental friendliness of companies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if companies act just profit-maximizing, they can still have an incentive to behave environmentally-friendly if it is important enough for customers. </a:t>
            </a:r>
          </a:p>
          <a:p>
            <a:pPr>
              <a:spcBef>
                <a:spcPts val="2000"/>
              </a:spcBef>
            </a:pPr>
            <a:r>
              <a:rPr lang="en-US" dirty="0"/>
              <a:t>For example, if customers only want to buy from companies that behave in an eco-friendly manner, companies will have to change their production behavior and will therefore have the incentive to contribute to the protection of our environmental system. </a:t>
            </a:r>
          </a:p>
          <a:p>
            <a:pPr>
              <a:spcBef>
                <a:spcPts val="2000"/>
              </a:spcBef>
            </a:pPr>
            <a:r>
              <a:rPr lang="en-US" dirty="0"/>
              <a:t>Thus, we have to change the value system in our society in a way that people strive to consume products from companies that behave ecologically-friendly and stop consuming products from companies that do not care about the environment at all. </a:t>
            </a:r>
          </a:p>
          <a:p>
            <a:pPr>
              <a:spcBef>
                <a:spcPts val="2000"/>
              </a:spcBef>
            </a:pPr>
            <a:r>
              <a:rPr lang="en-US" dirty="0"/>
              <a:t>By doing so, firms will have an incentive to adjust their behavior in an eco-friendly way.</a:t>
            </a:r>
          </a:p>
          <a:p>
            <a:pPr>
              <a:spcBef>
                <a:spcPts val="2000"/>
              </a:spcBef>
            </a:pPr>
            <a:endParaRPr lang="de-DE" dirty="0"/>
          </a:p>
        </p:txBody>
      </p:sp>
    </p:spTree>
    <p:extLst>
      <p:ext uri="{BB962C8B-B14F-4D97-AF65-F5344CB8AC3E}">
        <p14:creationId xmlns:p14="http://schemas.microsoft.com/office/powerpoint/2010/main" val="2561625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Making your contribution makes you happy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should also save our environmental system since you will feel better by doing so. </a:t>
            </a:r>
          </a:p>
          <a:p>
            <a:pPr>
              <a:spcBef>
                <a:spcPts val="2000"/>
              </a:spcBef>
            </a:pPr>
            <a:r>
              <a:rPr lang="en-US" dirty="0"/>
              <a:t>Over the course of your life, you will come to a point where you realize what is really important to you. </a:t>
            </a:r>
          </a:p>
          <a:p>
            <a:pPr>
              <a:spcBef>
                <a:spcPts val="2000"/>
              </a:spcBef>
            </a:pPr>
            <a:r>
              <a:rPr lang="en-US" dirty="0"/>
              <a:t>You will likely realize that a significant portion of happiness will come over you when you start making people happy. </a:t>
            </a:r>
          </a:p>
          <a:p>
            <a:pPr>
              <a:spcBef>
                <a:spcPts val="2000"/>
              </a:spcBef>
            </a:pPr>
            <a:r>
              <a:rPr lang="en-US" dirty="0"/>
              <a:t>You can also make people happy by saving our environmental system and can even protect the livelihood of many people. </a:t>
            </a:r>
          </a:p>
          <a:p>
            <a:pPr>
              <a:spcBef>
                <a:spcPts val="2000"/>
              </a:spcBef>
            </a:pPr>
            <a:r>
              <a:rPr lang="en-US" dirty="0"/>
              <a:t>Therefore, an eco-friendly behavior is likely to increase your level of happiness since you are aware that you made your contribution and didn’t just destroy our planet.</a:t>
            </a:r>
          </a:p>
          <a:p>
            <a:pPr>
              <a:spcBef>
                <a:spcPts val="2000"/>
              </a:spcBef>
            </a:pPr>
            <a:endParaRPr lang="de-DE" dirty="0"/>
          </a:p>
        </p:txBody>
      </p:sp>
    </p:spTree>
    <p:extLst>
      <p:ext uri="{BB962C8B-B14F-4D97-AF65-F5344CB8AC3E}">
        <p14:creationId xmlns:p14="http://schemas.microsoft.com/office/powerpoint/2010/main" val="182514432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4515</Words>
  <Application>Microsoft Office PowerPoint</Application>
  <PresentationFormat>Breitbild</PresentationFormat>
  <Paragraphs>330</Paragraphs>
  <Slides>69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69</vt:i4>
      </vt:variant>
    </vt:vector>
  </HeadingPairs>
  <TitlesOfParts>
    <vt:vector size="73" baseType="lpstr">
      <vt:lpstr>Arial</vt:lpstr>
      <vt:lpstr>Calibri</vt:lpstr>
      <vt:lpstr>Calibri Light</vt:lpstr>
      <vt:lpstr>Office</vt:lpstr>
      <vt:lpstr>52 ways to become environmentally-friendly</vt:lpstr>
      <vt:lpstr>What does it mean to be environmentally friendly?</vt:lpstr>
      <vt:lpstr>Reasons to be environmentally friendly</vt:lpstr>
      <vt:lpstr>We only have one earth</vt:lpstr>
      <vt:lpstr>Responsibility of the Western world for the poorest</vt:lpstr>
      <vt:lpstr>Save our animals and plants from extinction</vt:lpstr>
      <vt:lpstr>Ensure a livable future for the next generations</vt:lpstr>
      <vt:lpstr>Environmental friendliness of companies</vt:lpstr>
      <vt:lpstr>Making your contribution makes you happy</vt:lpstr>
      <vt:lpstr>Regret breaks people</vt:lpstr>
      <vt:lpstr>52 simple ways to live environmentally-friendly (1/5)</vt:lpstr>
      <vt:lpstr>52 simple ways to live environmentally-friendly (2/5)</vt:lpstr>
      <vt:lpstr>52 simple ways to live environmentally-friendly (3/5)</vt:lpstr>
      <vt:lpstr>52 simple ways to live environmentally-friendly (4/5)</vt:lpstr>
      <vt:lpstr>52 simple ways to live environmentally-friendly (5/5)</vt:lpstr>
      <vt:lpstr>Avoid plastic cups</vt:lpstr>
      <vt:lpstr>Avoid food delivery</vt:lpstr>
      <vt:lpstr>Avoid plastic packaging</vt:lpstr>
      <vt:lpstr>Be positive</vt:lpstr>
      <vt:lpstr>Buy local food</vt:lpstr>
      <vt:lpstr>Collect waste</vt:lpstr>
      <vt:lpstr>Dispose your cigarettes appropriately</vt:lpstr>
      <vt:lpstr>Don’t litter</vt:lpstr>
      <vt:lpstr>Don’t use taxis</vt:lpstr>
      <vt:lpstr>Donate your birthday</vt:lpstr>
      <vt:lpstr>Eat vegan</vt:lpstr>
      <vt:lpstr>Educate your children</vt:lpstr>
      <vt:lpstr>Grow native plants</vt:lpstr>
      <vt:lpstr>Home office</vt:lpstr>
      <vt:lpstr>Keep wearing your clothes</vt:lpstr>
      <vt:lpstr>Organic gardening</vt:lpstr>
      <vt:lpstr>Pick food</vt:lpstr>
      <vt:lpstr>Plant trees</vt:lpstr>
      <vt:lpstr>Raise the awareness of people</vt:lpstr>
      <vt:lpstr>Reduce detergents</vt:lpstr>
      <vt:lpstr>Reduce heating</vt:lpstr>
      <vt:lpstr>Reduce the use of deodorants</vt:lpstr>
      <vt:lpstr>Reduce the use of sun cream</vt:lpstr>
      <vt:lpstr>Reduce waste whenever possible</vt:lpstr>
      <vt:lpstr>Reduce your consumption level</vt:lpstr>
      <vt:lpstr>Reduce your meat consumption</vt:lpstr>
      <vt:lpstr>Restore biotopes</vt:lpstr>
      <vt:lpstr>Reuse wrappings</vt:lpstr>
      <vt:lpstr>Save metals</vt:lpstr>
      <vt:lpstr>Save printing paper at work</vt:lpstr>
      <vt:lpstr>Save water</vt:lpstr>
      <vt:lpstr>Separate your waste</vt:lpstr>
      <vt:lpstr>Social media</vt:lpstr>
      <vt:lpstr>Speak up</vt:lpstr>
      <vt:lpstr>Stop using drugs</vt:lpstr>
      <vt:lpstr>Support local farmers</vt:lpstr>
      <vt:lpstr>Switch off your TV</vt:lpstr>
      <vt:lpstr>Turn off air conditioning</vt:lpstr>
      <vt:lpstr>Turn off the lights</vt:lpstr>
      <vt:lpstr>Turn off unnecessary car devices</vt:lpstr>
      <vt:lpstr>Use alternative means of transportation</vt:lpstr>
      <vt:lpstr>Use carpools</vt:lpstr>
      <vt:lpstr>Use electronic tickets</vt:lpstr>
      <vt:lpstr>Use energy-efficient devices</vt:lpstr>
      <vt:lpstr>Use organic food stores</vt:lpstr>
      <vt:lpstr>Use your bicycle</vt:lpstr>
      <vt:lpstr>Use your clothes efficiently</vt:lpstr>
      <vt:lpstr>Use your food in an efficient manner</vt:lpstr>
      <vt:lpstr>Vaccinations</vt:lpstr>
      <vt:lpstr>Volunteer in non-profit organizations</vt:lpstr>
      <vt:lpstr>Walk short distances</vt:lpstr>
      <vt:lpstr>Weekend at home</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17</cp:revision>
  <dcterms:created xsi:type="dcterms:W3CDTF">2019-10-10T16:23:16Z</dcterms:created>
  <dcterms:modified xsi:type="dcterms:W3CDTF">2019-11-18T10:56:11Z</dcterms:modified>
</cp:coreProperties>
</file>