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1"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58" r:id="rId18"/>
    <p:sldId id="281" r:id="rId19"/>
    <p:sldId id="282" r:id="rId20"/>
    <p:sldId id="283" r:id="rId21"/>
    <p:sldId id="284" r:id="rId22"/>
    <p:sldId id="285" r:id="rId23"/>
    <p:sldId id="286" r:id="rId24"/>
    <p:sldId id="287" r:id="rId25"/>
    <p:sldId id="288" r:id="rId26"/>
    <p:sldId id="259" r:id="rId27"/>
    <p:sldId id="289" r:id="rId28"/>
    <p:sldId id="290" r:id="rId29"/>
    <p:sldId id="291" r:id="rId30"/>
    <p:sldId id="292" r:id="rId31"/>
    <p:sldId id="293" r:id="rId32"/>
    <p:sldId id="294" r:id="rId33"/>
    <p:sldId id="295" r:id="rId34"/>
    <p:sldId id="296" r:id="rId35"/>
    <p:sldId id="297" r:id="rId36"/>
    <p:sldId id="298" r:id="rId37"/>
    <p:sldId id="299" r:id="rId38"/>
    <p:sldId id="260" r:id="rId39"/>
    <p:sldId id="266" r:id="rId4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3CE3A8-8C28-4D7E-B2D7-B32A0C44E95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69A2AC1-E4E3-495B-9DB5-01F8108209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FFD141F-D0B3-424D-9677-15CBBB7F4054}"/>
              </a:ext>
            </a:extLst>
          </p:cNvPr>
          <p:cNvSpPr>
            <a:spLocks noGrp="1"/>
          </p:cNvSpPr>
          <p:nvPr>
            <p:ph type="dt" sz="half" idx="10"/>
          </p:nvPr>
        </p:nvSpPr>
        <p:spPr/>
        <p:txBody>
          <a:bodyPr/>
          <a:lstStyle/>
          <a:p>
            <a:fld id="{3008443F-75A7-4DF7-9510-EB57E9109901}" type="datetimeFigureOut">
              <a:rPr lang="de-DE" smtClean="0"/>
              <a:t>20.02.2020</a:t>
            </a:fld>
            <a:endParaRPr lang="de-DE"/>
          </a:p>
        </p:txBody>
      </p:sp>
      <p:sp>
        <p:nvSpPr>
          <p:cNvPr id="5" name="Fußzeilenplatzhalter 4">
            <a:extLst>
              <a:ext uri="{FF2B5EF4-FFF2-40B4-BE49-F238E27FC236}">
                <a16:creationId xmlns:a16="http://schemas.microsoft.com/office/drawing/2014/main" id="{04DC39C6-94C9-4DFC-BCEC-E17DD85BC1D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A4907DC-C58A-46CD-B1CB-232F1C3D271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937178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4C49E8-901C-4F0A-B2ED-4CFA6318AC8F}"/>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83F83A35-943D-4C84-9EB0-1612CF3E261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6F8A087-5F3D-4F2B-A782-84C1AA763B47}"/>
              </a:ext>
            </a:extLst>
          </p:cNvPr>
          <p:cNvSpPr>
            <a:spLocks noGrp="1"/>
          </p:cNvSpPr>
          <p:nvPr>
            <p:ph type="dt" sz="half" idx="10"/>
          </p:nvPr>
        </p:nvSpPr>
        <p:spPr/>
        <p:txBody>
          <a:bodyPr/>
          <a:lstStyle/>
          <a:p>
            <a:fld id="{3008443F-75A7-4DF7-9510-EB57E9109901}" type="datetimeFigureOut">
              <a:rPr lang="de-DE" smtClean="0"/>
              <a:t>20.02.2020</a:t>
            </a:fld>
            <a:endParaRPr lang="de-DE"/>
          </a:p>
        </p:txBody>
      </p:sp>
      <p:sp>
        <p:nvSpPr>
          <p:cNvPr id="5" name="Fußzeilenplatzhalter 4">
            <a:extLst>
              <a:ext uri="{FF2B5EF4-FFF2-40B4-BE49-F238E27FC236}">
                <a16:creationId xmlns:a16="http://schemas.microsoft.com/office/drawing/2014/main" id="{9606F910-2871-40A5-A6AC-6BEDAFBAE6D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A5278C3-D0C5-48FD-ADCE-0EFAAAA187B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28684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C0881DB-9E4C-40D5-84C3-4B2C623B96C6}"/>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AB8D85C-72D7-414A-BDA4-5FCBEDF09AA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5F4D2D1-4F9C-401D-9714-2320E6E5B6E8}"/>
              </a:ext>
            </a:extLst>
          </p:cNvPr>
          <p:cNvSpPr>
            <a:spLocks noGrp="1"/>
          </p:cNvSpPr>
          <p:nvPr>
            <p:ph type="dt" sz="half" idx="10"/>
          </p:nvPr>
        </p:nvSpPr>
        <p:spPr/>
        <p:txBody>
          <a:bodyPr/>
          <a:lstStyle/>
          <a:p>
            <a:fld id="{3008443F-75A7-4DF7-9510-EB57E9109901}" type="datetimeFigureOut">
              <a:rPr lang="de-DE" smtClean="0"/>
              <a:t>20.02.2020</a:t>
            </a:fld>
            <a:endParaRPr lang="de-DE"/>
          </a:p>
        </p:txBody>
      </p:sp>
      <p:sp>
        <p:nvSpPr>
          <p:cNvPr id="5" name="Fußzeilenplatzhalter 4">
            <a:extLst>
              <a:ext uri="{FF2B5EF4-FFF2-40B4-BE49-F238E27FC236}">
                <a16:creationId xmlns:a16="http://schemas.microsoft.com/office/drawing/2014/main" id="{15E14C80-1E1A-4FDA-B058-A304162DA78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1CBE32D-000F-4167-A46D-60F2C8DFED22}"/>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1398218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28094F-6DEE-404B-BB59-7893C51055D6}"/>
              </a:ext>
            </a:extLst>
          </p:cNvPr>
          <p:cNvSpPr>
            <a:spLocks noGrp="1"/>
          </p:cNvSpPr>
          <p:nvPr>
            <p:ph type="title"/>
          </p:nvPr>
        </p:nvSpPr>
        <p:spPr>
          <a:xfrm>
            <a:off x="748145" y="365125"/>
            <a:ext cx="9310307" cy="604693"/>
          </a:xfrm>
        </p:spPr>
        <p:txBody>
          <a:bodyPr>
            <a:normAutofit/>
          </a:bodyPr>
          <a:lstStyle>
            <a:lvl1pPr>
              <a:defRPr sz="3500" b="1">
                <a:solidFill>
                  <a:schemeClr val="accent6">
                    <a:lumMod val="75000"/>
                  </a:schemeClr>
                </a:solidFill>
              </a:defRPr>
            </a:lvl1pPr>
          </a:lstStyle>
          <a:p>
            <a:r>
              <a:rPr lang="de-DE" dirty="0"/>
              <a:t>Mastertitelformat bearbeiten</a:t>
            </a:r>
          </a:p>
        </p:txBody>
      </p:sp>
      <p:sp>
        <p:nvSpPr>
          <p:cNvPr id="3" name="Inhaltsplatzhalter 2">
            <a:extLst>
              <a:ext uri="{FF2B5EF4-FFF2-40B4-BE49-F238E27FC236}">
                <a16:creationId xmlns:a16="http://schemas.microsoft.com/office/drawing/2014/main" id="{97C8A9E1-4391-4E24-A861-ED2C69E70492}"/>
              </a:ext>
            </a:extLst>
          </p:cNvPr>
          <p:cNvSpPr>
            <a:spLocks noGrp="1"/>
          </p:cNvSpPr>
          <p:nvPr>
            <p:ph idx="1"/>
          </p:nvPr>
        </p:nvSpPr>
        <p:spPr>
          <a:xfrm>
            <a:off x="838200" y="1293091"/>
            <a:ext cx="9220252" cy="4930054"/>
          </a:xfrm>
        </p:spPr>
        <p:txBody>
          <a:bodyPr/>
          <a:lstStyle>
            <a:lvl1pPr>
              <a:defRPr sz="2000"/>
            </a:lvl1pPr>
            <a:lvl2pPr>
              <a:defRPr sz="1800"/>
            </a:lvl2pPr>
            <a:lvl3pPr>
              <a:defRPr sz="1600"/>
            </a:lvl3pPr>
            <a:lvl4pPr>
              <a:defRPr sz="1400"/>
            </a:lvl4pPr>
            <a:lvl5pPr>
              <a:defRPr sz="1200"/>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FB8E9DA3-4E5C-4030-8EDB-27AA6D0998A9}"/>
              </a:ext>
            </a:extLst>
          </p:cNvPr>
          <p:cNvSpPr>
            <a:spLocks noGrp="1"/>
          </p:cNvSpPr>
          <p:nvPr>
            <p:ph type="dt" sz="half" idx="10"/>
          </p:nvPr>
        </p:nvSpPr>
        <p:spPr/>
        <p:txBody>
          <a:bodyPr/>
          <a:lstStyle/>
          <a:p>
            <a:fld id="{3008443F-75A7-4DF7-9510-EB57E9109901}" type="datetimeFigureOut">
              <a:rPr lang="de-DE" smtClean="0"/>
              <a:t>20.02.2020</a:t>
            </a:fld>
            <a:endParaRPr lang="de-DE"/>
          </a:p>
        </p:txBody>
      </p:sp>
      <p:sp>
        <p:nvSpPr>
          <p:cNvPr id="5" name="Fußzeilenplatzhalter 4">
            <a:extLst>
              <a:ext uri="{FF2B5EF4-FFF2-40B4-BE49-F238E27FC236}">
                <a16:creationId xmlns:a16="http://schemas.microsoft.com/office/drawing/2014/main" id="{1A88E7BE-73D1-49DA-809D-45764AB7793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1B2D74-080D-4091-A002-7848146BD5B6}"/>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89698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BD3833-E62E-4781-9E83-6CC62325FC9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8E353F5-9627-4C3B-B952-00A36DF75F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4C7C558-4871-4CA5-A029-B2CA2848E9B6}"/>
              </a:ext>
            </a:extLst>
          </p:cNvPr>
          <p:cNvSpPr>
            <a:spLocks noGrp="1"/>
          </p:cNvSpPr>
          <p:nvPr>
            <p:ph type="dt" sz="half" idx="10"/>
          </p:nvPr>
        </p:nvSpPr>
        <p:spPr/>
        <p:txBody>
          <a:bodyPr/>
          <a:lstStyle/>
          <a:p>
            <a:fld id="{3008443F-75A7-4DF7-9510-EB57E9109901}" type="datetimeFigureOut">
              <a:rPr lang="de-DE" smtClean="0"/>
              <a:t>20.02.2020</a:t>
            </a:fld>
            <a:endParaRPr lang="de-DE"/>
          </a:p>
        </p:txBody>
      </p:sp>
      <p:sp>
        <p:nvSpPr>
          <p:cNvPr id="5" name="Fußzeilenplatzhalter 4">
            <a:extLst>
              <a:ext uri="{FF2B5EF4-FFF2-40B4-BE49-F238E27FC236}">
                <a16:creationId xmlns:a16="http://schemas.microsoft.com/office/drawing/2014/main" id="{EA247D3E-9E6A-438A-9A12-3AE2E51A5A4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FDFA527-6AF5-480E-9A5A-0D79EFA7C97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893788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2588A1-6334-4411-B65F-16A6CCE008E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375C23C-D16F-4A58-BEFD-FB40E9074E8F}"/>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F673113-44B6-4A98-9EB2-2CDD059AAEF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91624AA-1DEB-4362-8E58-1491C70B8178}"/>
              </a:ext>
            </a:extLst>
          </p:cNvPr>
          <p:cNvSpPr>
            <a:spLocks noGrp="1"/>
          </p:cNvSpPr>
          <p:nvPr>
            <p:ph type="dt" sz="half" idx="10"/>
          </p:nvPr>
        </p:nvSpPr>
        <p:spPr/>
        <p:txBody>
          <a:bodyPr/>
          <a:lstStyle/>
          <a:p>
            <a:fld id="{3008443F-75A7-4DF7-9510-EB57E9109901}" type="datetimeFigureOut">
              <a:rPr lang="de-DE" smtClean="0"/>
              <a:t>20.02.2020</a:t>
            </a:fld>
            <a:endParaRPr lang="de-DE"/>
          </a:p>
        </p:txBody>
      </p:sp>
      <p:sp>
        <p:nvSpPr>
          <p:cNvPr id="6" name="Fußzeilenplatzhalter 5">
            <a:extLst>
              <a:ext uri="{FF2B5EF4-FFF2-40B4-BE49-F238E27FC236}">
                <a16:creationId xmlns:a16="http://schemas.microsoft.com/office/drawing/2014/main" id="{FAA3C0E0-27D1-4A8A-B21A-E114A8D33FA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731A54B-A672-4DBF-AC30-0B35514A57D4}"/>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758651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29283A-4363-4903-BB48-73D827665917}"/>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1C64C76-CB30-40AA-A657-D2E633903A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7020D0E-362B-4EE1-9861-AC03FC80021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C5A2230D-A22A-4A00-94F7-0DCB0D1AA7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12E814C-D41C-4435-95F0-FCC693E4ADE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262C0DA-E9CA-41A5-8EA5-0346B7A81214}"/>
              </a:ext>
            </a:extLst>
          </p:cNvPr>
          <p:cNvSpPr>
            <a:spLocks noGrp="1"/>
          </p:cNvSpPr>
          <p:nvPr>
            <p:ph type="dt" sz="half" idx="10"/>
          </p:nvPr>
        </p:nvSpPr>
        <p:spPr/>
        <p:txBody>
          <a:bodyPr/>
          <a:lstStyle/>
          <a:p>
            <a:fld id="{3008443F-75A7-4DF7-9510-EB57E9109901}" type="datetimeFigureOut">
              <a:rPr lang="de-DE" smtClean="0"/>
              <a:t>20.02.2020</a:t>
            </a:fld>
            <a:endParaRPr lang="de-DE"/>
          </a:p>
        </p:txBody>
      </p:sp>
      <p:sp>
        <p:nvSpPr>
          <p:cNvPr id="8" name="Fußzeilenplatzhalter 7">
            <a:extLst>
              <a:ext uri="{FF2B5EF4-FFF2-40B4-BE49-F238E27FC236}">
                <a16:creationId xmlns:a16="http://schemas.microsoft.com/office/drawing/2014/main" id="{08383DBC-9543-4AD5-ADDB-AD5D57EB5B8C}"/>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EFE385E-88BF-46AB-A27E-2E128152536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572419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331C85-5B56-4887-9267-6CE0B4438DF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069F2C47-0F73-4CA1-84BC-F56AA3FEF8E3}"/>
              </a:ext>
            </a:extLst>
          </p:cNvPr>
          <p:cNvSpPr>
            <a:spLocks noGrp="1"/>
          </p:cNvSpPr>
          <p:nvPr>
            <p:ph type="dt" sz="half" idx="10"/>
          </p:nvPr>
        </p:nvSpPr>
        <p:spPr/>
        <p:txBody>
          <a:bodyPr/>
          <a:lstStyle/>
          <a:p>
            <a:fld id="{3008443F-75A7-4DF7-9510-EB57E9109901}" type="datetimeFigureOut">
              <a:rPr lang="de-DE" smtClean="0"/>
              <a:t>20.02.2020</a:t>
            </a:fld>
            <a:endParaRPr lang="de-DE"/>
          </a:p>
        </p:txBody>
      </p:sp>
      <p:sp>
        <p:nvSpPr>
          <p:cNvPr id="4" name="Fußzeilenplatzhalter 3">
            <a:extLst>
              <a:ext uri="{FF2B5EF4-FFF2-40B4-BE49-F238E27FC236}">
                <a16:creationId xmlns:a16="http://schemas.microsoft.com/office/drawing/2014/main" id="{01EA0F6F-54B4-44E6-9EF7-ACAD6C327DD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B5078FF-EC68-45C7-BCDD-FF1165FE0961}"/>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974759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A3DBDB1-FACA-43E3-B738-E444E51FB6E3}"/>
              </a:ext>
            </a:extLst>
          </p:cNvPr>
          <p:cNvSpPr>
            <a:spLocks noGrp="1"/>
          </p:cNvSpPr>
          <p:nvPr>
            <p:ph type="dt" sz="half" idx="10"/>
          </p:nvPr>
        </p:nvSpPr>
        <p:spPr/>
        <p:txBody>
          <a:bodyPr/>
          <a:lstStyle/>
          <a:p>
            <a:fld id="{3008443F-75A7-4DF7-9510-EB57E9109901}" type="datetimeFigureOut">
              <a:rPr lang="de-DE" smtClean="0"/>
              <a:t>20.02.2020</a:t>
            </a:fld>
            <a:endParaRPr lang="de-DE"/>
          </a:p>
        </p:txBody>
      </p:sp>
      <p:sp>
        <p:nvSpPr>
          <p:cNvPr id="3" name="Fußzeilenplatzhalter 2">
            <a:extLst>
              <a:ext uri="{FF2B5EF4-FFF2-40B4-BE49-F238E27FC236}">
                <a16:creationId xmlns:a16="http://schemas.microsoft.com/office/drawing/2014/main" id="{2676E586-4C3C-45FC-8879-4ABA058C4488}"/>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3EC11151-87F4-4760-8C81-91F5433ACD7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14332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E2C705-34DF-4637-88F1-303051F9AE4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5F2CA8C3-C9F7-45AE-90E5-0A8A47CE8B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4B4D43D-F9A3-46FB-B087-25CFCF5C45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6B1FAE5-4D29-4D79-B118-DAC03679F002}"/>
              </a:ext>
            </a:extLst>
          </p:cNvPr>
          <p:cNvSpPr>
            <a:spLocks noGrp="1"/>
          </p:cNvSpPr>
          <p:nvPr>
            <p:ph type="dt" sz="half" idx="10"/>
          </p:nvPr>
        </p:nvSpPr>
        <p:spPr/>
        <p:txBody>
          <a:bodyPr/>
          <a:lstStyle/>
          <a:p>
            <a:fld id="{3008443F-75A7-4DF7-9510-EB57E9109901}" type="datetimeFigureOut">
              <a:rPr lang="de-DE" smtClean="0"/>
              <a:t>20.02.2020</a:t>
            </a:fld>
            <a:endParaRPr lang="de-DE"/>
          </a:p>
        </p:txBody>
      </p:sp>
      <p:sp>
        <p:nvSpPr>
          <p:cNvPr id="6" name="Fußzeilenplatzhalter 5">
            <a:extLst>
              <a:ext uri="{FF2B5EF4-FFF2-40B4-BE49-F238E27FC236}">
                <a16:creationId xmlns:a16="http://schemas.microsoft.com/office/drawing/2014/main" id="{040FA518-FD2F-4E4E-87DF-F56A59CF72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728CD90-A2DC-4008-ADCB-7706209F19B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4936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78CCDF-A1B4-4EE0-96C4-0D5C5DB9FDA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108BC79B-3B75-4597-8EE8-522D73E784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41B4E7E-7BAB-489D-A329-9C945F0EDF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3B287FA-C9CA-40BA-ACB9-5693091ACFD4}"/>
              </a:ext>
            </a:extLst>
          </p:cNvPr>
          <p:cNvSpPr>
            <a:spLocks noGrp="1"/>
          </p:cNvSpPr>
          <p:nvPr>
            <p:ph type="dt" sz="half" idx="10"/>
          </p:nvPr>
        </p:nvSpPr>
        <p:spPr/>
        <p:txBody>
          <a:bodyPr/>
          <a:lstStyle/>
          <a:p>
            <a:fld id="{3008443F-75A7-4DF7-9510-EB57E9109901}" type="datetimeFigureOut">
              <a:rPr lang="de-DE" smtClean="0"/>
              <a:t>20.02.2020</a:t>
            </a:fld>
            <a:endParaRPr lang="de-DE"/>
          </a:p>
        </p:txBody>
      </p:sp>
      <p:sp>
        <p:nvSpPr>
          <p:cNvPr id="6" name="Fußzeilenplatzhalter 5">
            <a:extLst>
              <a:ext uri="{FF2B5EF4-FFF2-40B4-BE49-F238E27FC236}">
                <a16:creationId xmlns:a16="http://schemas.microsoft.com/office/drawing/2014/main" id="{8AC479EC-7B20-4A28-8C6E-2BB09B68D0F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F414186-A079-455F-826A-651100E1CBF0}"/>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098547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05E285D-867C-4518-99EC-AFCDF9FBEC74}"/>
              </a:ext>
            </a:extLst>
          </p:cNvPr>
          <p:cNvSpPr>
            <a:spLocks noGrp="1"/>
          </p:cNvSpPr>
          <p:nvPr>
            <p:ph type="title"/>
          </p:nvPr>
        </p:nvSpPr>
        <p:spPr>
          <a:xfrm>
            <a:off x="838200" y="365125"/>
            <a:ext cx="9220252"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F80EDBC-C16B-4596-A63C-3AAB9A3EF2E4}"/>
              </a:ext>
            </a:extLst>
          </p:cNvPr>
          <p:cNvSpPr>
            <a:spLocks noGrp="1"/>
          </p:cNvSpPr>
          <p:nvPr>
            <p:ph type="body" idx="1"/>
          </p:nvPr>
        </p:nvSpPr>
        <p:spPr>
          <a:xfrm>
            <a:off x="838200" y="1825625"/>
            <a:ext cx="9220252"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B78316C-C763-4E39-AF04-C6E5CB16EF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8443F-75A7-4DF7-9510-EB57E9109901}" type="datetimeFigureOut">
              <a:rPr lang="de-DE" smtClean="0"/>
              <a:t>20.02.2020</a:t>
            </a:fld>
            <a:endParaRPr lang="de-DE"/>
          </a:p>
        </p:txBody>
      </p:sp>
      <p:sp>
        <p:nvSpPr>
          <p:cNvPr id="5" name="Fußzeilenplatzhalter 4">
            <a:extLst>
              <a:ext uri="{FF2B5EF4-FFF2-40B4-BE49-F238E27FC236}">
                <a16:creationId xmlns:a16="http://schemas.microsoft.com/office/drawing/2014/main" id="{1116E9CA-3435-43D9-A738-557F0F913C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C7E1969A-F4B1-4FD4-8978-362419074C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ADB7D-A118-433D-9E21-7AB6B2A1327F}" type="slidenum">
              <a:rPr lang="de-DE" smtClean="0"/>
              <a:t>‹Nr.›</a:t>
            </a:fld>
            <a:endParaRPr lang="de-DE"/>
          </a:p>
        </p:txBody>
      </p:sp>
      <p:pic>
        <p:nvPicPr>
          <p:cNvPr id="7" name="Inhaltsplatzhalter 4">
            <a:extLst>
              <a:ext uri="{FF2B5EF4-FFF2-40B4-BE49-F238E27FC236}">
                <a16:creationId xmlns:a16="http://schemas.microsoft.com/office/drawing/2014/main" id="{4E077F4B-6692-4231-A31C-CC9E5BFB2236}"/>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5774" b="20582"/>
          <a:stretch/>
        </p:blipFill>
        <p:spPr>
          <a:xfrm>
            <a:off x="10464799" y="219339"/>
            <a:ext cx="1493503" cy="1471567"/>
          </a:xfrm>
          <a:prstGeom prst="rect">
            <a:avLst/>
          </a:prstGeom>
        </p:spPr>
      </p:pic>
    </p:spTree>
    <p:extLst>
      <p:ext uri="{BB962C8B-B14F-4D97-AF65-F5344CB8AC3E}">
        <p14:creationId xmlns:p14="http://schemas.microsoft.com/office/powerpoint/2010/main" val="3958755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britannica.com/science/food-web" TargetMode="External"/><Relationship Id="rId2" Type="http://schemas.openxmlformats.org/officeDocument/2006/relationships/hyperlink" Target="https://en.wikipedia.org/wiki/Food_web" TargetMode="External"/><Relationship Id="rId1" Type="http://schemas.openxmlformats.org/officeDocument/2006/relationships/slideLayout" Target="../slideLayouts/slideLayout2.xml"/><Relationship Id="rId4" Type="http://schemas.openxmlformats.org/officeDocument/2006/relationships/hyperlink" Target="https://www.nationalgeographic.org/encyclopedia/food-web/"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40A4E236-70F4-4CFD-A8E7-647D3B0192B1}"/>
              </a:ext>
            </a:extLst>
          </p:cNvPr>
          <p:cNvPicPr>
            <a:picLocks noChangeAspect="1"/>
          </p:cNvPicPr>
          <p:nvPr/>
        </p:nvPicPr>
        <p:blipFill rotWithShape="1">
          <a:blip r:embed="rId2">
            <a:extLst>
              <a:ext uri="{28A0092B-C50C-407E-A947-70E740481C1C}">
                <a14:useLocalDpi xmlns:a14="http://schemas.microsoft.com/office/drawing/2010/main" val="0"/>
              </a:ext>
            </a:extLst>
          </a:blip>
          <a:srcRect t="6251" b="7797"/>
          <a:stretch/>
        </p:blipFill>
        <p:spPr>
          <a:xfrm>
            <a:off x="0" y="0"/>
            <a:ext cx="12192000" cy="6857604"/>
          </a:xfrm>
          <a:prstGeom prst="rect">
            <a:avLst/>
          </a:prstGeom>
        </p:spPr>
      </p:pic>
      <p:sp>
        <p:nvSpPr>
          <p:cNvPr id="2" name="Titel 1">
            <a:extLst>
              <a:ext uri="{FF2B5EF4-FFF2-40B4-BE49-F238E27FC236}">
                <a16:creationId xmlns:a16="http://schemas.microsoft.com/office/drawing/2014/main" id="{E7A34F94-DFB1-4D26-BA8B-911FAB3F9818}"/>
              </a:ext>
            </a:extLst>
          </p:cNvPr>
          <p:cNvSpPr>
            <a:spLocks noGrp="1"/>
          </p:cNvSpPr>
          <p:nvPr>
            <p:ph type="ctrTitle"/>
          </p:nvPr>
        </p:nvSpPr>
        <p:spPr>
          <a:xfrm>
            <a:off x="137652" y="219339"/>
            <a:ext cx="4670322" cy="550330"/>
          </a:xfrm>
        </p:spPr>
        <p:txBody>
          <a:bodyPr>
            <a:normAutofit fontScale="90000"/>
          </a:bodyPr>
          <a:lstStyle/>
          <a:p>
            <a:pPr algn="l"/>
            <a:r>
              <a:rPr lang="de-DE" sz="4500" b="1" dirty="0">
                <a:solidFill>
                  <a:schemeClr val="bg1"/>
                </a:solidFill>
              </a:rPr>
              <a:t>Food Web Disruption</a:t>
            </a:r>
          </a:p>
        </p:txBody>
      </p:sp>
      <p:pic>
        <p:nvPicPr>
          <p:cNvPr id="8" name="Inhaltsplatzhalter 4">
            <a:extLst>
              <a:ext uri="{FF2B5EF4-FFF2-40B4-BE49-F238E27FC236}">
                <a16:creationId xmlns:a16="http://schemas.microsoft.com/office/drawing/2014/main" id="{316899CC-9084-42EF-A01A-7D04884BE223}"/>
              </a:ext>
            </a:extLst>
          </p:cNvPr>
          <p:cNvPicPr>
            <a:picLocks noChangeAspect="1"/>
          </p:cNvPicPr>
          <p:nvPr/>
        </p:nvPicPr>
        <p:blipFill rotWithShape="1">
          <a:blip r:embed="rId3">
            <a:extLst>
              <a:ext uri="{28A0092B-C50C-407E-A947-70E740481C1C}">
                <a14:useLocalDpi xmlns:a14="http://schemas.microsoft.com/office/drawing/2010/main" val="0"/>
              </a:ext>
            </a:extLst>
          </a:blip>
          <a:srcRect l="1832" t="5774" b="21308"/>
          <a:stretch/>
        </p:blipFill>
        <p:spPr>
          <a:xfrm>
            <a:off x="10492154" y="219339"/>
            <a:ext cx="1466148" cy="1457061"/>
          </a:xfrm>
          <a:prstGeom prst="rect">
            <a:avLst/>
          </a:prstGeom>
          <a:solidFill>
            <a:schemeClr val="bg1"/>
          </a:solidFill>
        </p:spPr>
      </p:pic>
    </p:spTree>
    <p:extLst>
      <p:ext uri="{BB962C8B-B14F-4D97-AF65-F5344CB8AC3E}">
        <p14:creationId xmlns:p14="http://schemas.microsoft.com/office/powerpoint/2010/main" val="3178935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Soil pollution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pollution of the soil can lead to severe distortions in the food web. </a:t>
            </a:r>
          </a:p>
          <a:p>
            <a:pPr>
              <a:spcBef>
                <a:spcPts val="2000"/>
              </a:spcBef>
            </a:pPr>
            <a:r>
              <a:rPr lang="en-US" dirty="0"/>
              <a:t>For instance, if in some regions, the soil gets polluted by excessive levels of waste from landfills or illegal dumping, plants in those regions tend to decline in population. </a:t>
            </a:r>
          </a:p>
          <a:p>
            <a:pPr>
              <a:spcBef>
                <a:spcPts val="2000"/>
              </a:spcBef>
            </a:pPr>
            <a:r>
              <a:rPr lang="en-US" dirty="0"/>
              <a:t>In turn, also animals which rely on those plants as main food source are likely to decrease in population. </a:t>
            </a:r>
          </a:p>
          <a:p>
            <a:pPr>
              <a:spcBef>
                <a:spcPts val="2000"/>
              </a:spcBef>
            </a:pPr>
            <a:r>
              <a:rPr lang="en-US" dirty="0"/>
              <a:t>The circle continues since predator animals which rely on the prey animals which decreased in population may now also suffer from a decrease in population and so on. </a:t>
            </a:r>
          </a:p>
          <a:p>
            <a:pPr>
              <a:spcBef>
                <a:spcPts val="2000"/>
              </a:spcBef>
            </a:pPr>
            <a:r>
              <a:rPr lang="en-US" dirty="0"/>
              <a:t>It is difficult to figure out how this affects the food web as a whole since there are so many complex interactions and interdependencies that have to be taken into account so that the final outcome is hard to predict.</a:t>
            </a:r>
          </a:p>
          <a:p>
            <a:pPr>
              <a:spcBef>
                <a:spcPts val="2000"/>
              </a:spcBef>
            </a:pPr>
            <a:endParaRPr lang="de-DE" dirty="0"/>
          </a:p>
        </p:txBody>
      </p:sp>
    </p:spTree>
    <p:extLst>
      <p:ext uri="{BB962C8B-B14F-4D97-AF65-F5344CB8AC3E}">
        <p14:creationId xmlns:p14="http://schemas.microsoft.com/office/powerpoint/2010/main" val="4224294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Illegal dumping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Another cause for a disruption in food webs can be illegal dumping</a:t>
            </a:r>
            <a:r>
              <a:rPr lang="en-US"/>
              <a:t>. </a:t>
            </a:r>
            <a:endParaRPr lang="en-US" dirty="0"/>
          </a:p>
          <a:p>
            <a:pPr>
              <a:spcBef>
                <a:spcPts val="2000"/>
              </a:spcBef>
            </a:pPr>
            <a:r>
              <a:rPr lang="en-US"/>
              <a:t>In </a:t>
            </a:r>
            <a:r>
              <a:rPr lang="en-US" dirty="0"/>
              <a:t>many countries, especially in poor developing countries with low levels of regulation and supervision regarding waste disposal, large amounts of waste are illegally disposed into rivers or lakes</a:t>
            </a:r>
            <a:r>
              <a:rPr lang="en-US"/>
              <a:t>. </a:t>
            </a:r>
            <a:endParaRPr lang="en-US" dirty="0"/>
          </a:p>
          <a:p>
            <a:pPr>
              <a:spcBef>
                <a:spcPts val="2000"/>
              </a:spcBef>
            </a:pPr>
            <a:r>
              <a:rPr lang="en-US"/>
              <a:t>In </a:t>
            </a:r>
            <a:r>
              <a:rPr lang="en-US" dirty="0"/>
              <a:t>turn, this leads to significant water and soil pollution and affects whole food webs in an unnatural manner.</a:t>
            </a:r>
          </a:p>
          <a:p>
            <a:pPr>
              <a:spcBef>
                <a:spcPts val="2000"/>
              </a:spcBef>
            </a:pPr>
            <a:endParaRPr lang="de-DE" dirty="0"/>
          </a:p>
        </p:txBody>
      </p:sp>
    </p:spTree>
    <p:extLst>
      <p:ext uri="{BB962C8B-B14F-4D97-AF65-F5344CB8AC3E}">
        <p14:creationId xmlns:p14="http://schemas.microsoft.com/office/powerpoint/2010/main" val="529687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Littering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Littering can also bring food webs out of balance. </a:t>
            </a:r>
          </a:p>
          <a:p>
            <a:pPr>
              <a:spcBef>
                <a:spcPts val="2000"/>
              </a:spcBef>
            </a:pPr>
            <a:r>
              <a:rPr lang="en-US" dirty="0"/>
              <a:t>Many people still dispose their garbage into nature and seemingly do not care at all about the negative consequences for our ecosystems. </a:t>
            </a:r>
          </a:p>
          <a:p>
            <a:pPr>
              <a:spcBef>
                <a:spcPts val="2000"/>
              </a:spcBef>
            </a:pPr>
            <a:r>
              <a:rPr lang="en-US" dirty="0"/>
              <a:t>Some litter contains harmful or even toxic elements, which can pollute the soil and also nearby water sources as well as our groundwater. </a:t>
            </a:r>
          </a:p>
          <a:p>
            <a:pPr>
              <a:spcBef>
                <a:spcPts val="2000"/>
              </a:spcBef>
            </a:pPr>
            <a:r>
              <a:rPr lang="en-US" dirty="0"/>
              <a:t>In turn, a variety of animals and plants may be adversely affected in their natural living conditions, which may lead to a decline in population for those species. </a:t>
            </a:r>
          </a:p>
          <a:p>
            <a:pPr>
              <a:spcBef>
                <a:spcPts val="2000"/>
              </a:spcBef>
            </a:pPr>
            <a:r>
              <a:rPr lang="en-US" dirty="0"/>
              <a:t>In turn, there may also be significant effects on the whole food web.</a:t>
            </a:r>
          </a:p>
          <a:p>
            <a:pPr>
              <a:spcBef>
                <a:spcPts val="2000"/>
              </a:spcBef>
            </a:pPr>
            <a:endParaRPr lang="de-DE" dirty="0"/>
          </a:p>
        </p:txBody>
      </p:sp>
    </p:spTree>
    <p:extLst>
      <p:ext uri="{BB962C8B-B14F-4D97-AF65-F5344CB8AC3E}">
        <p14:creationId xmlns:p14="http://schemas.microsoft.com/office/powerpoint/2010/main" val="1046060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Mining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Due to our growing world population, also our mining activities increased drastically over the past decades. </a:t>
            </a:r>
          </a:p>
          <a:p>
            <a:pPr>
              <a:spcBef>
                <a:spcPts val="2000"/>
              </a:spcBef>
            </a:pPr>
            <a:r>
              <a:rPr lang="en-US" dirty="0"/>
              <a:t>This is not only true for conventional mining, but also for deep sea mining. </a:t>
            </a:r>
          </a:p>
          <a:p>
            <a:pPr>
              <a:spcBef>
                <a:spcPts val="2000"/>
              </a:spcBef>
            </a:pPr>
            <a:r>
              <a:rPr lang="en-US" dirty="0"/>
              <a:t>Thus, large areas of land and ocean ground are processed and used for mining activities, which in turn implies significant destructions of natural habitats. </a:t>
            </a:r>
          </a:p>
          <a:p>
            <a:pPr>
              <a:spcBef>
                <a:spcPts val="2000"/>
              </a:spcBef>
            </a:pPr>
            <a:r>
              <a:rPr lang="en-US" dirty="0"/>
              <a:t>This may lead whole ecosystems to get out of balance in the long run.</a:t>
            </a:r>
          </a:p>
          <a:p>
            <a:pPr>
              <a:spcBef>
                <a:spcPts val="2000"/>
              </a:spcBef>
            </a:pPr>
            <a:endParaRPr lang="de-DE" dirty="0"/>
          </a:p>
        </p:txBody>
      </p:sp>
    </p:spTree>
    <p:extLst>
      <p:ext uri="{BB962C8B-B14F-4D97-AF65-F5344CB8AC3E}">
        <p14:creationId xmlns:p14="http://schemas.microsoft.com/office/powerpoint/2010/main" val="2107111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Deforestation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Deforestation is a significant environmental problem, especially when it comes to the destruction of our tropical rainforest. </a:t>
            </a:r>
          </a:p>
          <a:p>
            <a:pPr>
              <a:spcBef>
                <a:spcPts val="2000"/>
              </a:spcBef>
            </a:pPr>
            <a:r>
              <a:rPr lang="en-US" dirty="0"/>
              <a:t>For instance, in the Amazon Rainforest, large areas of forest have been cut or burned down in order to get more space for farming purposes. </a:t>
            </a:r>
          </a:p>
          <a:p>
            <a:pPr>
              <a:spcBef>
                <a:spcPts val="2000"/>
              </a:spcBef>
            </a:pPr>
            <a:r>
              <a:rPr lang="en-US" dirty="0"/>
              <a:t>However, this also implies the destruction of whole ecosystems. </a:t>
            </a:r>
          </a:p>
          <a:p>
            <a:pPr>
              <a:spcBef>
                <a:spcPts val="2000"/>
              </a:spcBef>
            </a:pPr>
            <a:r>
              <a:rPr lang="en-US" dirty="0"/>
              <a:t>The rainforests on our planet are habitat for most of our global animal and plant species. </a:t>
            </a:r>
          </a:p>
          <a:p>
            <a:pPr>
              <a:spcBef>
                <a:spcPts val="2000"/>
              </a:spcBef>
            </a:pPr>
            <a:r>
              <a:rPr lang="en-US" dirty="0"/>
              <a:t>If we destroy these rainforests, we will contribute to the endangerment and even extinction of myriads of species. </a:t>
            </a:r>
          </a:p>
          <a:p>
            <a:pPr>
              <a:spcBef>
                <a:spcPts val="2000"/>
              </a:spcBef>
            </a:pPr>
            <a:r>
              <a:rPr lang="en-US" dirty="0"/>
              <a:t>In turn, whole food webs and ecosystems may collapse with still unknown consequences for our planet and for humanity.</a:t>
            </a:r>
          </a:p>
          <a:p>
            <a:pPr>
              <a:spcBef>
                <a:spcPts val="2000"/>
              </a:spcBef>
            </a:pPr>
            <a:endParaRPr lang="de-DE" dirty="0"/>
          </a:p>
        </p:txBody>
      </p:sp>
    </p:spTree>
    <p:extLst>
      <p:ext uri="{BB962C8B-B14F-4D97-AF65-F5344CB8AC3E}">
        <p14:creationId xmlns:p14="http://schemas.microsoft.com/office/powerpoint/2010/main" val="2559942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Human greed</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Humans can be quite greedy. </a:t>
            </a:r>
          </a:p>
          <a:p>
            <a:pPr>
              <a:spcBef>
                <a:spcPts val="2000"/>
              </a:spcBef>
            </a:pPr>
            <a:r>
              <a:rPr lang="en-US" dirty="0"/>
              <a:t>Thus, we as humanity often exploit whole ecosystems just for the purpose of making money and to extract resources. </a:t>
            </a:r>
          </a:p>
          <a:p>
            <a:pPr>
              <a:spcBef>
                <a:spcPts val="2000"/>
              </a:spcBef>
            </a:pPr>
            <a:r>
              <a:rPr lang="en-US" dirty="0"/>
              <a:t>However, this greedy behavior often implies the destruction of habitats for a variety of animals and plants, which in turn may lead to a collapse of local food webs if those destructions are severe enough.</a:t>
            </a:r>
          </a:p>
          <a:p>
            <a:pPr>
              <a:spcBef>
                <a:spcPts val="2000"/>
              </a:spcBef>
            </a:pPr>
            <a:endParaRPr lang="de-DE" dirty="0"/>
          </a:p>
        </p:txBody>
      </p:sp>
    </p:spTree>
    <p:extLst>
      <p:ext uri="{BB962C8B-B14F-4D97-AF65-F5344CB8AC3E}">
        <p14:creationId xmlns:p14="http://schemas.microsoft.com/office/powerpoint/2010/main" val="651013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Natural causes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Apart from human-made causes, food webs can also be destroyed due to natural disasters</a:t>
            </a:r>
            <a:r>
              <a:rPr lang="en-US"/>
              <a:t>. </a:t>
            </a:r>
            <a:endParaRPr lang="en-US" dirty="0"/>
          </a:p>
          <a:p>
            <a:pPr>
              <a:spcBef>
                <a:spcPts val="2000"/>
              </a:spcBef>
            </a:pPr>
            <a:r>
              <a:rPr lang="en-US"/>
              <a:t>For </a:t>
            </a:r>
            <a:r>
              <a:rPr lang="en-US" dirty="0"/>
              <a:t>instance, the eruption of a volcano may significantly affect the local food chain and food web in the short term</a:t>
            </a:r>
            <a:r>
              <a:rPr lang="en-US"/>
              <a:t>. </a:t>
            </a:r>
            <a:endParaRPr lang="en-US" dirty="0"/>
          </a:p>
          <a:p>
            <a:pPr>
              <a:spcBef>
                <a:spcPts val="2000"/>
              </a:spcBef>
            </a:pPr>
            <a:r>
              <a:rPr lang="en-US"/>
              <a:t>However</a:t>
            </a:r>
            <a:r>
              <a:rPr lang="en-US" dirty="0"/>
              <a:t>, nature is usually quite clever and will restore and stabilize the natural food web in the long run.</a:t>
            </a:r>
          </a:p>
          <a:p>
            <a:pPr>
              <a:spcBef>
                <a:spcPts val="2000"/>
              </a:spcBef>
            </a:pPr>
            <a:endParaRPr lang="de-DE" dirty="0"/>
          </a:p>
        </p:txBody>
      </p:sp>
    </p:spTree>
    <p:extLst>
      <p:ext uri="{BB962C8B-B14F-4D97-AF65-F5344CB8AC3E}">
        <p14:creationId xmlns:p14="http://schemas.microsoft.com/office/powerpoint/2010/main" val="2515155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Effects of the disruption of food webs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r>
              <a:rPr lang="en-US" b="1" dirty="0"/>
              <a:t>Imbalance of environments</a:t>
            </a:r>
            <a:endParaRPr lang="en-US" dirty="0"/>
          </a:p>
          <a:p>
            <a:r>
              <a:rPr lang="en-US" b="1" dirty="0"/>
              <a:t>Endangerment of animals and plant species</a:t>
            </a:r>
            <a:endParaRPr lang="en-US" dirty="0"/>
          </a:p>
          <a:p>
            <a:r>
              <a:rPr lang="en-US" b="1" dirty="0"/>
              <a:t>Migration of animals</a:t>
            </a:r>
            <a:endParaRPr lang="en-US" dirty="0"/>
          </a:p>
          <a:p>
            <a:r>
              <a:rPr lang="en-US" b="1" dirty="0"/>
              <a:t>Biodiversity loss</a:t>
            </a:r>
            <a:endParaRPr lang="en-US" dirty="0"/>
          </a:p>
          <a:p>
            <a:r>
              <a:rPr lang="en-US" b="1" dirty="0"/>
              <a:t>Loss of human food sources</a:t>
            </a:r>
            <a:endParaRPr lang="en-US" dirty="0"/>
          </a:p>
          <a:p>
            <a:r>
              <a:rPr lang="en-US" b="1" dirty="0"/>
              <a:t>Social tensions</a:t>
            </a:r>
            <a:endParaRPr lang="en-US" dirty="0"/>
          </a:p>
          <a:p>
            <a:r>
              <a:rPr lang="en-US" b="1" dirty="0"/>
              <a:t>Poverty</a:t>
            </a:r>
            <a:endParaRPr lang="en-US" dirty="0"/>
          </a:p>
          <a:p>
            <a:r>
              <a:rPr lang="en-US" b="1" dirty="0"/>
              <a:t>Starvation</a:t>
            </a:r>
            <a:endParaRPr lang="en-US" dirty="0"/>
          </a:p>
          <a:p>
            <a:endParaRPr lang="de-DE" dirty="0"/>
          </a:p>
        </p:txBody>
      </p:sp>
    </p:spTree>
    <p:extLst>
      <p:ext uri="{BB962C8B-B14F-4D97-AF65-F5344CB8AC3E}">
        <p14:creationId xmlns:p14="http://schemas.microsoft.com/office/powerpoint/2010/main" val="3837489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Imbalance of environments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destruction or altering of food webs can lead to an imbalance of whole ecosystems. </a:t>
            </a:r>
          </a:p>
          <a:p>
            <a:pPr>
              <a:spcBef>
                <a:spcPts val="2000"/>
              </a:spcBef>
            </a:pPr>
            <a:r>
              <a:rPr lang="en-US" dirty="0"/>
              <a:t>For instance, if one prey species decreases in population or even goes extinct, other predator species which relied on the prey species as a food source may also be in serious trouble since their food supply diminished or even vanished. </a:t>
            </a:r>
          </a:p>
          <a:p>
            <a:pPr>
              <a:spcBef>
                <a:spcPts val="2000"/>
              </a:spcBef>
            </a:pPr>
            <a:r>
              <a:rPr lang="en-US" dirty="0"/>
              <a:t>In turn, the predator species may also suffer from a serious decline in population. </a:t>
            </a:r>
          </a:p>
          <a:p>
            <a:pPr>
              <a:spcBef>
                <a:spcPts val="2000"/>
              </a:spcBef>
            </a:pPr>
            <a:r>
              <a:rPr lang="en-US" dirty="0"/>
              <a:t>However, other species may now increase in population since there are less predators around.</a:t>
            </a:r>
          </a:p>
          <a:p>
            <a:pPr>
              <a:spcBef>
                <a:spcPts val="2000"/>
              </a:spcBef>
            </a:pPr>
            <a:r>
              <a:rPr lang="en-US" dirty="0"/>
              <a:t>The overall effects of changes in the food chain and food webs are hard to predict since there are so many interconnections. </a:t>
            </a:r>
          </a:p>
          <a:p>
            <a:pPr>
              <a:spcBef>
                <a:spcPts val="2000"/>
              </a:spcBef>
            </a:pPr>
            <a:r>
              <a:rPr lang="en-US" dirty="0"/>
              <a:t>However, serious changes in the food web may bring local ecosystems out of balance, which may lead to serious consequences for our environment as a whole.</a:t>
            </a:r>
          </a:p>
          <a:p>
            <a:pPr>
              <a:spcBef>
                <a:spcPts val="2000"/>
              </a:spcBef>
            </a:pPr>
            <a:endParaRPr lang="de-DE" dirty="0"/>
          </a:p>
        </p:txBody>
      </p:sp>
    </p:spTree>
    <p:extLst>
      <p:ext uri="{BB962C8B-B14F-4D97-AF65-F5344CB8AC3E}">
        <p14:creationId xmlns:p14="http://schemas.microsoft.com/office/powerpoint/2010/main" val="115902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Endangerment of animals and plant species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Due to disruptions of the food web, many plant and animal species may become endangered or even extinct. </a:t>
            </a:r>
          </a:p>
          <a:p>
            <a:pPr>
              <a:spcBef>
                <a:spcPts val="2000"/>
              </a:spcBef>
            </a:pPr>
            <a:r>
              <a:rPr lang="en-US" dirty="0"/>
              <a:t>This is especially true for our tropical rainforests since they are the habitat for most of our global animal and plant species. </a:t>
            </a:r>
          </a:p>
          <a:p>
            <a:pPr>
              <a:spcBef>
                <a:spcPts val="2000"/>
              </a:spcBef>
            </a:pPr>
            <a:r>
              <a:rPr lang="en-US" dirty="0"/>
              <a:t>If those food webs get disturbed, many species are likely to become endangered or extinct, with still unpredictable overall consequences for our planet as well as for humanity.</a:t>
            </a:r>
          </a:p>
          <a:p>
            <a:pPr>
              <a:spcBef>
                <a:spcPts val="2000"/>
              </a:spcBef>
            </a:pPr>
            <a:endParaRPr lang="de-DE" dirty="0"/>
          </a:p>
        </p:txBody>
      </p:sp>
    </p:spTree>
    <p:extLst>
      <p:ext uri="{BB962C8B-B14F-4D97-AF65-F5344CB8AC3E}">
        <p14:creationId xmlns:p14="http://schemas.microsoft.com/office/powerpoint/2010/main" val="2251068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What is a food web?</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a:spcBef>
                <a:spcPts val="2000"/>
              </a:spcBef>
            </a:pPr>
            <a:r>
              <a:rPr lang="en-US" dirty="0"/>
              <a:t>A food web (also sometimes referred to as food cycle or consumer resource system) can be defined as the interconnection of food chains. </a:t>
            </a:r>
          </a:p>
          <a:p>
            <a:pPr>
              <a:spcBef>
                <a:spcPts val="2000"/>
              </a:spcBef>
            </a:pPr>
            <a:r>
              <a:rPr lang="en-US" dirty="0"/>
              <a:t>In layman’s terms, it basically shows who eats whom in an ecosystem. </a:t>
            </a:r>
          </a:p>
          <a:p>
            <a:pPr>
              <a:spcBef>
                <a:spcPts val="2000"/>
              </a:spcBef>
            </a:pPr>
            <a:r>
              <a:rPr lang="en-US" dirty="0"/>
              <a:t>Working natural food webs are crucial for the health of our planet. </a:t>
            </a:r>
          </a:p>
          <a:p>
            <a:pPr>
              <a:spcBef>
                <a:spcPts val="2000"/>
              </a:spcBef>
            </a:pPr>
            <a:r>
              <a:rPr lang="en-US" dirty="0"/>
              <a:t>However, there are several ways how our food webs can be disrupted. </a:t>
            </a:r>
          </a:p>
          <a:p>
            <a:pPr>
              <a:spcBef>
                <a:spcPts val="2000"/>
              </a:spcBef>
            </a:pPr>
            <a:r>
              <a:rPr lang="en-US" dirty="0"/>
              <a:t>In this presentation, the causes, effects and solutions for a disruption of food webs are examined.</a:t>
            </a:r>
          </a:p>
          <a:p>
            <a:pPr>
              <a:spcBef>
                <a:spcPts val="2000"/>
              </a:spcBef>
            </a:pPr>
            <a:endParaRPr lang="de-DE" dirty="0"/>
          </a:p>
        </p:txBody>
      </p:sp>
    </p:spTree>
    <p:extLst>
      <p:ext uri="{BB962C8B-B14F-4D97-AF65-F5344CB8AC3E}">
        <p14:creationId xmlns:p14="http://schemas.microsoft.com/office/powerpoint/2010/main" val="5727892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Migration of animals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animals may also be forced to leave their natural habitats due to changes in the food web</a:t>
            </a:r>
            <a:r>
              <a:rPr lang="en-US"/>
              <a:t>. </a:t>
            </a:r>
            <a:endParaRPr lang="en-US" dirty="0"/>
          </a:p>
          <a:p>
            <a:pPr>
              <a:spcBef>
                <a:spcPts val="2000"/>
              </a:spcBef>
            </a:pPr>
            <a:r>
              <a:rPr lang="en-US"/>
              <a:t>For </a:t>
            </a:r>
            <a:r>
              <a:rPr lang="en-US" dirty="0"/>
              <a:t>instance, predator animals which do no longer find enough prey animals to ensure their food supply may have to relocate to other areas in order to ensure their survival</a:t>
            </a:r>
            <a:r>
              <a:rPr lang="en-US"/>
              <a:t>. </a:t>
            </a:r>
            <a:endParaRPr lang="en-US" dirty="0"/>
          </a:p>
          <a:p>
            <a:pPr>
              <a:spcBef>
                <a:spcPts val="2000"/>
              </a:spcBef>
            </a:pPr>
            <a:r>
              <a:rPr lang="en-US"/>
              <a:t>Thus</a:t>
            </a:r>
            <a:r>
              <a:rPr lang="en-US" dirty="0"/>
              <a:t>, disruptions in the food web may lead to serious migration movements among animals.</a:t>
            </a:r>
          </a:p>
          <a:p>
            <a:pPr>
              <a:spcBef>
                <a:spcPts val="2000"/>
              </a:spcBef>
            </a:pPr>
            <a:endParaRPr lang="de-DE" dirty="0"/>
          </a:p>
        </p:txBody>
      </p:sp>
    </p:spTree>
    <p:extLst>
      <p:ext uri="{BB962C8B-B14F-4D97-AF65-F5344CB8AC3E}">
        <p14:creationId xmlns:p14="http://schemas.microsoft.com/office/powerpoint/2010/main" val="34297684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Biodiversity loss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Disruptions of food webs are often due to a destruction of natural habitats, which in turn also often leads to a significant loss in biodiversity</a:t>
            </a:r>
            <a:r>
              <a:rPr lang="en-US"/>
              <a:t>. </a:t>
            </a:r>
            <a:endParaRPr lang="en-US" dirty="0"/>
          </a:p>
          <a:p>
            <a:pPr>
              <a:spcBef>
                <a:spcPts val="2000"/>
              </a:spcBef>
            </a:pPr>
            <a:r>
              <a:rPr lang="en-US"/>
              <a:t>We’ve </a:t>
            </a:r>
            <a:r>
              <a:rPr lang="en-US" dirty="0"/>
              <a:t>already lost many animal and plant species over the course of human history</a:t>
            </a:r>
            <a:r>
              <a:rPr lang="en-US"/>
              <a:t>. </a:t>
            </a:r>
            <a:endParaRPr lang="en-US" dirty="0"/>
          </a:p>
          <a:p>
            <a:pPr>
              <a:spcBef>
                <a:spcPts val="2000"/>
              </a:spcBef>
            </a:pPr>
            <a:r>
              <a:rPr lang="en-US"/>
              <a:t>If </a:t>
            </a:r>
            <a:r>
              <a:rPr lang="en-US" dirty="0"/>
              <a:t>we as humanity continue to behave like we currently do, it is likely that our environment will continue to suffer from a significant loss in biodiversity and from the related adverse effects.</a:t>
            </a:r>
          </a:p>
          <a:p>
            <a:pPr>
              <a:spcBef>
                <a:spcPts val="2000"/>
              </a:spcBef>
            </a:pPr>
            <a:endParaRPr lang="de-DE" dirty="0"/>
          </a:p>
        </p:txBody>
      </p:sp>
    </p:spTree>
    <p:extLst>
      <p:ext uri="{BB962C8B-B14F-4D97-AF65-F5344CB8AC3E}">
        <p14:creationId xmlns:p14="http://schemas.microsoft.com/office/powerpoint/2010/main" val="10075702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Loss of human food sources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Disruptions and destructions of food webs not only hurt many animals and plants, they can also have serious negative effects for humanity</a:t>
            </a:r>
            <a:r>
              <a:rPr lang="en-US"/>
              <a:t>. </a:t>
            </a:r>
            <a:endParaRPr lang="en-US" dirty="0"/>
          </a:p>
          <a:p>
            <a:pPr>
              <a:spcBef>
                <a:spcPts val="2000"/>
              </a:spcBef>
            </a:pPr>
            <a:r>
              <a:rPr lang="en-US"/>
              <a:t>For </a:t>
            </a:r>
            <a:r>
              <a:rPr lang="en-US" dirty="0"/>
              <a:t>instance, if plants are no longer able to produce sufficient yields due to a loss of insects that pollinate the corn in a proper manner, farmers may suffer from severe losses in crop yields, which in turn may lead to a loss of food sources</a:t>
            </a:r>
            <a:r>
              <a:rPr lang="en-US"/>
              <a:t>. </a:t>
            </a:r>
            <a:endParaRPr lang="en-US" dirty="0"/>
          </a:p>
          <a:p>
            <a:pPr>
              <a:spcBef>
                <a:spcPts val="2000"/>
              </a:spcBef>
            </a:pPr>
            <a:r>
              <a:rPr lang="en-US"/>
              <a:t>This </a:t>
            </a:r>
            <a:r>
              <a:rPr lang="en-US" dirty="0"/>
              <a:t>is especially true for poor regions on our planets where whole villages rely on farmers to provide enough food in order to survive.</a:t>
            </a:r>
          </a:p>
          <a:p>
            <a:pPr>
              <a:spcBef>
                <a:spcPts val="2000"/>
              </a:spcBef>
            </a:pPr>
            <a:endParaRPr lang="de-DE" dirty="0"/>
          </a:p>
        </p:txBody>
      </p:sp>
    </p:spTree>
    <p:extLst>
      <p:ext uri="{BB962C8B-B14F-4D97-AF65-F5344CB8AC3E}">
        <p14:creationId xmlns:p14="http://schemas.microsoft.com/office/powerpoint/2010/main" val="9988745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Social tensions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Insufficient crop yields may increase the chances for social tensions, since people who suffer from hunger are usually quite frustrated </a:t>
            </a:r>
            <a:r>
              <a:rPr lang="en-US"/>
              <a:t>and desperate</a:t>
            </a:r>
            <a:r>
              <a:rPr lang="en-US" dirty="0"/>
              <a:t>.</a:t>
            </a:r>
          </a:p>
          <a:p>
            <a:pPr>
              <a:spcBef>
                <a:spcPts val="2000"/>
              </a:spcBef>
            </a:pPr>
            <a:r>
              <a:rPr lang="en-US"/>
              <a:t>Thus</a:t>
            </a:r>
            <a:r>
              <a:rPr lang="en-US" dirty="0"/>
              <a:t>, only small disputes may turn out in large conflicts or even wars</a:t>
            </a:r>
            <a:r>
              <a:rPr lang="en-US"/>
              <a:t>. </a:t>
            </a:r>
            <a:endParaRPr lang="en-US" dirty="0"/>
          </a:p>
          <a:p>
            <a:pPr>
              <a:spcBef>
                <a:spcPts val="2000"/>
              </a:spcBef>
            </a:pPr>
            <a:r>
              <a:rPr lang="en-US"/>
              <a:t>Thus</a:t>
            </a:r>
            <a:r>
              <a:rPr lang="en-US" dirty="0"/>
              <a:t>, disruptions in food webs can also lead to serious social tensions, especially in poor countries with insufficient levels of social security.</a:t>
            </a:r>
          </a:p>
          <a:p>
            <a:pPr>
              <a:spcBef>
                <a:spcPts val="2000"/>
              </a:spcBef>
            </a:pPr>
            <a:endParaRPr lang="de-DE" dirty="0"/>
          </a:p>
        </p:txBody>
      </p:sp>
    </p:spTree>
    <p:extLst>
      <p:ext uri="{BB962C8B-B14F-4D97-AF65-F5344CB8AC3E}">
        <p14:creationId xmlns:p14="http://schemas.microsoft.com/office/powerpoint/2010/main" val="15354352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Poverty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disruption of food webs may also lead to serious levels of poverty for the local population</a:t>
            </a:r>
            <a:r>
              <a:rPr lang="en-US"/>
              <a:t>. </a:t>
            </a:r>
            <a:endParaRPr lang="en-US" dirty="0"/>
          </a:p>
          <a:p>
            <a:pPr>
              <a:spcBef>
                <a:spcPts val="2000"/>
              </a:spcBef>
            </a:pPr>
            <a:r>
              <a:rPr lang="en-US"/>
              <a:t>This </a:t>
            </a:r>
            <a:r>
              <a:rPr lang="en-US" dirty="0"/>
              <a:t>is especially true for farmers who rely on crop yields as their main or even single source of income</a:t>
            </a:r>
            <a:r>
              <a:rPr lang="en-US"/>
              <a:t>. </a:t>
            </a:r>
            <a:endParaRPr lang="en-US" dirty="0"/>
          </a:p>
          <a:p>
            <a:pPr>
              <a:spcBef>
                <a:spcPts val="2000"/>
              </a:spcBef>
            </a:pPr>
            <a:r>
              <a:rPr lang="en-US"/>
              <a:t>If </a:t>
            </a:r>
            <a:r>
              <a:rPr lang="en-US" dirty="0"/>
              <a:t>those famers suffer from a decline in crop yields due to distortions in the food web, they may suffer from serious levels of poverty and may no longer be able to provide for their families.</a:t>
            </a:r>
          </a:p>
          <a:p>
            <a:pPr>
              <a:spcBef>
                <a:spcPts val="2000"/>
              </a:spcBef>
            </a:pPr>
            <a:endParaRPr lang="de-DE" dirty="0"/>
          </a:p>
        </p:txBody>
      </p:sp>
    </p:spTree>
    <p:extLst>
      <p:ext uri="{BB962C8B-B14F-4D97-AF65-F5344CB8AC3E}">
        <p14:creationId xmlns:p14="http://schemas.microsoft.com/office/powerpoint/2010/main" val="511159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Starvation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extreme cases, especially in poor countries with insufficient social security and health insurance, disruptions in the food web may also lead to starvation and eventually to death</a:t>
            </a:r>
            <a:r>
              <a:rPr lang="en-US"/>
              <a:t>. </a:t>
            </a:r>
            <a:endParaRPr lang="en-US" dirty="0"/>
          </a:p>
          <a:p>
            <a:pPr>
              <a:spcBef>
                <a:spcPts val="2000"/>
              </a:spcBef>
            </a:pPr>
            <a:r>
              <a:rPr lang="en-US"/>
              <a:t>If </a:t>
            </a:r>
            <a:r>
              <a:rPr lang="en-US" dirty="0"/>
              <a:t>disruptions in the food chain destroy whole crop yields, people who are living in rural areas may no longer be able to provide for their families since they simply do not have other sources of income or other financial support of any kind.</a:t>
            </a:r>
          </a:p>
          <a:p>
            <a:pPr>
              <a:spcBef>
                <a:spcPts val="2000"/>
              </a:spcBef>
            </a:pPr>
            <a:endParaRPr lang="de-DE" dirty="0"/>
          </a:p>
        </p:txBody>
      </p:sp>
    </p:spTree>
    <p:extLst>
      <p:ext uri="{BB962C8B-B14F-4D97-AF65-F5344CB8AC3E}">
        <p14:creationId xmlns:p14="http://schemas.microsoft.com/office/powerpoint/2010/main" val="5256744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Solutions for food web disruptions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r>
              <a:rPr lang="en-US" b="1" dirty="0"/>
              <a:t>Global cooperation</a:t>
            </a:r>
            <a:endParaRPr lang="en-US" dirty="0"/>
          </a:p>
          <a:p>
            <a:r>
              <a:rPr lang="en-US" b="1" dirty="0"/>
              <a:t>Protection of natural habitats</a:t>
            </a:r>
            <a:endParaRPr lang="en-US" dirty="0"/>
          </a:p>
          <a:p>
            <a:r>
              <a:rPr lang="en-US" b="1" dirty="0"/>
              <a:t>Protection of species</a:t>
            </a:r>
            <a:endParaRPr lang="en-US" dirty="0"/>
          </a:p>
          <a:p>
            <a:r>
              <a:rPr lang="en-US" b="1" dirty="0"/>
              <a:t>Adjustments in consumption behavior</a:t>
            </a:r>
            <a:endParaRPr lang="en-US" dirty="0"/>
          </a:p>
          <a:p>
            <a:r>
              <a:rPr lang="en-US" b="1" dirty="0"/>
              <a:t>Avoidance of waste</a:t>
            </a:r>
            <a:endParaRPr lang="en-US" dirty="0"/>
          </a:p>
          <a:p>
            <a:r>
              <a:rPr lang="en-US" b="1" dirty="0"/>
              <a:t>Reduction in pollution</a:t>
            </a:r>
            <a:endParaRPr lang="en-US" dirty="0"/>
          </a:p>
          <a:p>
            <a:r>
              <a:rPr lang="en-US" b="1" dirty="0"/>
              <a:t>Mitigate global warming</a:t>
            </a:r>
            <a:endParaRPr lang="en-US" dirty="0"/>
          </a:p>
          <a:p>
            <a:r>
              <a:rPr lang="en-US" b="1" dirty="0"/>
              <a:t>Population control</a:t>
            </a:r>
            <a:endParaRPr lang="en-US" dirty="0"/>
          </a:p>
          <a:p>
            <a:r>
              <a:rPr lang="en-US" b="1" dirty="0"/>
              <a:t>Research on food web dynamics</a:t>
            </a:r>
            <a:endParaRPr lang="en-US" dirty="0"/>
          </a:p>
          <a:p>
            <a:r>
              <a:rPr lang="en-US" b="1" dirty="0"/>
              <a:t>Education</a:t>
            </a:r>
            <a:endParaRPr lang="en-US" dirty="0"/>
          </a:p>
          <a:p>
            <a:r>
              <a:rPr lang="en-US" b="1" dirty="0"/>
              <a:t>Raise awareness and convince family and friends</a:t>
            </a:r>
            <a:endParaRPr lang="en-US" dirty="0"/>
          </a:p>
          <a:p>
            <a:endParaRPr lang="de-DE" dirty="0"/>
          </a:p>
        </p:txBody>
      </p:sp>
    </p:spTree>
    <p:extLst>
      <p:ext uri="{BB962C8B-B14F-4D97-AF65-F5344CB8AC3E}">
        <p14:creationId xmlns:p14="http://schemas.microsoft.com/office/powerpoint/2010/main" val="791472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Global cooperation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order to fight the disruptions of food webs, countries all over the world have to work together and find solutions to the problem. </a:t>
            </a:r>
          </a:p>
          <a:p>
            <a:pPr>
              <a:spcBef>
                <a:spcPts val="2000"/>
              </a:spcBef>
            </a:pPr>
            <a:r>
              <a:rPr lang="en-US" dirty="0"/>
              <a:t>Especially countries who still engage in the destruction of natural environments and who not yet have stricter regulations for illegal dumping in place should be punished through trade stops in order to increase the pressure on those countries to set more eco-friendly regulations and to avoid the disruption of food webs on a global scale.</a:t>
            </a:r>
          </a:p>
          <a:p>
            <a:pPr>
              <a:spcBef>
                <a:spcPts val="2000"/>
              </a:spcBef>
            </a:pPr>
            <a:endParaRPr lang="de-DE" dirty="0"/>
          </a:p>
        </p:txBody>
      </p:sp>
    </p:spTree>
    <p:extLst>
      <p:ext uri="{BB962C8B-B14F-4D97-AF65-F5344CB8AC3E}">
        <p14:creationId xmlns:p14="http://schemas.microsoft.com/office/powerpoint/2010/main" val="4479114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Protection of natural habitats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Countries all over the globe should also make sure to protect their nature reserves and other natural habitats from destruction</a:t>
            </a:r>
            <a:r>
              <a:rPr lang="en-US"/>
              <a:t>. </a:t>
            </a:r>
            <a:endParaRPr lang="en-US" dirty="0"/>
          </a:p>
          <a:p>
            <a:pPr>
              <a:spcBef>
                <a:spcPts val="2000"/>
              </a:spcBef>
            </a:pPr>
            <a:r>
              <a:rPr lang="en-US"/>
              <a:t>It </a:t>
            </a:r>
            <a:r>
              <a:rPr lang="en-US" dirty="0"/>
              <a:t>should also include the introduction of even more nature reserves in order to provide animals and plants more opportunities to develop in a natural manner in absence of human interventions</a:t>
            </a:r>
            <a:r>
              <a:rPr lang="en-US"/>
              <a:t>. </a:t>
            </a:r>
            <a:endParaRPr lang="en-US" dirty="0"/>
          </a:p>
          <a:p>
            <a:pPr>
              <a:spcBef>
                <a:spcPts val="2000"/>
              </a:spcBef>
            </a:pPr>
            <a:r>
              <a:rPr lang="en-US"/>
              <a:t>This </a:t>
            </a:r>
            <a:r>
              <a:rPr lang="en-US" dirty="0"/>
              <a:t>would support the development and sustainability of natural food webs.</a:t>
            </a:r>
          </a:p>
          <a:p>
            <a:pPr>
              <a:spcBef>
                <a:spcPts val="2000"/>
              </a:spcBef>
            </a:pPr>
            <a:endParaRPr lang="de-DE" dirty="0"/>
          </a:p>
        </p:txBody>
      </p:sp>
    </p:spTree>
    <p:extLst>
      <p:ext uri="{BB962C8B-B14F-4D97-AF65-F5344CB8AC3E}">
        <p14:creationId xmlns:p14="http://schemas.microsoft.com/office/powerpoint/2010/main" val="22388398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Protection of species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Not only do governments around the world have to provide enough protected habitats for animals and plants, they also have to set strict regulations in order to protect our species</a:t>
            </a:r>
            <a:r>
              <a:rPr lang="en-US"/>
              <a:t>. </a:t>
            </a:r>
            <a:endParaRPr lang="en-US" dirty="0"/>
          </a:p>
          <a:p>
            <a:pPr>
              <a:spcBef>
                <a:spcPts val="2000"/>
              </a:spcBef>
            </a:pPr>
            <a:r>
              <a:rPr lang="en-US"/>
              <a:t>This </a:t>
            </a:r>
            <a:r>
              <a:rPr lang="en-US" dirty="0"/>
              <a:t>is especially true when it comes to species that are already endangered</a:t>
            </a:r>
            <a:r>
              <a:rPr lang="en-US"/>
              <a:t>. </a:t>
            </a:r>
            <a:endParaRPr lang="en-US" dirty="0"/>
          </a:p>
          <a:p>
            <a:pPr>
              <a:spcBef>
                <a:spcPts val="2000"/>
              </a:spcBef>
            </a:pPr>
            <a:r>
              <a:rPr lang="en-US"/>
              <a:t>Moreover</a:t>
            </a:r>
            <a:r>
              <a:rPr lang="en-US" dirty="0"/>
              <a:t>, illegal hunting should be fought in a strict manner to decrease the incentive for people to engage in those hunts and to protect species from extinction in order to ensure a functioning natural food web.</a:t>
            </a:r>
          </a:p>
          <a:p>
            <a:pPr>
              <a:spcBef>
                <a:spcPts val="2000"/>
              </a:spcBef>
            </a:pPr>
            <a:endParaRPr lang="de-DE" dirty="0"/>
          </a:p>
        </p:txBody>
      </p:sp>
    </p:spTree>
    <p:extLst>
      <p:ext uri="{BB962C8B-B14F-4D97-AF65-F5344CB8AC3E}">
        <p14:creationId xmlns:p14="http://schemas.microsoft.com/office/powerpoint/2010/main" val="1148477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Causes for disruptions in the food web</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normAutofit lnSpcReduction="10000"/>
          </a:bodyPr>
          <a:lstStyle/>
          <a:p>
            <a:r>
              <a:rPr lang="en-US" b="1" dirty="0"/>
              <a:t>Overpopulation</a:t>
            </a:r>
            <a:endParaRPr lang="en-US" dirty="0"/>
          </a:p>
          <a:p>
            <a:r>
              <a:rPr lang="en-US" b="1" dirty="0"/>
              <a:t>Water pollution</a:t>
            </a:r>
            <a:endParaRPr lang="en-US" dirty="0"/>
          </a:p>
          <a:p>
            <a:r>
              <a:rPr lang="en-US" b="1" dirty="0"/>
              <a:t>Acid rain</a:t>
            </a:r>
            <a:endParaRPr lang="en-US" dirty="0"/>
          </a:p>
          <a:p>
            <a:r>
              <a:rPr lang="en-US" b="1" dirty="0"/>
              <a:t>Climate change</a:t>
            </a:r>
            <a:endParaRPr lang="en-US" dirty="0"/>
          </a:p>
          <a:p>
            <a:r>
              <a:rPr lang="en-US" b="1" dirty="0"/>
              <a:t>Air pollution</a:t>
            </a:r>
            <a:endParaRPr lang="en-US" dirty="0"/>
          </a:p>
          <a:p>
            <a:r>
              <a:rPr lang="en-US" b="1" dirty="0"/>
              <a:t>Illegal hunting</a:t>
            </a:r>
            <a:endParaRPr lang="en-US" dirty="0"/>
          </a:p>
          <a:p>
            <a:r>
              <a:rPr lang="en-US" b="1" dirty="0"/>
              <a:t>Soil pollution</a:t>
            </a:r>
            <a:endParaRPr lang="en-US" dirty="0"/>
          </a:p>
          <a:p>
            <a:r>
              <a:rPr lang="en-US" b="1" dirty="0"/>
              <a:t>Illegal dumping</a:t>
            </a:r>
            <a:endParaRPr lang="en-US" dirty="0"/>
          </a:p>
          <a:p>
            <a:r>
              <a:rPr lang="en-US" b="1" dirty="0"/>
              <a:t>Littering</a:t>
            </a:r>
            <a:endParaRPr lang="en-US" dirty="0"/>
          </a:p>
          <a:p>
            <a:r>
              <a:rPr lang="en-US" b="1" dirty="0"/>
              <a:t>Mining</a:t>
            </a:r>
            <a:endParaRPr lang="en-US" dirty="0"/>
          </a:p>
          <a:p>
            <a:r>
              <a:rPr lang="en-US" b="1" dirty="0"/>
              <a:t>Deforestation</a:t>
            </a:r>
            <a:endParaRPr lang="en-US" dirty="0"/>
          </a:p>
          <a:p>
            <a:r>
              <a:rPr lang="en-US" b="1" dirty="0"/>
              <a:t>Human greed</a:t>
            </a:r>
            <a:endParaRPr lang="en-US" dirty="0"/>
          </a:p>
          <a:p>
            <a:r>
              <a:rPr lang="en-US" b="1" dirty="0"/>
              <a:t>Natural causes</a:t>
            </a:r>
            <a:endParaRPr lang="en-US" dirty="0"/>
          </a:p>
          <a:p>
            <a:endParaRPr lang="de-DE" dirty="0"/>
          </a:p>
        </p:txBody>
      </p:sp>
    </p:spTree>
    <p:extLst>
      <p:ext uri="{BB962C8B-B14F-4D97-AF65-F5344CB8AC3E}">
        <p14:creationId xmlns:p14="http://schemas.microsoft.com/office/powerpoint/2010/main" val="38923226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Adjustments in consumption behavior</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We also should pay attention on how our daily consumption behavior affects our environment. </a:t>
            </a:r>
          </a:p>
          <a:p>
            <a:pPr>
              <a:spcBef>
                <a:spcPts val="2000"/>
              </a:spcBef>
            </a:pPr>
            <a:r>
              <a:rPr lang="en-US" dirty="0"/>
              <a:t>Since the industrial revolution period, our consumption levels skyrocketed. </a:t>
            </a:r>
          </a:p>
          <a:p>
            <a:pPr>
              <a:spcBef>
                <a:spcPts val="2000"/>
              </a:spcBef>
            </a:pPr>
            <a:r>
              <a:rPr lang="en-US" dirty="0"/>
              <a:t>What seems like a fairly good thing turns out to imply significant problems for our planet. </a:t>
            </a:r>
          </a:p>
          <a:p>
            <a:pPr>
              <a:spcBef>
                <a:spcPts val="2000"/>
              </a:spcBef>
            </a:pPr>
            <a:r>
              <a:rPr lang="en-US" dirty="0"/>
              <a:t>For the increasing demand for material goods, we have to extract an increasing amount of natural resources, which implies the destruction of habitats for many animals and plants. </a:t>
            </a:r>
          </a:p>
          <a:p>
            <a:pPr>
              <a:spcBef>
                <a:spcPts val="2000"/>
              </a:spcBef>
            </a:pPr>
            <a:r>
              <a:rPr lang="en-US" dirty="0"/>
              <a:t>This in turn could lead to the disruption of food chain. </a:t>
            </a:r>
          </a:p>
          <a:p>
            <a:pPr>
              <a:spcBef>
                <a:spcPts val="2000"/>
              </a:spcBef>
            </a:pPr>
            <a:r>
              <a:rPr lang="en-US" dirty="0"/>
              <a:t>Therefore, in order to mitigate our negative impact, all of us should try to adjust our consumption behavior to make it more sustainable.</a:t>
            </a:r>
          </a:p>
          <a:p>
            <a:pPr>
              <a:spcBef>
                <a:spcPts val="2000"/>
              </a:spcBef>
            </a:pPr>
            <a:endParaRPr lang="de-DE" dirty="0"/>
          </a:p>
        </p:txBody>
      </p:sp>
    </p:spTree>
    <p:extLst>
      <p:ext uri="{BB962C8B-B14F-4D97-AF65-F5344CB8AC3E}">
        <p14:creationId xmlns:p14="http://schemas.microsoft.com/office/powerpoint/2010/main" val="38501335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Avoidance of waste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the production of waste implies various sorts of pollution, which in turn could hurt a variety of animals and plants and in turn distort our food webs, we should all try to reduce our waste production on a daily basis. </a:t>
            </a:r>
          </a:p>
          <a:p>
            <a:pPr>
              <a:spcBef>
                <a:spcPts val="2000"/>
              </a:spcBef>
            </a:pPr>
            <a:endParaRPr lang="de-DE" dirty="0"/>
          </a:p>
        </p:txBody>
      </p:sp>
    </p:spTree>
    <p:extLst>
      <p:ext uri="{BB962C8B-B14F-4D97-AF65-F5344CB8AC3E}">
        <p14:creationId xmlns:p14="http://schemas.microsoft.com/office/powerpoint/2010/main" val="31656527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Reduction in pollution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general, industries and also private persons should reduce our pollution levels.</a:t>
            </a:r>
          </a:p>
          <a:p>
            <a:pPr>
              <a:spcBef>
                <a:spcPts val="2000"/>
              </a:spcBef>
            </a:pPr>
            <a:r>
              <a:rPr lang="en-US" dirty="0"/>
              <a:t>The transition from fossil to renewable energies is a first important step, however, in order to make our behavior sustainable, we have to set even stricter global regulations against pollution of several sorts in order to ensure a livable future for the next generations.</a:t>
            </a:r>
          </a:p>
          <a:p>
            <a:pPr>
              <a:spcBef>
                <a:spcPts val="2000"/>
              </a:spcBef>
            </a:pPr>
            <a:endParaRPr lang="de-DE" dirty="0"/>
          </a:p>
        </p:txBody>
      </p:sp>
    </p:spTree>
    <p:extLst>
      <p:ext uri="{BB962C8B-B14F-4D97-AF65-F5344CB8AC3E}">
        <p14:creationId xmlns:p14="http://schemas.microsoft.com/office/powerpoint/2010/main" val="39342552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Mitigate global warming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global warming will eventually lead to a mass extinction of many species worldwide, we have to fight it at all cost. </a:t>
            </a:r>
          </a:p>
          <a:p>
            <a:pPr>
              <a:spcBef>
                <a:spcPts val="2000"/>
              </a:spcBef>
            </a:pPr>
            <a:r>
              <a:rPr lang="en-US" dirty="0"/>
              <a:t>A mass extinction of species will have severe adverse consequences, not only for our animals and plants, but also for us humans. </a:t>
            </a:r>
          </a:p>
          <a:p>
            <a:pPr>
              <a:spcBef>
                <a:spcPts val="2000"/>
              </a:spcBef>
            </a:pPr>
            <a:r>
              <a:rPr lang="en-US" dirty="0"/>
              <a:t>The true extent of these consequences is hard to predict, however, scientists estimate horrible environmental as well as economic effects related to such an event.</a:t>
            </a:r>
          </a:p>
          <a:p>
            <a:pPr>
              <a:spcBef>
                <a:spcPts val="2000"/>
              </a:spcBef>
            </a:pPr>
            <a:endParaRPr lang="de-DE" dirty="0"/>
          </a:p>
        </p:txBody>
      </p:sp>
    </p:spTree>
    <p:extLst>
      <p:ext uri="{BB962C8B-B14F-4D97-AF65-F5344CB8AC3E}">
        <p14:creationId xmlns:p14="http://schemas.microsoft.com/office/powerpoint/2010/main" val="37574213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Population control</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order to mitigate the overpopulation issue, it is crucial to limit the people on our planet to a level that is sustainable in the long run. </a:t>
            </a:r>
          </a:p>
          <a:p>
            <a:pPr>
              <a:spcBef>
                <a:spcPts val="2000"/>
              </a:spcBef>
            </a:pPr>
            <a:r>
              <a:rPr lang="en-US" dirty="0"/>
              <a:t>This could be accomplished by introducing global birth limits. For instance, similar to China that introduced a one child policy for a certain timeframe, we as humanity as a whole could do so on a global scale. </a:t>
            </a:r>
          </a:p>
          <a:p>
            <a:pPr>
              <a:spcBef>
                <a:spcPts val="2000"/>
              </a:spcBef>
            </a:pPr>
            <a:r>
              <a:rPr lang="en-US" dirty="0"/>
              <a:t>By introducing such measures, our overpopulation problem would be naturally solved. </a:t>
            </a:r>
          </a:p>
          <a:p>
            <a:pPr>
              <a:spcBef>
                <a:spcPts val="2000"/>
              </a:spcBef>
            </a:pPr>
            <a:r>
              <a:rPr lang="en-US" dirty="0"/>
              <a:t>However, since many countries might refuse a commitment to such policies, even though the concept would work in theory, it will likely not be possible to implement it in practice.</a:t>
            </a:r>
          </a:p>
          <a:p>
            <a:pPr>
              <a:spcBef>
                <a:spcPts val="2000"/>
              </a:spcBef>
            </a:pPr>
            <a:endParaRPr lang="de-DE" dirty="0"/>
          </a:p>
        </p:txBody>
      </p:sp>
    </p:spTree>
    <p:extLst>
      <p:ext uri="{BB962C8B-B14F-4D97-AF65-F5344CB8AC3E}">
        <p14:creationId xmlns:p14="http://schemas.microsoft.com/office/powerpoint/2010/main" val="34183156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Research on food web dynamics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there are so many interdependencies in food webs, it is hard to predict what consequences the extinction of certain species might have on the whole ecosystem</a:t>
            </a:r>
            <a:r>
              <a:rPr lang="en-US"/>
              <a:t>. </a:t>
            </a:r>
            <a:endParaRPr lang="en-US" dirty="0"/>
          </a:p>
          <a:p>
            <a:pPr>
              <a:spcBef>
                <a:spcPts val="2000"/>
              </a:spcBef>
            </a:pPr>
            <a:r>
              <a:rPr lang="en-US"/>
              <a:t>However</a:t>
            </a:r>
            <a:r>
              <a:rPr lang="en-US" dirty="0"/>
              <a:t>, it is crucial that we develop models that can predict those effects</a:t>
            </a:r>
            <a:r>
              <a:rPr lang="en-US"/>
              <a:t>. </a:t>
            </a:r>
            <a:endParaRPr lang="en-US" dirty="0"/>
          </a:p>
          <a:p>
            <a:pPr>
              <a:spcBef>
                <a:spcPts val="2000"/>
              </a:spcBef>
            </a:pPr>
            <a:r>
              <a:rPr lang="en-US"/>
              <a:t>Only </a:t>
            </a:r>
            <a:r>
              <a:rPr lang="en-US" dirty="0"/>
              <a:t>then will it be possible to take reasonable measure in order to protect certain species from extinction.</a:t>
            </a:r>
          </a:p>
          <a:p>
            <a:pPr>
              <a:spcBef>
                <a:spcPts val="2000"/>
              </a:spcBef>
            </a:pPr>
            <a:endParaRPr lang="de-DE" dirty="0"/>
          </a:p>
        </p:txBody>
      </p:sp>
    </p:spTree>
    <p:extLst>
      <p:ext uri="{BB962C8B-B14F-4D97-AF65-F5344CB8AC3E}">
        <p14:creationId xmlns:p14="http://schemas.microsoft.com/office/powerpoint/2010/main" val="4103202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Education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It is also crucial to improve the education on the topic of food webs. </a:t>
            </a:r>
          </a:p>
          <a:p>
            <a:pPr>
              <a:spcBef>
                <a:spcPts val="2000"/>
              </a:spcBef>
            </a:pPr>
            <a:r>
              <a:rPr lang="en-US" dirty="0"/>
              <a:t>Only then will children understand how important it is to avoid disruptions in food chains and to adjust their behavior in a more environmentally-friendly manner. </a:t>
            </a:r>
          </a:p>
          <a:p>
            <a:pPr>
              <a:spcBef>
                <a:spcPts val="2000"/>
              </a:spcBef>
            </a:pPr>
            <a:r>
              <a:rPr lang="en-US" dirty="0"/>
              <a:t>Moreover, these children will also be more likely to behave greener once they turn into adults.</a:t>
            </a:r>
          </a:p>
          <a:p>
            <a:pPr>
              <a:spcBef>
                <a:spcPts val="2000"/>
              </a:spcBef>
            </a:pPr>
            <a:endParaRPr lang="de-DE" dirty="0"/>
          </a:p>
        </p:txBody>
      </p:sp>
    </p:spTree>
    <p:extLst>
      <p:ext uri="{BB962C8B-B14F-4D97-AF65-F5344CB8AC3E}">
        <p14:creationId xmlns:p14="http://schemas.microsoft.com/office/powerpoint/2010/main" val="12354057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Raise awareness and convince family and friends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If you want to multiply your positive impact for our environment, not only should you adjust your own behavior, you should also try to raise the awareness on the food web issue in discussions with your family and friends</a:t>
            </a:r>
            <a:r>
              <a:rPr lang="en-US"/>
              <a:t>. </a:t>
            </a:r>
            <a:endParaRPr lang="en-US" dirty="0"/>
          </a:p>
          <a:p>
            <a:pPr>
              <a:spcBef>
                <a:spcPts val="2000"/>
              </a:spcBef>
            </a:pPr>
            <a:r>
              <a:rPr lang="en-US"/>
              <a:t>By </a:t>
            </a:r>
            <a:r>
              <a:rPr lang="en-US" dirty="0"/>
              <a:t>doing so, you might be able to change their behavior in a greener direction as well.</a:t>
            </a:r>
          </a:p>
          <a:p>
            <a:pPr>
              <a:spcBef>
                <a:spcPts val="2000"/>
              </a:spcBef>
            </a:pPr>
            <a:endParaRPr lang="de-DE" dirty="0"/>
          </a:p>
        </p:txBody>
      </p:sp>
    </p:spTree>
    <p:extLst>
      <p:ext uri="{BB962C8B-B14F-4D97-AF65-F5344CB8AC3E}">
        <p14:creationId xmlns:p14="http://schemas.microsoft.com/office/powerpoint/2010/main" val="22571306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dirty="0" err="1"/>
              <a:t>Conclusion</a:t>
            </a:r>
            <a:endParaRPr lang="de-DE"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Even though the disruption of food webs is not frequently a topic in our news, it is still a significant environmental problem which we should fight rigorously. </a:t>
            </a:r>
          </a:p>
          <a:p>
            <a:pPr>
              <a:spcBef>
                <a:spcPts val="2000"/>
              </a:spcBef>
            </a:pPr>
            <a:r>
              <a:rPr lang="en-US" dirty="0"/>
              <a:t>Only then will it be possible to protect our animal and plant species from extinction and to ensure a livable future for the next generations.</a:t>
            </a:r>
          </a:p>
          <a:p>
            <a:pPr>
              <a:spcBef>
                <a:spcPts val="2000"/>
              </a:spcBef>
            </a:pPr>
            <a:endParaRPr lang="de-DE" dirty="0"/>
          </a:p>
        </p:txBody>
      </p:sp>
    </p:spTree>
    <p:extLst>
      <p:ext uri="{BB962C8B-B14F-4D97-AF65-F5344CB8AC3E}">
        <p14:creationId xmlns:p14="http://schemas.microsoft.com/office/powerpoint/2010/main" val="30818406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dirty="0"/>
              <a:t>Sources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a:spcBef>
                <a:spcPts val="2000"/>
              </a:spcBef>
            </a:pPr>
            <a:r>
              <a:rPr lang="en-US" u="sng" dirty="0">
                <a:hlinkClick r:id="rId2"/>
              </a:rPr>
              <a:t>https://</a:t>
            </a:r>
            <a:r>
              <a:rPr lang="en-US" u="sng" dirty="0" err="1">
                <a:hlinkClick r:id="rId2"/>
              </a:rPr>
              <a:t>en.wikipedia.org</a:t>
            </a:r>
            <a:r>
              <a:rPr lang="en-US" u="sng" dirty="0">
                <a:hlinkClick r:id="rId2"/>
              </a:rPr>
              <a:t>/wiki/</a:t>
            </a:r>
            <a:r>
              <a:rPr lang="en-US" u="sng" dirty="0" err="1">
                <a:hlinkClick r:id="rId2"/>
              </a:rPr>
              <a:t>Food_web</a:t>
            </a:r>
            <a:endParaRPr lang="en-US" dirty="0"/>
          </a:p>
          <a:p>
            <a:pPr>
              <a:spcBef>
                <a:spcPts val="2000"/>
              </a:spcBef>
            </a:pPr>
            <a:r>
              <a:rPr lang="en-US" u="sng" dirty="0">
                <a:hlinkClick r:id="rId3"/>
              </a:rPr>
              <a:t>https://</a:t>
            </a:r>
            <a:r>
              <a:rPr lang="en-US" u="sng" dirty="0" err="1">
                <a:hlinkClick r:id="rId3"/>
              </a:rPr>
              <a:t>www.britannica.com</a:t>
            </a:r>
            <a:r>
              <a:rPr lang="en-US" u="sng" dirty="0">
                <a:hlinkClick r:id="rId3"/>
              </a:rPr>
              <a:t>/science/food-web</a:t>
            </a:r>
            <a:endParaRPr lang="en-US" dirty="0"/>
          </a:p>
          <a:p>
            <a:pPr>
              <a:spcBef>
                <a:spcPts val="2000"/>
              </a:spcBef>
            </a:pPr>
            <a:r>
              <a:rPr lang="en-US" u="sng" dirty="0">
                <a:hlinkClick r:id="rId4"/>
              </a:rPr>
              <a:t>https://</a:t>
            </a:r>
            <a:r>
              <a:rPr lang="en-US" u="sng" dirty="0" err="1">
                <a:hlinkClick r:id="rId4"/>
              </a:rPr>
              <a:t>www.nationalgeographic.org</a:t>
            </a:r>
            <a:r>
              <a:rPr lang="en-US" u="sng" dirty="0">
                <a:hlinkClick r:id="rId4"/>
              </a:rPr>
              <a:t>/encyclopedia/food-web/</a:t>
            </a:r>
            <a:endParaRPr lang="en-US" dirty="0"/>
          </a:p>
          <a:p>
            <a:pPr>
              <a:spcBef>
                <a:spcPts val="2000"/>
              </a:spcBef>
            </a:pPr>
            <a:endParaRPr lang="de-DE" dirty="0"/>
          </a:p>
        </p:txBody>
      </p:sp>
    </p:spTree>
    <p:extLst>
      <p:ext uri="{BB962C8B-B14F-4D97-AF65-F5344CB8AC3E}">
        <p14:creationId xmlns:p14="http://schemas.microsoft.com/office/powerpoint/2010/main" val="1208949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Overpopulation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fontScale="92500" lnSpcReduction="20000"/>
          </a:bodyPr>
          <a:lstStyle/>
          <a:p>
            <a:pPr>
              <a:spcBef>
                <a:spcPts val="2000"/>
              </a:spcBef>
            </a:pPr>
            <a:r>
              <a:rPr lang="en-US" dirty="0"/>
              <a:t>With the number of people on our planet increasing at a quite fast pace, we as humanity face severe environmental problems. </a:t>
            </a:r>
          </a:p>
          <a:p>
            <a:pPr>
              <a:spcBef>
                <a:spcPts val="2000"/>
              </a:spcBef>
            </a:pPr>
            <a:r>
              <a:rPr lang="en-US" dirty="0"/>
              <a:t>For instance, overpopulation leads to excessive overall consumption levels, which will not be sustainable in the long run. </a:t>
            </a:r>
          </a:p>
          <a:p>
            <a:pPr>
              <a:spcBef>
                <a:spcPts val="2000"/>
              </a:spcBef>
            </a:pPr>
            <a:r>
              <a:rPr lang="en-US" dirty="0"/>
              <a:t>This excessive consumption also implies the production of large amounts of waste. </a:t>
            </a:r>
          </a:p>
          <a:p>
            <a:pPr>
              <a:spcBef>
                <a:spcPts val="2000"/>
              </a:spcBef>
            </a:pPr>
            <a:r>
              <a:rPr lang="en-US" dirty="0"/>
              <a:t>Moreover, it also implies high levels of pollution. </a:t>
            </a:r>
          </a:p>
          <a:p>
            <a:pPr>
              <a:spcBef>
                <a:spcPts val="2000"/>
              </a:spcBef>
            </a:pPr>
            <a:r>
              <a:rPr lang="en-US" dirty="0"/>
              <a:t>All those factors may lead to the disruption of food webs since the local flora and fauna is usually quite sensitive to changes in natural living conditions and may not be able to adapt to these changes properly.</a:t>
            </a:r>
          </a:p>
          <a:p>
            <a:pPr>
              <a:spcBef>
                <a:spcPts val="2000"/>
              </a:spcBef>
            </a:pPr>
            <a:r>
              <a:rPr lang="en-US" dirty="0"/>
              <a:t>Therefore, some animal or plants species may decrease in population, which in turn starts a chain reaction since food webs are interconnected constructs. </a:t>
            </a:r>
          </a:p>
          <a:p>
            <a:pPr>
              <a:spcBef>
                <a:spcPts val="2000"/>
              </a:spcBef>
            </a:pPr>
            <a:r>
              <a:rPr lang="en-US" dirty="0"/>
              <a:t>If a prey animal decreases in population, also predator animals may decrease in population since they do no longer find sufficient food. </a:t>
            </a:r>
          </a:p>
          <a:p>
            <a:pPr>
              <a:spcBef>
                <a:spcPts val="2000"/>
              </a:spcBef>
            </a:pPr>
            <a:r>
              <a:rPr lang="en-US" dirty="0"/>
              <a:t>Depending on the severity of the adverse changes in natural conditions, the disruptions in the food web can be quite large.</a:t>
            </a:r>
          </a:p>
          <a:p>
            <a:pPr>
              <a:spcBef>
                <a:spcPts val="2000"/>
              </a:spcBef>
            </a:pPr>
            <a:endParaRPr lang="de-DE" dirty="0"/>
          </a:p>
        </p:txBody>
      </p:sp>
    </p:spTree>
    <p:extLst>
      <p:ext uri="{BB962C8B-B14F-4D97-AF65-F5344CB8AC3E}">
        <p14:creationId xmlns:p14="http://schemas.microsoft.com/office/powerpoint/2010/main" val="3752613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Water pollution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Our rivers, lakes and oceans are quite sensitive ecosystems. </a:t>
            </a:r>
          </a:p>
          <a:p>
            <a:pPr>
              <a:spcBef>
                <a:spcPts val="2000"/>
              </a:spcBef>
            </a:pPr>
            <a:r>
              <a:rPr lang="en-US" dirty="0"/>
              <a:t>If the water becomes polluted through human interventions of several sorts, chances are that also aquatic animals and plants may significantly suffer from this pollution. </a:t>
            </a:r>
          </a:p>
          <a:p>
            <a:pPr>
              <a:spcBef>
                <a:spcPts val="2000"/>
              </a:spcBef>
            </a:pPr>
            <a:r>
              <a:rPr lang="en-US" dirty="0"/>
              <a:t>This means that aquatic animals may leave the polluted areas and may settle down in other areas far away from the pollution source. </a:t>
            </a:r>
          </a:p>
          <a:p>
            <a:pPr>
              <a:spcBef>
                <a:spcPts val="2000"/>
              </a:spcBef>
            </a:pPr>
            <a:r>
              <a:rPr lang="en-US" dirty="0"/>
              <a:t>However, plants can usually not relocate. </a:t>
            </a:r>
          </a:p>
          <a:p>
            <a:pPr>
              <a:spcBef>
                <a:spcPts val="2000"/>
              </a:spcBef>
            </a:pPr>
            <a:r>
              <a:rPr lang="en-US" dirty="0"/>
              <a:t>Therefore, plants that are close to pollution sources may decrease in population or may entirely die off, depending on the level of pollution. </a:t>
            </a:r>
          </a:p>
          <a:p>
            <a:pPr>
              <a:spcBef>
                <a:spcPts val="2000"/>
              </a:spcBef>
            </a:pPr>
            <a:r>
              <a:rPr lang="en-US" dirty="0"/>
              <a:t>In turn, whole food webs may be affected and disrupted.</a:t>
            </a:r>
          </a:p>
          <a:p>
            <a:pPr>
              <a:spcBef>
                <a:spcPts val="2000"/>
              </a:spcBef>
            </a:pPr>
            <a:endParaRPr lang="de-DE" dirty="0"/>
          </a:p>
        </p:txBody>
      </p:sp>
    </p:spTree>
    <p:extLst>
      <p:ext uri="{BB962C8B-B14F-4D97-AF65-F5344CB8AC3E}">
        <p14:creationId xmlns:p14="http://schemas.microsoft.com/office/powerpoint/2010/main" val="994124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Acid rain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Although it is still regarded as rather minor environmental issue by the general public, acid rain can have severe environmental effects. </a:t>
            </a:r>
          </a:p>
          <a:p>
            <a:pPr>
              <a:spcBef>
                <a:spcPts val="2000"/>
              </a:spcBef>
            </a:pPr>
            <a:r>
              <a:rPr lang="en-US" dirty="0"/>
              <a:t>This is also true when it comes to changes in the food chain and food webs. </a:t>
            </a:r>
          </a:p>
          <a:p>
            <a:pPr>
              <a:spcBef>
                <a:spcPts val="2000"/>
              </a:spcBef>
            </a:pPr>
            <a:r>
              <a:rPr lang="en-US" dirty="0"/>
              <a:t>For instance, many plants are quite sensitive to the acidity level of the soil. </a:t>
            </a:r>
          </a:p>
          <a:p>
            <a:pPr>
              <a:spcBef>
                <a:spcPts val="2000"/>
              </a:spcBef>
            </a:pPr>
            <a:r>
              <a:rPr lang="en-US" dirty="0"/>
              <a:t>If acid rain increases the acidity level of the soil, those plants will likely not be able to adapt to those new circumstances and may decrease in population. </a:t>
            </a:r>
          </a:p>
          <a:p>
            <a:pPr>
              <a:spcBef>
                <a:spcPts val="2000"/>
              </a:spcBef>
            </a:pPr>
            <a:r>
              <a:rPr lang="en-US" dirty="0"/>
              <a:t>Also, their growth behavior and crop yields might be adversely affected. </a:t>
            </a:r>
          </a:p>
          <a:p>
            <a:pPr>
              <a:spcBef>
                <a:spcPts val="2000"/>
              </a:spcBef>
            </a:pPr>
            <a:r>
              <a:rPr lang="en-US" dirty="0"/>
              <a:t>In turn, animals who rely on those plants as a food source may also decrease in population, since their food supply has been lowered. </a:t>
            </a:r>
          </a:p>
          <a:p>
            <a:pPr>
              <a:spcBef>
                <a:spcPts val="2000"/>
              </a:spcBef>
            </a:pPr>
            <a:r>
              <a:rPr lang="en-US" dirty="0"/>
              <a:t>Thus, a chain reaction may start and the food web as a whole may be adversely affected.</a:t>
            </a:r>
          </a:p>
          <a:p>
            <a:pPr>
              <a:spcBef>
                <a:spcPts val="2000"/>
              </a:spcBef>
            </a:pPr>
            <a:endParaRPr lang="de-DE" dirty="0"/>
          </a:p>
        </p:txBody>
      </p:sp>
    </p:spTree>
    <p:extLst>
      <p:ext uri="{BB962C8B-B14F-4D97-AF65-F5344CB8AC3E}">
        <p14:creationId xmlns:p14="http://schemas.microsoft.com/office/powerpoint/2010/main" val="2461889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Climate change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Global warming can also cause significant problems to our food webs</a:t>
            </a:r>
            <a:r>
              <a:rPr lang="en-US"/>
              <a:t>. </a:t>
            </a:r>
            <a:endParaRPr lang="en-US" dirty="0"/>
          </a:p>
          <a:p>
            <a:pPr>
              <a:spcBef>
                <a:spcPts val="2000"/>
              </a:spcBef>
            </a:pPr>
            <a:r>
              <a:rPr lang="en-US"/>
              <a:t>If </a:t>
            </a:r>
            <a:r>
              <a:rPr lang="en-US" dirty="0"/>
              <a:t>the global air and water temperature increases, many animals and plants may no longer be able to sustain their population</a:t>
            </a:r>
            <a:r>
              <a:rPr lang="en-US"/>
              <a:t>. </a:t>
            </a:r>
            <a:endParaRPr lang="en-US" dirty="0"/>
          </a:p>
          <a:p>
            <a:pPr>
              <a:spcBef>
                <a:spcPts val="2000"/>
              </a:spcBef>
            </a:pPr>
            <a:r>
              <a:rPr lang="en-US"/>
              <a:t>For </a:t>
            </a:r>
            <a:r>
              <a:rPr lang="en-US" dirty="0"/>
              <a:t>example, fishes are usually quite sensitive to changes in water temperature since the higher the water temperature, the less oxygen will be in the water</a:t>
            </a:r>
            <a:r>
              <a:rPr lang="en-US"/>
              <a:t>. </a:t>
            </a:r>
            <a:endParaRPr lang="en-US" dirty="0"/>
          </a:p>
          <a:p>
            <a:pPr>
              <a:spcBef>
                <a:spcPts val="2000"/>
              </a:spcBef>
            </a:pPr>
            <a:r>
              <a:rPr lang="en-US"/>
              <a:t>Thus</a:t>
            </a:r>
            <a:r>
              <a:rPr lang="en-US" dirty="0"/>
              <a:t>, many fishes may die due to increasing water temperatures, which may in turn affect the food web in a rather unpredictable manner.</a:t>
            </a:r>
          </a:p>
          <a:p>
            <a:pPr>
              <a:spcBef>
                <a:spcPts val="2000"/>
              </a:spcBef>
            </a:pPr>
            <a:endParaRPr lang="de-DE" dirty="0"/>
          </a:p>
        </p:txBody>
      </p:sp>
    </p:spTree>
    <p:extLst>
      <p:ext uri="{BB962C8B-B14F-4D97-AF65-F5344CB8AC3E}">
        <p14:creationId xmlns:p14="http://schemas.microsoft.com/office/powerpoint/2010/main" val="3829406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Air pollution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pollution of our atmosphere with harmful greenhouse gases and other toxic substances is a great environmental problem, which, apart from the negative effects on us humans, may also hurt a variety of animals and plants</a:t>
            </a:r>
            <a:r>
              <a:rPr lang="en-US"/>
              <a:t>. </a:t>
            </a:r>
            <a:endParaRPr lang="en-US" dirty="0"/>
          </a:p>
          <a:p>
            <a:pPr>
              <a:spcBef>
                <a:spcPts val="2000"/>
              </a:spcBef>
            </a:pPr>
            <a:r>
              <a:rPr lang="en-US"/>
              <a:t>Air </a:t>
            </a:r>
            <a:r>
              <a:rPr lang="en-US" dirty="0"/>
              <a:t>pollution contributes to global warming and may also lead to ozone layer depletion and acid rain, which in turn could hurt and alter a variety of food chains and food webs.</a:t>
            </a:r>
          </a:p>
          <a:p>
            <a:pPr>
              <a:spcBef>
                <a:spcPts val="2000"/>
              </a:spcBef>
            </a:pPr>
            <a:endParaRPr lang="de-DE" dirty="0"/>
          </a:p>
        </p:txBody>
      </p:sp>
    </p:spTree>
    <p:extLst>
      <p:ext uri="{BB962C8B-B14F-4D97-AF65-F5344CB8AC3E}">
        <p14:creationId xmlns:p14="http://schemas.microsoft.com/office/powerpoint/2010/main" val="331727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Illegal hunting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Illegal hunting is still a big problem in some countries on our planet. </a:t>
            </a:r>
          </a:p>
          <a:p>
            <a:pPr>
              <a:spcBef>
                <a:spcPts val="2000"/>
              </a:spcBef>
            </a:pPr>
            <a:r>
              <a:rPr lang="en-US" dirty="0"/>
              <a:t>Especially in poor countries, hunting elephants and selling their ivory tasks on the black market can make locals a fortune. </a:t>
            </a:r>
          </a:p>
          <a:p>
            <a:pPr>
              <a:spcBef>
                <a:spcPts val="2000"/>
              </a:spcBef>
            </a:pPr>
            <a:r>
              <a:rPr lang="en-US" dirty="0"/>
              <a:t>This gives the poor population great incentives to hunt those animals. </a:t>
            </a:r>
          </a:p>
          <a:p>
            <a:pPr>
              <a:spcBef>
                <a:spcPts val="2000"/>
              </a:spcBef>
            </a:pPr>
            <a:r>
              <a:rPr lang="en-US" dirty="0"/>
              <a:t>However, this also implies the endangerment of certain species due to illegal hunting practices.</a:t>
            </a:r>
          </a:p>
          <a:p>
            <a:pPr>
              <a:spcBef>
                <a:spcPts val="2000"/>
              </a:spcBef>
            </a:pPr>
            <a:r>
              <a:rPr lang="en-US" dirty="0"/>
              <a:t>If only a few species in the food chain become endangered or even extinct, this could result in large changes in food chains, which in turn will also adversely affect the respective food webs.</a:t>
            </a:r>
          </a:p>
          <a:p>
            <a:pPr>
              <a:spcBef>
                <a:spcPts val="2000"/>
              </a:spcBef>
            </a:pPr>
            <a:endParaRPr lang="de-DE" dirty="0"/>
          </a:p>
        </p:txBody>
      </p:sp>
    </p:spTree>
    <p:extLst>
      <p:ext uri="{BB962C8B-B14F-4D97-AF65-F5344CB8AC3E}">
        <p14:creationId xmlns:p14="http://schemas.microsoft.com/office/powerpoint/2010/main" val="374104318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3198</Words>
  <Application>Microsoft Office PowerPoint</Application>
  <PresentationFormat>Breitbild</PresentationFormat>
  <Paragraphs>200</Paragraphs>
  <Slides>39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39</vt:i4>
      </vt:variant>
    </vt:vector>
  </HeadingPairs>
  <TitlesOfParts>
    <vt:vector size="43" baseType="lpstr">
      <vt:lpstr>Arial</vt:lpstr>
      <vt:lpstr>Calibri</vt:lpstr>
      <vt:lpstr>Calibri Light</vt:lpstr>
      <vt:lpstr>Office</vt:lpstr>
      <vt:lpstr>Food Web Disruption</vt:lpstr>
      <vt:lpstr>What is a food web?</vt:lpstr>
      <vt:lpstr>Causes for disruptions in the food web</vt:lpstr>
      <vt:lpstr>Overpopulation</vt:lpstr>
      <vt:lpstr>Water pollution</vt:lpstr>
      <vt:lpstr>Acid rain</vt:lpstr>
      <vt:lpstr>Climate change</vt:lpstr>
      <vt:lpstr>Air pollution</vt:lpstr>
      <vt:lpstr>Illegal hunting</vt:lpstr>
      <vt:lpstr>Soil pollution</vt:lpstr>
      <vt:lpstr>Illegal dumping</vt:lpstr>
      <vt:lpstr>Littering</vt:lpstr>
      <vt:lpstr>Mining</vt:lpstr>
      <vt:lpstr>Deforestation</vt:lpstr>
      <vt:lpstr>Human greed</vt:lpstr>
      <vt:lpstr>Natural causes</vt:lpstr>
      <vt:lpstr>Effects of the disruption of food webs</vt:lpstr>
      <vt:lpstr>Imbalance of environments</vt:lpstr>
      <vt:lpstr>Endangerment of animals and plant species</vt:lpstr>
      <vt:lpstr>Migration of animals</vt:lpstr>
      <vt:lpstr>Biodiversity loss</vt:lpstr>
      <vt:lpstr>Loss of human food sources</vt:lpstr>
      <vt:lpstr>Social tensions</vt:lpstr>
      <vt:lpstr>Poverty</vt:lpstr>
      <vt:lpstr>Starvation</vt:lpstr>
      <vt:lpstr>Solutions for food web disruptions</vt:lpstr>
      <vt:lpstr>Global cooperation</vt:lpstr>
      <vt:lpstr>Protection of natural habitats</vt:lpstr>
      <vt:lpstr>Protection of species</vt:lpstr>
      <vt:lpstr>Adjustments in consumption behavior</vt:lpstr>
      <vt:lpstr>Avoidance of waste</vt:lpstr>
      <vt:lpstr>Reduction in pollution</vt:lpstr>
      <vt:lpstr>Mitigate global warming</vt:lpstr>
      <vt:lpstr>Population control</vt:lpstr>
      <vt:lpstr>Research on food web dynamics</vt:lpstr>
      <vt:lpstr>Education</vt:lpstr>
      <vt:lpstr>Raise awareness and convince family and friends</vt:lpstr>
      <vt:lpstr>Conclusion</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Andreas</dc:creator>
  <cp:lastModifiedBy>Andreas</cp:lastModifiedBy>
  <cp:revision>19</cp:revision>
  <dcterms:created xsi:type="dcterms:W3CDTF">2019-10-10T16:23:16Z</dcterms:created>
  <dcterms:modified xsi:type="dcterms:W3CDTF">2020-02-20T10:06:02Z</dcterms:modified>
</cp:coreProperties>
</file>