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59"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60" r:id="rId38"/>
    <p:sldId id="266" r:id="rId3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17.03.2020</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17.03.2020</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17.03.2020</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17.03.2020</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17.03.2020</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17.03.2020</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17.03.2020</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17.03.2020</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17.03.2020</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17.03.2020</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17.03.2020</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17.03.2020</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hydrogenics.com/technology-resources/hydrogen-technology/fuel-cells/" TargetMode="External"/><Relationship Id="rId2" Type="http://schemas.openxmlformats.org/officeDocument/2006/relationships/hyperlink" Target="https://en.wikipedia.org/wiki/Fuel_cell" TargetMode="External"/><Relationship Id="rId1" Type="http://schemas.openxmlformats.org/officeDocument/2006/relationships/slideLayout" Target="../slideLayouts/slideLayout2.xml"/><Relationship Id="rId5" Type="http://schemas.openxmlformats.org/officeDocument/2006/relationships/hyperlink" Target="https://hydrogeneurope.eu/fuel-cells" TargetMode="External"/><Relationship Id="rId4" Type="http://schemas.openxmlformats.org/officeDocument/2006/relationships/hyperlink" Target="https://www.energy.gov/eere/fuelcells/fuel-cell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AE50C380-EE8B-48B1-A01D-F4E241B6606A}"/>
              </a:ext>
            </a:extLst>
          </p:cNvPr>
          <p:cNvPicPr>
            <a:picLocks noChangeAspect="1"/>
          </p:cNvPicPr>
          <p:nvPr/>
        </p:nvPicPr>
        <p:blipFill rotWithShape="1">
          <a:blip r:embed="rId2">
            <a:extLst>
              <a:ext uri="{28A0092B-C50C-407E-A947-70E740481C1C}">
                <a14:useLocalDpi xmlns:a14="http://schemas.microsoft.com/office/drawing/2010/main" val="0"/>
              </a:ext>
            </a:extLst>
          </a:blip>
          <a:srcRect t="5592" b="11397"/>
          <a:stretch/>
        </p:blipFill>
        <p:spPr>
          <a:xfrm>
            <a:off x="0" y="0"/>
            <a:ext cx="12192000" cy="6858000"/>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0" y="-1"/>
            <a:ext cx="2389239" cy="639097"/>
          </a:xfrm>
          <a:solidFill>
            <a:schemeClr val="accent5">
              <a:lumMod val="50000"/>
            </a:schemeClr>
          </a:solidFill>
        </p:spPr>
        <p:txBody>
          <a:bodyPr anchor="ctr">
            <a:normAutofit fontScale="90000"/>
          </a:bodyPr>
          <a:lstStyle/>
          <a:p>
            <a:r>
              <a:rPr lang="de-DE" sz="4500" b="1" dirty="0">
                <a:solidFill>
                  <a:schemeClr val="bg1"/>
                </a:solidFill>
              </a:rPr>
              <a:t>Fuel Cells</a:t>
            </a: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Could be used for advanced challenges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Fuel cells could also be used to fuel spacecrafts in order to explore an conquer remote planets and stars in our universe</a:t>
            </a:r>
            <a:r>
              <a:rPr lang="en-US"/>
              <a:t>. </a:t>
            </a:r>
            <a:endParaRPr lang="en-US" dirty="0"/>
          </a:p>
          <a:p>
            <a:pPr>
              <a:spcBef>
                <a:spcPts val="2000"/>
              </a:spcBef>
            </a:pPr>
            <a:r>
              <a:rPr lang="en-US"/>
              <a:t>If </a:t>
            </a:r>
            <a:r>
              <a:rPr lang="en-US" dirty="0"/>
              <a:t>the technological advancements of fuel cells are big enough in the future, chances are that it will be a promising energy source for spacecraft adventures since it has more advantages compared to conventional fossil fuels.</a:t>
            </a:r>
          </a:p>
          <a:p>
            <a:pPr>
              <a:spcBef>
                <a:spcPts val="2000"/>
              </a:spcBef>
            </a:pPr>
            <a:endParaRPr lang="de-DE" dirty="0"/>
          </a:p>
        </p:txBody>
      </p:sp>
    </p:spTree>
    <p:extLst>
      <p:ext uri="{BB962C8B-B14F-4D97-AF65-F5344CB8AC3E}">
        <p14:creationId xmlns:p14="http://schemas.microsoft.com/office/powerpoint/2010/main" val="1758305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No noise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Contrary to other alternative energies like wind energy, there is literally no noise pollution at all from the use of fossil fuels</a:t>
            </a:r>
            <a:r>
              <a:rPr lang="en-US"/>
              <a:t>. </a:t>
            </a:r>
            <a:endParaRPr lang="en-US" dirty="0"/>
          </a:p>
          <a:p>
            <a:pPr>
              <a:spcBef>
                <a:spcPts val="2000"/>
              </a:spcBef>
            </a:pPr>
            <a:r>
              <a:rPr lang="en-US"/>
              <a:t>If </a:t>
            </a:r>
            <a:r>
              <a:rPr lang="en-US" dirty="0"/>
              <a:t>fuel cells are used in car engines, chances are that the overall noise level from traffic would become much lower since the loud noises from conventional car engines could be avoided, similar to the use of electric cars.</a:t>
            </a:r>
          </a:p>
          <a:p>
            <a:pPr>
              <a:spcBef>
                <a:spcPts val="2000"/>
              </a:spcBef>
            </a:pPr>
            <a:endParaRPr lang="de-DE" dirty="0"/>
          </a:p>
        </p:txBody>
      </p:sp>
    </p:spTree>
    <p:extLst>
      <p:ext uri="{BB962C8B-B14F-4D97-AF65-F5344CB8AC3E}">
        <p14:creationId xmlns:p14="http://schemas.microsoft.com/office/powerpoint/2010/main" val="1003621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No visual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Other energy sources like biofuels or wind energy often imply significant levels of visual pollution</a:t>
            </a:r>
            <a:r>
              <a:rPr lang="en-US"/>
              <a:t>. </a:t>
            </a:r>
            <a:endParaRPr lang="en-US" dirty="0"/>
          </a:p>
          <a:p>
            <a:pPr>
              <a:spcBef>
                <a:spcPts val="2000"/>
              </a:spcBef>
            </a:pPr>
            <a:r>
              <a:rPr lang="en-US"/>
              <a:t>Hydrogen </a:t>
            </a:r>
            <a:r>
              <a:rPr lang="en-US" dirty="0"/>
              <a:t>power has no real visual pollution effects since hydrogen power plants are quite clean and also do not need plenty of space to operate</a:t>
            </a:r>
            <a:r>
              <a:rPr lang="en-US"/>
              <a:t>. </a:t>
            </a:r>
            <a:endParaRPr lang="en-US" dirty="0"/>
          </a:p>
          <a:p>
            <a:pPr>
              <a:spcBef>
                <a:spcPts val="2000"/>
              </a:spcBef>
            </a:pPr>
            <a:r>
              <a:rPr lang="en-US"/>
              <a:t>Thus</a:t>
            </a:r>
            <a:r>
              <a:rPr lang="en-US" dirty="0"/>
              <a:t>, also in terms of visual pollution, fuel cells could be regarded to be superior compared to other power sources.</a:t>
            </a:r>
          </a:p>
          <a:p>
            <a:pPr>
              <a:spcBef>
                <a:spcPts val="2000"/>
              </a:spcBef>
            </a:pPr>
            <a:endParaRPr lang="de-DE" dirty="0"/>
          </a:p>
        </p:txBody>
      </p:sp>
    </p:spTree>
    <p:extLst>
      <p:ext uri="{BB962C8B-B14F-4D97-AF65-F5344CB8AC3E}">
        <p14:creationId xmlns:p14="http://schemas.microsoft.com/office/powerpoint/2010/main" val="2605883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Fuel cells can run for a quite long time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Cars that are operated by fossil fuels can make up to 300 miles until they have to be refueled</a:t>
            </a:r>
            <a:r>
              <a:rPr lang="en-US"/>
              <a:t>. </a:t>
            </a:r>
            <a:endParaRPr lang="en-US" dirty="0"/>
          </a:p>
          <a:p>
            <a:pPr>
              <a:spcBef>
                <a:spcPts val="2000"/>
              </a:spcBef>
            </a:pPr>
            <a:r>
              <a:rPr lang="en-US"/>
              <a:t>Thus</a:t>
            </a:r>
            <a:r>
              <a:rPr lang="en-US" dirty="0"/>
              <a:t>, there are some cars that use fuel cells which can reach similar distances like conventional cars</a:t>
            </a:r>
            <a:r>
              <a:rPr lang="en-US"/>
              <a:t>. </a:t>
            </a:r>
            <a:endParaRPr lang="en-US" dirty="0"/>
          </a:p>
          <a:p>
            <a:pPr>
              <a:spcBef>
                <a:spcPts val="2000"/>
              </a:spcBef>
            </a:pPr>
            <a:r>
              <a:rPr lang="en-US"/>
              <a:t>Moreover</a:t>
            </a:r>
            <a:r>
              <a:rPr lang="en-US" dirty="0"/>
              <a:t>, fuel cells can also be used for several other purposes once technology progresses, which may make it even more attractive.</a:t>
            </a:r>
          </a:p>
          <a:p>
            <a:pPr>
              <a:spcBef>
                <a:spcPts val="2000"/>
              </a:spcBef>
            </a:pPr>
            <a:endParaRPr lang="de-DE" dirty="0"/>
          </a:p>
        </p:txBody>
      </p:sp>
    </p:spTree>
    <p:extLst>
      <p:ext uri="{BB962C8B-B14F-4D97-AF65-F5344CB8AC3E}">
        <p14:creationId xmlns:p14="http://schemas.microsoft.com/office/powerpoint/2010/main" val="2687199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Hydrogen power may be perfect for remote regions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Especially quite remote regions which are not well connected to the public electricity grid, fuel cells may be a good alternative for energy generation in the next decades</a:t>
            </a:r>
            <a:r>
              <a:rPr lang="en-US"/>
              <a:t>. </a:t>
            </a:r>
            <a:endParaRPr lang="en-US" dirty="0"/>
          </a:p>
          <a:p>
            <a:pPr>
              <a:spcBef>
                <a:spcPts val="2000"/>
              </a:spcBef>
            </a:pPr>
            <a:r>
              <a:rPr lang="en-US"/>
              <a:t>Imagine </a:t>
            </a:r>
            <a:r>
              <a:rPr lang="en-US" dirty="0"/>
              <a:t>people who live in remote areas could produce their own energy by using hydrogen power cells</a:t>
            </a:r>
            <a:r>
              <a:rPr lang="en-US"/>
              <a:t>. </a:t>
            </a:r>
            <a:endParaRPr lang="en-US" dirty="0"/>
          </a:p>
          <a:p>
            <a:pPr>
              <a:spcBef>
                <a:spcPts val="2000"/>
              </a:spcBef>
            </a:pPr>
            <a:r>
              <a:rPr lang="en-US"/>
              <a:t>This </a:t>
            </a:r>
            <a:r>
              <a:rPr lang="en-US" dirty="0"/>
              <a:t>would mean an enormous improvement in living conditions since these people would now be much better connected to the outside world and could be supplied with sufficient energy for their daily lives.</a:t>
            </a:r>
          </a:p>
          <a:p>
            <a:pPr>
              <a:spcBef>
                <a:spcPts val="2000"/>
              </a:spcBef>
            </a:pPr>
            <a:endParaRPr lang="de-DE" dirty="0"/>
          </a:p>
        </p:txBody>
      </p:sp>
    </p:spTree>
    <p:extLst>
      <p:ext uri="{BB962C8B-B14F-4D97-AF65-F5344CB8AC3E}">
        <p14:creationId xmlns:p14="http://schemas.microsoft.com/office/powerpoint/2010/main" val="2849675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Fuel cells could be used for several devices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hydrogen power is often related to the use in cars, there are plenty of field of application for fuel cells</a:t>
            </a:r>
            <a:r>
              <a:rPr lang="en-US"/>
              <a:t>. </a:t>
            </a:r>
            <a:endParaRPr lang="en-US" dirty="0"/>
          </a:p>
          <a:p>
            <a:pPr>
              <a:spcBef>
                <a:spcPts val="2000"/>
              </a:spcBef>
            </a:pPr>
            <a:r>
              <a:rPr lang="en-US"/>
              <a:t>Clean </a:t>
            </a:r>
            <a:r>
              <a:rPr lang="en-US" dirty="0"/>
              <a:t>energy could be used in several parts of our daily life once this technology becomes mature</a:t>
            </a:r>
            <a:r>
              <a:rPr lang="en-US"/>
              <a:t>. </a:t>
            </a:r>
            <a:endParaRPr lang="en-US" dirty="0"/>
          </a:p>
          <a:p>
            <a:pPr>
              <a:spcBef>
                <a:spcPts val="2000"/>
              </a:spcBef>
            </a:pPr>
            <a:r>
              <a:rPr lang="en-US"/>
              <a:t>This </a:t>
            </a:r>
            <a:r>
              <a:rPr lang="en-US" dirty="0"/>
              <a:t>could include small devices like hairdryers or even big ones like heating systems.</a:t>
            </a:r>
          </a:p>
          <a:p>
            <a:pPr>
              <a:spcBef>
                <a:spcPts val="2000"/>
              </a:spcBef>
            </a:pPr>
            <a:endParaRPr lang="de-DE" dirty="0"/>
          </a:p>
        </p:txBody>
      </p:sp>
    </p:spTree>
    <p:extLst>
      <p:ext uri="{BB962C8B-B14F-4D97-AF65-F5344CB8AC3E}">
        <p14:creationId xmlns:p14="http://schemas.microsoft.com/office/powerpoint/2010/main" val="2343825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Low maintenance efforts and costs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Fuel cells are also known for their low maintenance efforts</a:t>
            </a:r>
            <a:r>
              <a:rPr lang="en-US"/>
              <a:t>. </a:t>
            </a:r>
            <a:endParaRPr lang="en-US" dirty="0"/>
          </a:p>
          <a:p>
            <a:pPr>
              <a:spcBef>
                <a:spcPts val="2000"/>
              </a:spcBef>
            </a:pPr>
            <a:r>
              <a:rPr lang="en-US"/>
              <a:t>After </a:t>
            </a:r>
            <a:r>
              <a:rPr lang="en-US" dirty="0"/>
              <a:t>the initial installation, fuel cells can usually operate for a quite long time without issues</a:t>
            </a:r>
            <a:r>
              <a:rPr lang="en-US"/>
              <a:t>. </a:t>
            </a:r>
            <a:endParaRPr lang="en-US" dirty="0"/>
          </a:p>
          <a:p>
            <a:pPr>
              <a:spcBef>
                <a:spcPts val="2000"/>
              </a:spcBef>
            </a:pPr>
            <a:r>
              <a:rPr lang="en-US"/>
              <a:t>The </a:t>
            </a:r>
            <a:r>
              <a:rPr lang="en-US" dirty="0"/>
              <a:t>maintenance efforts will likely be even lower in the future since technology progresses and processes related to hydrogen power will become even more sophisticated.</a:t>
            </a:r>
          </a:p>
          <a:p>
            <a:pPr>
              <a:spcBef>
                <a:spcPts val="2000"/>
              </a:spcBef>
            </a:pPr>
            <a:endParaRPr lang="de-DE" dirty="0"/>
          </a:p>
        </p:txBody>
      </p:sp>
    </p:spTree>
    <p:extLst>
      <p:ext uri="{BB962C8B-B14F-4D97-AF65-F5344CB8AC3E}">
        <p14:creationId xmlns:p14="http://schemas.microsoft.com/office/powerpoint/2010/main" val="1534777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Dependence on other countries could be lowered</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countries all over the world heavily rely on the supply of fossil fuels from countries like Russia and Saudi Arabia. </a:t>
            </a:r>
          </a:p>
          <a:p>
            <a:pPr>
              <a:spcBef>
                <a:spcPts val="2000"/>
              </a:spcBef>
            </a:pPr>
            <a:r>
              <a:rPr lang="en-US" dirty="0"/>
              <a:t>However, this kind of dependence is quite bad since it also implies significant dependence regarding political decisions. </a:t>
            </a:r>
          </a:p>
          <a:p>
            <a:pPr>
              <a:spcBef>
                <a:spcPts val="2000"/>
              </a:spcBef>
            </a:pPr>
            <a:r>
              <a:rPr lang="en-US" dirty="0"/>
              <a:t>Thus, by using fuel cells instead, countries could become independent from the supply of fossil fuels from other countries and could therefore also ensure their independence regarding their political attitudes.</a:t>
            </a:r>
          </a:p>
          <a:p>
            <a:pPr>
              <a:spcBef>
                <a:spcPts val="2000"/>
              </a:spcBef>
            </a:pPr>
            <a:endParaRPr lang="de-DE" dirty="0"/>
          </a:p>
        </p:txBody>
      </p:sp>
    </p:spTree>
    <p:extLst>
      <p:ext uri="{BB962C8B-B14F-4D97-AF65-F5344CB8AC3E}">
        <p14:creationId xmlns:p14="http://schemas.microsoft.com/office/powerpoint/2010/main" val="1318267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Lower dependence on fossil fuel world market prices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lower level of dependence on fossil fuels that could be accomplished through the expansion of hydrogen power could also lower the dependence on the world market prices for fossil fuels like oil</a:t>
            </a:r>
            <a:r>
              <a:rPr lang="en-US"/>
              <a:t>. </a:t>
            </a:r>
            <a:endParaRPr lang="en-US" dirty="0"/>
          </a:p>
          <a:p>
            <a:pPr>
              <a:spcBef>
                <a:spcPts val="2000"/>
              </a:spcBef>
            </a:pPr>
            <a:r>
              <a:rPr lang="en-US"/>
              <a:t>Since </a:t>
            </a:r>
            <a:r>
              <a:rPr lang="en-US" dirty="0"/>
              <a:t>oil is a fossil fuel that will eventually become depleted, chances are that the world market price for oil will increase over the next decades</a:t>
            </a:r>
            <a:r>
              <a:rPr lang="en-US"/>
              <a:t>. </a:t>
            </a:r>
            <a:endParaRPr lang="en-US" dirty="0"/>
          </a:p>
          <a:p>
            <a:pPr>
              <a:spcBef>
                <a:spcPts val="2000"/>
              </a:spcBef>
            </a:pPr>
            <a:r>
              <a:rPr lang="en-US"/>
              <a:t>Thus</a:t>
            </a:r>
            <a:r>
              <a:rPr lang="en-US" dirty="0"/>
              <a:t>, in order to be not affected by those price increases, countries should expand their use of alternative energies as soon as possible, which may also include the use of hydrogen power in the future energy mix.</a:t>
            </a:r>
          </a:p>
          <a:p>
            <a:pPr>
              <a:spcBef>
                <a:spcPts val="2000"/>
              </a:spcBef>
            </a:pPr>
            <a:endParaRPr lang="de-DE" dirty="0"/>
          </a:p>
        </p:txBody>
      </p:sp>
    </p:spTree>
    <p:extLst>
      <p:ext uri="{BB962C8B-B14F-4D97-AF65-F5344CB8AC3E}">
        <p14:creationId xmlns:p14="http://schemas.microsoft.com/office/powerpoint/2010/main" val="3576053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Hydrogen fuel cells are scalable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Once the technology behind fuel cells becomes mature, hydrogen power could be used for a huge variety of different devices</a:t>
            </a:r>
            <a:r>
              <a:rPr lang="en-US"/>
              <a:t>. </a:t>
            </a:r>
            <a:endParaRPr lang="en-US" dirty="0"/>
          </a:p>
          <a:p>
            <a:pPr>
              <a:spcBef>
                <a:spcPts val="2000"/>
              </a:spcBef>
            </a:pPr>
            <a:r>
              <a:rPr lang="en-US"/>
              <a:t>It </a:t>
            </a:r>
            <a:r>
              <a:rPr lang="en-US" dirty="0"/>
              <a:t>is also quite easy to scale since the chemical processes behind fuel cells are rather simple and may firms will likely use it for several sorts of household devices as well as for other things of our daily life.</a:t>
            </a:r>
          </a:p>
          <a:p>
            <a:pPr>
              <a:spcBef>
                <a:spcPts val="2000"/>
              </a:spcBef>
            </a:pPr>
            <a:endParaRPr lang="de-DE" dirty="0"/>
          </a:p>
        </p:txBody>
      </p:sp>
    </p:spTree>
    <p:extLst>
      <p:ext uri="{BB962C8B-B14F-4D97-AF65-F5344CB8AC3E}">
        <p14:creationId xmlns:p14="http://schemas.microsoft.com/office/powerpoint/2010/main" val="2455060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err="1"/>
              <a:t>What</a:t>
            </a:r>
            <a:r>
              <a:rPr lang="de-DE" dirty="0"/>
              <a:t> </a:t>
            </a:r>
            <a:r>
              <a:rPr lang="de-DE" dirty="0" err="1"/>
              <a:t>are</a:t>
            </a:r>
            <a:r>
              <a:rPr lang="de-DE" dirty="0"/>
              <a:t> </a:t>
            </a:r>
            <a:r>
              <a:rPr lang="de-DE" dirty="0" err="1"/>
              <a:t>fuel</a:t>
            </a:r>
            <a:r>
              <a:rPr lang="de-DE" dirty="0"/>
              <a:t> </a:t>
            </a:r>
            <a:r>
              <a:rPr lang="de-DE" dirty="0" err="1"/>
              <a:t>cells</a:t>
            </a:r>
            <a:r>
              <a:rPr lang="de-DE" dirty="0"/>
              <a: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dirty="0"/>
              <a:t>Hydrogen fuel cells are devices that convert energy stored in molecular bonds into electrical energy. </a:t>
            </a:r>
          </a:p>
          <a:p>
            <a:pPr>
              <a:spcBef>
                <a:spcPts val="2000"/>
              </a:spcBef>
            </a:pPr>
            <a:r>
              <a:rPr lang="en-US" dirty="0"/>
              <a:t>Hydrogen gas and oxygen gas are used to generate large amounts of power. </a:t>
            </a:r>
          </a:p>
          <a:p>
            <a:pPr>
              <a:spcBef>
                <a:spcPts val="2000"/>
              </a:spcBef>
            </a:pPr>
            <a:r>
              <a:rPr lang="en-US" dirty="0"/>
              <a:t>Since pure water may be enough to generate this kind of energy, hydrogen fuel cells are one of the most promising green energy sources for the future. </a:t>
            </a:r>
          </a:p>
          <a:p>
            <a:pPr>
              <a:spcBef>
                <a:spcPts val="2000"/>
              </a:spcBef>
            </a:pPr>
            <a:r>
              <a:rPr lang="en-US" dirty="0"/>
              <a:t>In this presentation, the pros and cons of fuel cells are examined.</a:t>
            </a:r>
          </a:p>
          <a:p>
            <a:pPr>
              <a:spcBef>
                <a:spcPts val="2000"/>
              </a:spcBef>
            </a:pPr>
            <a:endParaRPr lang="de-DE" dirty="0"/>
          </a:p>
        </p:txBody>
      </p:sp>
    </p:spTree>
    <p:extLst>
      <p:ext uri="{BB962C8B-B14F-4D97-AF65-F5344CB8AC3E}">
        <p14:creationId xmlns:p14="http://schemas.microsoft.com/office/powerpoint/2010/main" val="3892322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Plenty of room for improvements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fuel cells are in a quite early stage of development at the current point in time, there is plenty of room for improvements in the future</a:t>
            </a:r>
            <a:r>
              <a:rPr lang="en-US"/>
              <a:t>. </a:t>
            </a:r>
            <a:endParaRPr lang="en-US" dirty="0"/>
          </a:p>
          <a:p>
            <a:pPr>
              <a:spcBef>
                <a:spcPts val="2000"/>
              </a:spcBef>
            </a:pPr>
            <a:r>
              <a:rPr lang="en-US"/>
              <a:t>If </a:t>
            </a:r>
            <a:r>
              <a:rPr lang="en-US" dirty="0"/>
              <a:t>there is sufficient research on this kind of technology, fuel cells might become the most promising technology in the future</a:t>
            </a:r>
            <a:r>
              <a:rPr lang="en-US"/>
              <a:t>. </a:t>
            </a:r>
            <a:endParaRPr lang="en-US" dirty="0"/>
          </a:p>
          <a:p>
            <a:pPr>
              <a:spcBef>
                <a:spcPts val="2000"/>
              </a:spcBef>
            </a:pPr>
            <a:r>
              <a:rPr lang="en-US"/>
              <a:t>Thus</a:t>
            </a:r>
            <a:r>
              <a:rPr lang="en-US" dirty="0"/>
              <a:t>, researchers all over the world should work together in order to accelerate the technological advancements regarding hydrogen power.</a:t>
            </a:r>
          </a:p>
          <a:p>
            <a:pPr>
              <a:spcBef>
                <a:spcPts val="2000"/>
              </a:spcBef>
            </a:pPr>
            <a:endParaRPr lang="de-DE" dirty="0"/>
          </a:p>
        </p:txBody>
      </p:sp>
    </p:spTree>
    <p:extLst>
      <p:ext uri="{BB962C8B-B14F-4D97-AF65-F5344CB8AC3E}">
        <p14:creationId xmlns:p14="http://schemas.microsoft.com/office/powerpoint/2010/main" val="347402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Hydrogen power may become much cheaper in the future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Due to extensive research, fuel cells could become even more efficient in the future, which may also lead to lower prices for hydrogen power. </a:t>
            </a:r>
          </a:p>
          <a:p>
            <a:pPr>
              <a:spcBef>
                <a:spcPts val="2000"/>
              </a:spcBef>
            </a:pPr>
            <a:r>
              <a:rPr lang="en-US" dirty="0"/>
              <a:t>Thus, at one point in the future, hydrogen power may even be cheaper than conventional fossil fuels, which may make its use even more attractive for the general public.</a:t>
            </a:r>
          </a:p>
          <a:p>
            <a:pPr>
              <a:spcBef>
                <a:spcPts val="2000"/>
              </a:spcBef>
            </a:pPr>
            <a:endParaRPr lang="de-DE" dirty="0"/>
          </a:p>
        </p:txBody>
      </p:sp>
    </p:spTree>
    <p:extLst>
      <p:ext uri="{BB962C8B-B14F-4D97-AF65-F5344CB8AC3E}">
        <p14:creationId xmlns:p14="http://schemas.microsoft.com/office/powerpoint/2010/main" val="2891476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Fuel cells may be THE technology of the future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Due to all those advantages mentioned before, hydrogen power may be the most promising renewable energy source in the future</a:t>
            </a:r>
            <a:r>
              <a:rPr lang="en-US"/>
              <a:t>. </a:t>
            </a:r>
            <a:endParaRPr lang="en-US" dirty="0"/>
          </a:p>
          <a:p>
            <a:pPr>
              <a:spcBef>
                <a:spcPts val="2000"/>
              </a:spcBef>
            </a:pPr>
            <a:r>
              <a:rPr lang="en-US"/>
              <a:t>In </a:t>
            </a:r>
            <a:r>
              <a:rPr lang="en-US" dirty="0"/>
              <a:t>the long run, it may even replace solar or wind energy since it can be considered to be even greener than other alternative energy sources.</a:t>
            </a:r>
          </a:p>
          <a:p>
            <a:pPr>
              <a:spcBef>
                <a:spcPts val="2000"/>
              </a:spcBef>
            </a:pPr>
            <a:endParaRPr lang="de-DE" dirty="0"/>
          </a:p>
        </p:txBody>
      </p:sp>
    </p:spTree>
    <p:extLst>
      <p:ext uri="{BB962C8B-B14F-4D97-AF65-F5344CB8AC3E}">
        <p14:creationId xmlns:p14="http://schemas.microsoft.com/office/powerpoint/2010/main" val="2833769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Cons of fuel cells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lnSpcReduction="10000"/>
          </a:bodyPr>
          <a:lstStyle/>
          <a:p>
            <a:r>
              <a:rPr lang="en-US" b="1" dirty="0"/>
              <a:t>Hydrogen power is not mature yet</a:t>
            </a:r>
            <a:endParaRPr lang="en-US" dirty="0"/>
          </a:p>
          <a:p>
            <a:r>
              <a:rPr lang="en-US" b="1" dirty="0"/>
              <a:t>Raw materials for fuel cells are quite expensive</a:t>
            </a:r>
            <a:endParaRPr lang="en-US" dirty="0"/>
          </a:p>
          <a:p>
            <a:r>
              <a:rPr lang="en-US" b="1" dirty="0"/>
              <a:t>Not a reliable power source in the current stage</a:t>
            </a:r>
            <a:endParaRPr lang="en-US" dirty="0"/>
          </a:p>
          <a:p>
            <a:r>
              <a:rPr lang="en-US" b="1" dirty="0"/>
              <a:t>Still quite expensive form of power production</a:t>
            </a:r>
            <a:endParaRPr lang="en-US" dirty="0"/>
          </a:p>
          <a:p>
            <a:r>
              <a:rPr lang="en-US" b="1" dirty="0"/>
              <a:t>Cars operated by hydrogen power are expensive</a:t>
            </a:r>
            <a:endParaRPr lang="en-US" dirty="0"/>
          </a:p>
          <a:p>
            <a:r>
              <a:rPr lang="en-US" b="1" dirty="0"/>
              <a:t>Only a few car firms engage in this technology yet</a:t>
            </a:r>
            <a:endParaRPr lang="en-US" dirty="0"/>
          </a:p>
          <a:p>
            <a:r>
              <a:rPr lang="en-US" b="1" dirty="0"/>
              <a:t>Plenty of research necessary</a:t>
            </a:r>
            <a:endParaRPr lang="en-US" dirty="0"/>
          </a:p>
          <a:p>
            <a:r>
              <a:rPr lang="en-US" b="1" dirty="0"/>
              <a:t>Durability of hydrogen devices rather low right now</a:t>
            </a:r>
            <a:endParaRPr lang="en-US" dirty="0"/>
          </a:p>
          <a:p>
            <a:r>
              <a:rPr lang="en-US" b="1" dirty="0"/>
              <a:t>Sensitivity to temperature changes might be a problem</a:t>
            </a:r>
            <a:endParaRPr lang="en-US" dirty="0"/>
          </a:p>
          <a:p>
            <a:r>
              <a:rPr lang="en-US" b="1" dirty="0"/>
              <a:t>Infrastructure around fuel cells is still missing</a:t>
            </a:r>
            <a:endParaRPr lang="en-US" dirty="0"/>
          </a:p>
          <a:p>
            <a:r>
              <a:rPr lang="en-US" b="1" dirty="0"/>
              <a:t>Storage issues</a:t>
            </a:r>
            <a:endParaRPr lang="en-US" dirty="0"/>
          </a:p>
          <a:p>
            <a:r>
              <a:rPr lang="en-US" b="1" dirty="0"/>
              <a:t>Transportation of hydrogen is quite expensive</a:t>
            </a:r>
            <a:endParaRPr lang="en-US" dirty="0"/>
          </a:p>
          <a:p>
            <a:r>
              <a:rPr lang="en-US" b="1" dirty="0"/>
              <a:t>Accidents may get out of control</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Hydrogen power is not mature yet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fuel cells might be one of the most promising alternative energy sources in the future, it is not yet a mature technology</a:t>
            </a:r>
            <a:r>
              <a:rPr lang="en-US"/>
              <a:t>. </a:t>
            </a:r>
            <a:endParaRPr lang="en-US" dirty="0"/>
          </a:p>
          <a:p>
            <a:pPr>
              <a:spcBef>
                <a:spcPts val="2000"/>
              </a:spcBef>
            </a:pPr>
            <a:r>
              <a:rPr lang="en-US"/>
              <a:t>In </a:t>
            </a:r>
            <a:r>
              <a:rPr lang="en-US" dirty="0"/>
              <a:t>order to improve the processes and the efficiency of hydrogen power, large amounts of money have to be invested and also the political attitude towards fuel cells must change in a more supporting manner.</a:t>
            </a:r>
          </a:p>
          <a:p>
            <a:pPr>
              <a:spcBef>
                <a:spcPts val="2000"/>
              </a:spcBef>
            </a:pPr>
            <a:endParaRPr lang="de-DE" dirty="0"/>
          </a:p>
        </p:txBody>
      </p:sp>
    </p:spTree>
    <p:extLst>
      <p:ext uri="{BB962C8B-B14F-4D97-AF65-F5344CB8AC3E}">
        <p14:creationId xmlns:p14="http://schemas.microsoft.com/office/powerpoint/2010/main" val="2175567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Raw materials for fuel cells are quite expensive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for the production of fuel cells, platinum and other precious materials have to be used, the initial costs for fuel cells could be quite high</a:t>
            </a:r>
            <a:r>
              <a:rPr lang="en-US"/>
              <a:t>. </a:t>
            </a:r>
            <a:endParaRPr lang="en-US" dirty="0"/>
          </a:p>
          <a:p>
            <a:pPr>
              <a:spcBef>
                <a:spcPts val="2000"/>
              </a:spcBef>
            </a:pPr>
            <a:r>
              <a:rPr lang="en-US"/>
              <a:t>This </a:t>
            </a:r>
            <a:r>
              <a:rPr lang="en-US" dirty="0"/>
              <a:t>may deter many private people to invest in this kind of technology.</a:t>
            </a:r>
          </a:p>
          <a:p>
            <a:pPr>
              <a:spcBef>
                <a:spcPts val="2000"/>
              </a:spcBef>
            </a:pPr>
            <a:endParaRPr lang="de-DE" dirty="0"/>
          </a:p>
        </p:txBody>
      </p:sp>
    </p:spTree>
    <p:extLst>
      <p:ext uri="{BB962C8B-B14F-4D97-AF65-F5344CB8AC3E}">
        <p14:creationId xmlns:p14="http://schemas.microsoft.com/office/powerpoint/2010/main" val="316035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Not a reliable power source in the current stage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the technology behind fuel cells is not mature yet, it can not be considered to be a reliable power source at our current point in time</a:t>
            </a:r>
            <a:r>
              <a:rPr lang="en-US"/>
              <a:t>. </a:t>
            </a:r>
            <a:endParaRPr lang="en-US" dirty="0"/>
          </a:p>
          <a:p>
            <a:pPr>
              <a:spcBef>
                <a:spcPts val="2000"/>
              </a:spcBef>
            </a:pPr>
            <a:r>
              <a:rPr lang="en-US"/>
              <a:t>Moreover</a:t>
            </a:r>
            <a:r>
              <a:rPr lang="en-US" dirty="0"/>
              <a:t>, there are not many occasions and loading stations for hydrogen power devices yet, which makes it not practical to solely rely on fuel cells.</a:t>
            </a:r>
          </a:p>
          <a:p>
            <a:pPr>
              <a:spcBef>
                <a:spcPts val="2000"/>
              </a:spcBef>
            </a:pPr>
            <a:endParaRPr lang="de-DE" dirty="0"/>
          </a:p>
        </p:txBody>
      </p:sp>
    </p:spTree>
    <p:extLst>
      <p:ext uri="{BB962C8B-B14F-4D97-AF65-F5344CB8AC3E}">
        <p14:creationId xmlns:p14="http://schemas.microsoft.com/office/powerpoint/2010/main" val="600543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Still quite expensive form of power production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Although this may change dramatically over the next years or decades, right now, the unit price for power produced from fuel cells is quite high compared to other energy sources</a:t>
            </a:r>
            <a:r>
              <a:rPr lang="en-US"/>
              <a:t>. </a:t>
            </a:r>
            <a:endParaRPr lang="en-US" dirty="0"/>
          </a:p>
          <a:p>
            <a:pPr>
              <a:spcBef>
                <a:spcPts val="2000"/>
              </a:spcBef>
            </a:pPr>
            <a:r>
              <a:rPr lang="en-US"/>
              <a:t>Even </a:t>
            </a:r>
            <a:r>
              <a:rPr lang="en-US" dirty="0"/>
              <a:t>green energies like wind or solar energy can produce energy much cheaper than hydrogen power is able to.</a:t>
            </a:r>
          </a:p>
          <a:p>
            <a:pPr>
              <a:spcBef>
                <a:spcPts val="2000"/>
              </a:spcBef>
            </a:pPr>
            <a:endParaRPr lang="de-DE" dirty="0"/>
          </a:p>
        </p:txBody>
      </p:sp>
    </p:spTree>
    <p:extLst>
      <p:ext uri="{BB962C8B-B14F-4D97-AF65-F5344CB8AC3E}">
        <p14:creationId xmlns:p14="http://schemas.microsoft.com/office/powerpoint/2010/main" val="1187802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Cars operated by hydrogen power are expensive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Similar to electric cars, also cars that use fuel cells for their engine are often quite expensive compared to conventional cars. </a:t>
            </a:r>
          </a:p>
          <a:p>
            <a:pPr>
              <a:spcBef>
                <a:spcPts val="2000"/>
              </a:spcBef>
            </a:pPr>
            <a:r>
              <a:rPr lang="en-US" dirty="0"/>
              <a:t>Thus, the incentive for private persons to switch from conventional to hydrogen power cars is rather low, especially for people in low or middle income groups which can simply not afford to spend large sums of money for a car.</a:t>
            </a:r>
          </a:p>
          <a:p>
            <a:pPr>
              <a:spcBef>
                <a:spcPts val="2000"/>
              </a:spcBef>
            </a:pPr>
            <a:endParaRPr lang="de-DE" dirty="0"/>
          </a:p>
        </p:txBody>
      </p:sp>
    </p:spTree>
    <p:extLst>
      <p:ext uri="{BB962C8B-B14F-4D97-AF65-F5344CB8AC3E}">
        <p14:creationId xmlns:p14="http://schemas.microsoft.com/office/powerpoint/2010/main" val="5000309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Only a few car firms engage in this technology yet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Not only car prices related to fuel cells are high, also there is a quite limited number of car companies that engage in this kind of technology yet</a:t>
            </a:r>
            <a:r>
              <a:rPr lang="en-US"/>
              <a:t>. </a:t>
            </a:r>
            <a:endParaRPr lang="en-US" dirty="0"/>
          </a:p>
          <a:p>
            <a:pPr>
              <a:spcBef>
                <a:spcPts val="2000"/>
              </a:spcBef>
            </a:pPr>
            <a:r>
              <a:rPr lang="en-US"/>
              <a:t>Thus</a:t>
            </a:r>
            <a:r>
              <a:rPr lang="en-US" dirty="0"/>
              <a:t>, there is only a limited number of models people can choose from and if no model fits individual preferences, chances are that people will still rely on conventional cars operated by fossil fuels.</a:t>
            </a:r>
          </a:p>
          <a:p>
            <a:pPr>
              <a:spcBef>
                <a:spcPts val="2000"/>
              </a:spcBef>
            </a:pPr>
            <a:endParaRPr lang="de-DE" dirty="0"/>
          </a:p>
        </p:txBody>
      </p:sp>
    </p:spTree>
    <p:extLst>
      <p:ext uri="{BB962C8B-B14F-4D97-AF65-F5344CB8AC3E}">
        <p14:creationId xmlns:p14="http://schemas.microsoft.com/office/powerpoint/2010/main" val="3355273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Pros of fuel cells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fontScale="55000" lnSpcReduction="20000"/>
          </a:bodyPr>
          <a:lstStyle/>
          <a:p>
            <a:r>
              <a:rPr lang="en-US" b="1" dirty="0"/>
              <a:t>Greenest energy source</a:t>
            </a:r>
            <a:endParaRPr lang="en-US" dirty="0"/>
          </a:p>
          <a:p>
            <a:r>
              <a:rPr lang="en-US" b="1" dirty="0"/>
              <a:t>Renewable and sustainable</a:t>
            </a:r>
            <a:endParaRPr lang="en-US" dirty="0"/>
          </a:p>
          <a:p>
            <a:r>
              <a:rPr lang="en-US" b="1" dirty="0"/>
              <a:t>Almost no emissions</a:t>
            </a:r>
            <a:endParaRPr lang="en-US" dirty="0"/>
          </a:p>
          <a:p>
            <a:r>
              <a:rPr lang="en-US" b="1" dirty="0"/>
              <a:t>Carbon-free energy source</a:t>
            </a:r>
            <a:endParaRPr lang="en-US" dirty="0"/>
          </a:p>
          <a:p>
            <a:r>
              <a:rPr lang="en-US" b="1" dirty="0"/>
              <a:t>More efficient compared to other energy sources</a:t>
            </a:r>
            <a:endParaRPr lang="en-US" dirty="0"/>
          </a:p>
          <a:p>
            <a:r>
              <a:rPr lang="en-US" b="1" dirty="0"/>
              <a:t>Quick charging possible</a:t>
            </a:r>
            <a:endParaRPr lang="en-US" dirty="0"/>
          </a:p>
          <a:p>
            <a:r>
              <a:rPr lang="en-US" b="1" dirty="0"/>
              <a:t>Could be used for advanced challenges</a:t>
            </a:r>
            <a:endParaRPr lang="en-US" dirty="0"/>
          </a:p>
          <a:p>
            <a:r>
              <a:rPr lang="en-US" b="1" dirty="0"/>
              <a:t>No noise pollution</a:t>
            </a:r>
            <a:endParaRPr lang="en-US" dirty="0"/>
          </a:p>
          <a:p>
            <a:r>
              <a:rPr lang="en-US" b="1" dirty="0"/>
              <a:t>No visual pollution</a:t>
            </a:r>
            <a:endParaRPr lang="en-US" dirty="0"/>
          </a:p>
          <a:p>
            <a:r>
              <a:rPr lang="en-US" b="1" dirty="0"/>
              <a:t>Fuel cells can run for a quite long time</a:t>
            </a:r>
            <a:endParaRPr lang="en-US" dirty="0"/>
          </a:p>
          <a:p>
            <a:r>
              <a:rPr lang="en-US" b="1" dirty="0"/>
              <a:t>Hydrogen power may be perfect for remote regions</a:t>
            </a:r>
            <a:endParaRPr lang="en-US" dirty="0"/>
          </a:p>
          <a:p>
            <a:r>
              <a:rPr lang="en-US" b="1" dirty="0"/>
              <a:t>Fuel cells could be used for several devices</a:t>
            </a:r>
            <a:endParaRPr lang="en-US" dirty="0"/>
          </a:p>
          <a:p>
            <a:r>
              <a:rPr lang="en-US" b="1" dirty="0"/>
              <a:t>Low maintenance efforts and costs</a:t>
            </a:r>
            <a:endParaRPr lang="en-US" dirty="0"/>
          </a:p>
          <a:p>
            <a:r>
              <a:rPr lang="en-US" b="1" dirty="0"/>
              <a:t>Dependence on other countries could be lowered</a:t>
            </a:r>
            <a:endParaRPr lang="en-US" dirty="0"/>
          </a:p>
          <a:p>
            <a:r>
              <a:rPr lang="en-US" b="1" dirty="0"/>
              <a:t>Lower dependence on fossil fuel world market prices</a:t>
            </a:r>
            <a:endParaRPr lang="en-US" dirty="0"/>
          </a:p>
          <a:p>
            <a:r>
              <a:rPr lang="en-US" b="1" dirty="0"/>
              <a:t>Hydrogen fuel cells are scalable</a:t>
            </a:r>
            <a:endParaRPr lang="en-US" dirty="0"/>
          </a:p>
          <a:p>
            <a:r>
              <a:rPr lang="en-US" b="1" dirty="0"/>
              <a:t>Plenty of room for improvements</a:t>
            </a:r>
            <a:endParaRPr lang="en-US" dirty="0"/>
          </a:p>
          <a:p>
            <a:r>
              <a:rPr lang="en-US" b="1" dirty="0"/>
              <a:t>Hydrogen power may become much cheaper in the future</a:t>
            </a:r>
            <a:endParaRPr lang="en-US" dirty="0"/>
          </a:p>
          <a:p>
            <a:r>
              <a:rPr lang="en-US" b="1" dirty="0"/>
              <a:t>Fuel cells may be THE technology of the future</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Plenty of research necessary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order to push hydrogen power to a state where it will be competitive in the alternative energy market in terms of prices and availability, plenty of research has to be done in order to improve the efficiency of processes. </a:t>
            </a:r>
          </a:p>
          <a:p>
            <a:pPr>
              <a:spcBef>
                <a:spcPts val="2000"/>
              </a:spcBef>
            </a:pPr>
            <a:r>
              <a:rPr lang="en-US" dirty="0"/>
              <a:t>Only then will it be possible to supply a high number of people with energy produced by fuel cells for a reasonable price.</a:t>
            </a:r>
          </a:p>
          <a:p>
            <a:pPr>
              <a:spcBef>
                <a:spcPts val="2000"/>
              </a:spcBef>
            </a:pPr>
            <a:endParaRPr lang="de-DE" dirty="0"/>
          </a:p>
        </p:txBody>
      </p:sp>
    </p:spTree>
    <p:extLst>
      <p:ext uri="{BB962C8B-B14F-4D97-AF65-F5344CB8AC3E}">
        <p14:creationId xmlns:p14="http://schemas.microsoft.com/office/powerpoint/2010/main" val="41203700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Durability of hydrogen devices rather low right now</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overall lifespan of fuel cell devices is rather low at the current point in time since the technology behind hydrogen power is quite sensitive to extreme conditions</a:t>
            </a:r>
            <a:r>
              <a:rPr lang="en-US"/>
              <a:t>. </a:t>
            </a:r>
            <a:endParaRPr lang="en-US" dirty="0"/>
          </a:p>
          <a:p>
            <a:pPr>
              <a:spcBef>
                <a:spcPts val="2000"/>
              </a:spcBef>
            </a:pPr>
            <a:r>
              <a:rPr lang="en-US"/>
              <a:t>Thus</a:t>
            </a:r>
            <a:r>
              <a:rPr lang="en-US" dirty="0"/>
              <a:t>, the average lifespan of engines that are driven by fuel cells may be much lower compared to other engine types.</a:t>
            </a:r>
          </a:p>
          <a:p>
            <a:pPr>
              <a:spcBef>
                <a:spcPts val="2000"/>
              </a:spcBef>
            </a:pPr>
            <a:endParaRPr lang="de-DE" dirty="0"/>
          </a:p>
        </p:txBody>
      </p:sp>
    </p:spTree>
    <p:extLst>
      <p:ext uri="{BB962C8B-B14F-4D97-AF65-F5344CB8AC3E}">
        <p14:creationId xmlns:p14="http://schemas.microsoft.com/office/powerpoint/2010/main" val="35504810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Sensitivity to temperature changes might be a problem</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Fuel cells are also quite sensitive to changes in temperature, especially to high temperatures</a:t>
            </a:r>
            <a:r>
              <a:rPr lang="en-US"/>
              <a:t>. </a:t>
            </a:r>
            <a:endParaRPr lang="en-US" dirty="0"/>
          </a:p>
          <a:p>
            <a:pPr>
              <a:spcBef>
                <a:spcPts val="2000"/>
              </a:spcBef>
            </a:pPr>
            <a:r>
              <a:rPr lang="en-US"/>
              <a:t>If </a:t>
            </a:r>
            <a:r>
              <a:rPr lang="en-US" dirty="0"/>
              <a:t>temperatures become too high, fuel cells might no longer work properly, which may imply a loss in efficiency and may also lower the lifespan of fuel cell engines.</a:t>
            </a:r>
          </a:p>
          <a:p>
            <a:pPr>
              <a:spcBef>
                <a:spcPts val="2000"/>
              </a:spcBef>
            </a:pPr>
            <a:endParaRPr lang="de-DE" dirty="0"/>
          </a:p>
        </p:txBody>
      </p:sp>
    </p:spTree>
    <p:extLst>
      <p:ext uri="{BB962C8B-B14F-4D97-AF65-F5344CB8AC3E}">
        <p14:creationId xmlns:p14="http://schemas.microsoft.com/office/powerpoint/2010/main" val="31433544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Infrastructure around fuel cells is still missing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big problem related to hydrogen power is that there is simply insufficient infrastructure that supports this kind </a:t>
            </a:r>
            <a:r>
              <a:rPr lang="en-US"/>
              <a:t>of technology. </a:t>
            </a:r>
            <a:endParaRPr lang="en-US" dirty="0"/>
          </a:p>
          <a:p>
            <a:pPr>
              <a:spcBef>
                <a:spcPts val="2000"/>
              </a:spcBef>
            </a:pPr>
            <a:r>
              <a:rPr lang="en-US"/>
              <a:t>For </a:t>
            </a:r>
            <a:r>
              <a:rPr lang="en-US" dirty="0"/>
              <a:t>instance, when using cars that are operated with fossil fuels, there are fuel stations every </a:t>
            </a:r>
            <a:r>
              <a:rPr lang="en-US"/>
              <a:t>few miles. </a:t>
            </a:r>
            <a:endParaRPr lang="en-US" dirty="0"/>
          </a:p>
          <a:p>
            <a:pPr>
              <a:spcBef>
                <a:spcPts val="2000"/>
              </a:spcBef>
            </a:pPr>
            <a:r>
              <a:rPr lang="en-US"/>
              <a:t>In </a:t>
            </a:r>
            <a:r>
              <a:rPr lang="en-US" dirty="0"/>
              <a:t>contrast, when using a car that is operated with fuel cells, it may take quite a long time until there is a fuel station that also provides </a:t>
            </a:r>
            <a:r>
              <a:rPr lang="en-US"/>
              <a:t>hydrogen power. </a:t>
            </a:r>
            <a:endParaRPr lang="en-US" dirty="0"/>
          </a:p>
          <a:p>
            <a:pPr>
              <a:spcBef>
                <a:spcPts val="2000"/>
              </a:spcBef>
            </a:pPr>
            <a:r>
              <a:rPr lang="en-US"/>
              <a:t>Thus</a:t>
            </a:r>
            <a:r>
              <a:rPr lang="en-US" dirty="0"/>
              <a:t>, due to this lack of suitable infrastructure, hydrogen power has a long way to go before it will become a serious alternative to fossil fuels.</a:t>
            </a:r>
          </a:p>
          <a:p>
            <a:pPr>
              <a:spcBef>
                <a:spcPts val="2000"/>
              </a:spcBef>
            </a:pPr>
            <a:endParaRPr lang="de-DE" dirty="0"/>
          </a:p>
        </p:txBody>
      </p:sp>
    </p:spTree>
    <p:extLst>
      <p:ext uri="{BB962C8B-B14F-4D97-AF65-F5344CB8AC3E}">
        <p14:creationId xmlns:p14="http://schemas.microsoft.com/office/powerpoint/2010/main" val="29676835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Storage issues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are also serious storage issues related to hydrogen power</a:t>
            </a:r>
            <a:r>
              <a:rPr lang="en-US"/>
              <a:t>. </a:t>
            </a:r>
            <a:endParaRPr lang="en-US" dirty="0"/>
          </a:p>
          <a:p>
            <a:pPr>
              <a:spcBef>
                <a:spcPts val="2000"/>
              </a:spcBef>
            </a:pPr>
            <a:r>
              <a:rPr lang="en-US"/>
              <a:t>The </a:t>
            </a:r>
            <a:r>
              <a:rPr lang="en-US" dirty="0"/>
              <a:t>storage of hydrogen fuel is quite difficult and also implies high costs</a:t>
            </a:r>
            <a:r>
              <a:rPr lang="en-US"/>
              <a:t>. </a:t>
            </a:r>
            <a:endParaRPr lang="en-US" dirty="0"/>
          </a:p>
          <a:p>
            <a:pPr>
              <a:spcBef>
                <a:spcPts val="2000"/>
              </a:spcBef>
            </a:pPr>
            <a:r>
              <a:rPr lang="en-US"/>
              <a:t>Thus</a:t>
            </a:r>
            <a:r>
              <a:rPr lang="en-US" dirty="0"/>
              <a:t>, this storage issue has to be solved before hydrogen power will become a suitable energy source on a broad scale.</a:t>
            </a:r>
          </a:p>
          <a:p>
            <a:pPr>
              <a:spcBef>
                <a:spcPts val="2000"/>
              </a:spcBef>
            </a:pPr>
            <a:endParaRPr lang="de-DE" dirty="0"/>
          </a:p>
        </p:txBody>
      </p:sp>
    </p:spTree>
    <p:extLst>
      <p:ext uri="{BB962C8B-B14F-4D97-AF65-F5344CB8AC3E}">
        <p14:creationId xmlns:p14="http://schemas.microsoft.com/office/powerpoint/2010/main" val="1891273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Transportation of hydrogen is quite expensive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Not only the storage, but also the transportation of hydrogen fuel is costly and expensive and has to be done with great care since hydrogen fuel is flammable and may lead to disasters if this transportation processes are not carried out properly.</a:t>
            </a:r>
          </a:p>
          <a:p>
            <a:pPr>
              <a:spcBef>
                <a:spcPts val="2000"/>
              </a:spcBef>
            </a:pPr>
            <a:endParaRPr lang="de-DE" dirty="0"/>
          </a:p>
        </p:txBody>
      </p:sp>
    </p:spTree>
    <p:extLst>
      <p:ext uri="{BB962C8B-B14F-4D97-AF65-F5344CB8AC3E}">
        <p14:creationId xmlns:p14="http://schemas.microsoft.com/office/powerpoint/2010/main" val="36216485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Accidents may get out of control</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Accidents related to hydrogen power should not be underestimated</a:t>
            </a:r>
            <a:r>
              <a:rPr lang="en-US"/>
              <a:t>. </a:t>
            </a:r>
            <a:endParaRPr lang="en-US" dirty="0"/>
          </a:p>
          <a:p>
            <a:pPr>
              <a:spcBef>
                <a:spcPts val="2000"/>
              </a:spcBef>
            </a:pPr>
            <a:r>
              <a:rPr lang="en-US"/>
              <a:t>If </a:t>
            </a:r>
            <a:r>
              <a:rPr lang="en-US" dirty="0"/>
              <a:t>the production of hydrogen power is not done in a safe manner, explosions may cause serious damage and may also lead to the death of many workers</a:t>
            </a:r>
            <a:r>
              <a:rPr lang="en-US"/>
              <a:t>. </a:t>
            </a:r>
            <a:endParaRPr lang="en-US" dirty="0"/>
          </a:p>
          <a:p>
            <a:pPr>
              <a:spcBef>
                <a:spcPts val="2000"/>
              </a:spcBef>
            </a:pPr>
            <a:r>
              <a:rPr lang="en-US"/>
              <a:t>Thus</a:t>
            </a:r>
            <a:r>
              <a:rPr lang="en-US" dirty="0"/>
              <a:t>, overall safety measures are crucial in order to avoid fatalities related to hydrogen power accidents.</a:t>
            </a:r>
          </a:p>
          <a:p>
            <a:pPr>
              <a:spcBef>
                <a:spcPts val="2000"/>
              </a:spcBef>
            </a:pPr>
            <a:endParaRPr lang="de-DE" dirty="0"/>
          </a:p>
        </p:txBody>
      </p:sp>
    </p:spTree>
    <p:extLst>
      <p:ext uri="{BB962C8B-B14F-4D97-AF65-F5344CB8AC3E}">
        <p14:creationId xmlns:p14="http://schemas.microsoft.com/office/powerpoint/2010/main" val="1834815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Hydrogen power is one of the most promising green energy sources and may be THE energy source to ensure our energy supply in the future. </a:t>
            </a:r>
          </a:p>
          <a:p>
            <a:pPr>
              <a:spcBef>
                <a:spcPts val="2000"/>
              </a:spcBef>
            </a:pPr>
            <a:r>
              <a:rPr lang="en-US" dirty="0"/>
              <a:t>However, hydrogen fuel cells are not a mature technology yet. </a:t>
            </a:r>
          </a:p>
          <a:p>
            <a:pPr>
              <a:spcBef>
                <a:spcPts val="2000"/>
              </a:spcBef>
            </a:pPr>
            <a:r>
              <a:rPr lang="en-US" dirty="0"/>
              <a:t>Plenty of research has to be done and the infrastructure around this technology has to be improved in order to make it a suitable alternative to other energy sources. </a:t>
            </a:r>
          </a:p>
          <a:p>
            <a:pPr>
              <a:spcBef>
                <a:spcPts val="2000"/>
              </a:spcBef>
            </a:pPr>
            <a:r>
              <a:rPr lang="en-US" dirty="0"/>
              <a:t>In the future, hydrogen energy may supply large amounts of energy to the local population in all parts of our daily life, without any sorts of emissions. </a:t>
            </a:r>
          </a:p>
          <a:p>
            <a:pPr>
              <a:spcBef>
                <a:spcPts val="2000"/>
              </a:spcBef>
            </a:pPr>
            <a:r>
              <a:rPr lang="en-US" dirty="0"/>
              <a:t>Wouldn’t it be great to get almost unlimited amounts of energy without any pollution?!</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u="sng" dirty="0">
                <a:hlinkClick r:id="rId2"/>
              </a:rPr>
              <a:t>https://</a:t>
            </a:r>
            <a:r>
              <a:rPr lang="en-US" u="sng" dirty="0" err="1">
                <a:hlinkClick r:id="rId2"/>
              </a:rPr>
              <a:t>en.wikipedia.org</a:t>
            </a:r>
            <a:r>
              <a:rPr lang="en-US" u="sng" dirty="0">
                <a:hlinkClick r:id="rId2"/>
              </a:rPr>
              <a:t>/wiki/</a:t>
            </a:r>
            <a:r>
              <a:rPr lang="en-US" u="sng" dirty="0" err="1">
                <a:hlinkClick r:id="rId2"/>
              </a:rPr>
              <a:t>Fuel_cell</a:t>
            </a:r>
            <a:endParaRPr lang="en-US" dirty="0"/>
          </a:p>
          <a:p>
            <a:pPr>
              <a:spcBef>
                <a:spcPts val="2000"/>
              </a:spcBef>
            </a:pPr>
            <a:r>
              <a:rPr lang="en-US" u="sng" dirty="0">
                <a:hlinkClick r:id="rId3"/>
              </a:rPr>
              <a:t>https://</a:t>
            </a:r>
            <a:r>
              <a:rPr lang="en-US" u="sng" dirty="0" err="1">
                <a:hlinkClick r:id="rId3"/>
              </a:rPr>
              <a:t>www.hydrogenics.com</a:t>
            </a:r>
            <a:r>
              <a:rPr lang="en-US" u="sng" dirty="0">
                <a:hlinkClick r:id="rId3"/>
              </a:rPr>
              <a:t>/technology-resources/hydrogen-technology/fuel-cells/</a:t>
            </a:r>
            <a:endParaRPr lang="en-US" dirty="0"/>
          </a:p>
          <a:p>
            <a:pPr>
              <a:spcBef>
                <a:spcPts val="2000"/>
              </a:spcBef>
            </a:pPr>
            <a:r>
              <a:rPr lang="en-US" u="sng" dirty="0">
                <a:hlinkClick r:id="rId4"/>
              </a:rPr>
              <a:t>https://</a:t>
            </a:r>
            <a:r>
              <a:rPr lang="en-US" u="sng" dirty="0" err="1">
                <a:hlinkClick r:id="rId4"/>
              </a:rPr>
              <a:t>www.energy.gov</a:t>
            </a:r>
            <a:r>
              <a:rPr lang="en-US" u="sng" dirty="0">
                <a:hlinkClick r:id="rId4"/>
              </a:rPr>
              <a:t>/</a:t>
            </a:r>
            <a:r>
              <a:rPr lang="en-US" u="sng" dirty="0" err="1">
                <a:hlinkClick r:id="rId4"/>
              </a:rPr>
              <a:t>eere</a:t>
            </a:r>
            <a:r>
              <a:rPr lang="en-US" u="sng" dirty="0">
                <a:hlinkClick r:id="rId4"/>
              </a:rPr>
              <a:t>/</a:t>
            </a:r>
            <a:r>
              <a:rPr lang="en-US" u="sng" dirty="0" err="1">
                <a:hlinkClick r:id="rId4"/>
              </a:rPr>
              <a:t>fuelcells</a:t>
            </a:r>
            <a:r>
              <a:rPr lang="en-US" u="sng" dirty="0">
                <a:hlinkClick r:id="rId4"/>
              </a:rPr>
              <a:t>/fuel-cells</a:t>
            </a:r>
            <a:endParaRPr lang="en-US" dirty="0"/>
          </a:p>
          <a:p>
            <a:pPr>
              <a:spcBef>
                <a:spcPts val="2000"/>
              </a:spcBef>
            </a:pPr>
            <a:r>
              <a:rPr lang="en-US" u="sng" dirty="0">
                <a:hlinkClick r:id="rId5"/>
              </a:rPr>
              <a:t>https://</a:t>
            </a:r>
            <a:r>
              <a:rPr lang="en-US" u="sng" dirty="0" err="1">
                <a:hlinkClick r:id="rId5"/>
              </a:rPr>
              <a:t>hydrogeneurope.eu</a:t>
            </a:r>
            <a:r>
              <a:rPr lang="en-US" u="sng" dirty="0">
                <a:hlinkClick r:id="rId5"/>
              </a:rPr>
              <a:t>/fuel-cells</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Greenest energy source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Fuel cells can be regarded to be the greenest energy source known to humanity at the current point in time. </a:t>
            </a:r>
          </a:p>
          <a:p>
            <a:pPr>
              <a:spcBef>
                <a:spcPts val="2000"/>
              </a:spcBef>
            </a:pPr>
            <a:r>
              <a:rPr lang="en-US" dirty="0"/>
              <a:t>Contrary to conventional energy made out of fossil fuels, hydrogen power does literally not hurt our environment at all if it is generated solely from water. </a:t>
            </a:r>
          </a:p>
          <a:p>
            <a:pPr>
              <a:spcBef>
                <a:spcPts val="2000"/>
              </a:spcBef>
            </a:pPr>
            <a:r>
              <a:rPr lang="en-US" dirty="0"/>
              <a:t>Moreover, compared to other renewable energies like hydropower or biofuels which require large areas of land for energy production, the generation of hydrogen power does not require the use of large surface space, which makes it even greener since natural habitats can be protected.</a:t>
            </a:r>
          </a:p>
          <a:p>
            <a:pPr>
              <a:spcBef>
                <a:spcPts val="2000"/>
              </a:spcBef>
            </a:pPr>
            <a:endParaRPr lang="de-DE" dirty="0"/>
          </a:p>
        </p:txBody>
      </p:sp>
    </p:spTree>
    <p:extLst>
      <p:ext uri="{BB962C8B-B14F-4D97-AF65-F5344CB8AC3E}">
        <p14:creationId xmlns:p14="http://schemas.microsoft.com/office/powerpoint/2010/main" val="322590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Renewable and sustainable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hydrogen power can be generated out of water, it is fully renewable and sustainable as long as power production companies have access to sufficient water</a:t>
            </a:r>
            <a:r>
              <a:rPr lang="en-US"/>
              <a:t>. </a:t>
            </a:r>
            <a:endParaRPr lang="en-US" dirty="0"/>
          </a:p>
          <a:p>
            <a:pPr>
              <a:spcBef>
                <a:spcPts val="2000"/>
              </a:spcBef>
            </a:pPr>
            <a:r>
              <a:rPr lang="en-US"/>
              <a:t>Even </a:t>
            </a:r>
            <a:r>
              <a:rPr lang="en-US" dirty="0"/>
              <a:t>though water will become a scarcer resource in the future due to global warming, the water supply for the use of fuel cells should be ensured, especially in the Northern hemisphere of our planet where temperatures should stay on a quite moderate level.</a:t>
            </a:r>
          </a:p>
          <a:p>
            <a:pPr>
              <a:spcBef>
                <a:spcPts val="2000"/>
              </a:spcBef>
            </a:pPr>
            <a:endParaRPr lang="de-DE" dirty="0"/>
          </a:p>
        </p:txBody>
      </p:sp>
    </p:spTree>
    <p:extLst>
      <p:ext uri="{BB962C8B-B14F-4D97-AF65-F5344CB8AC3E}">
        <p14:creationId xmlns:p14="http://schemas.microsoft.com/office/powerpoint/2010/main" val="3820163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Almost no emissions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contrast to conventional power sources, the use of hydrogen power does not imply any significant emissions</a:t>
            </a:r>
            <a:r>
              <a:rPr lang="en-US"/>
              <a:t>. </a:t>
            </a:r>
            <a:endParaRPr lang="en-US" dirty="0"/>
          </a:p>
          <a:p>
            <a:pPr>
              <a:spcBef>
                <a:spcPts val="2000"/>
              </a:spcBef>
            </a:pPr>
            <a:r>
              <a:rPr lang="en-US"/>
              <a:t>Thus</a:t>
            </a:r>
            <a:r>
              <a:rPr lang="en-US" dirty="0"/>
              <a:t>, this make fuel cells superior in terms of pollution to many other power sources, including green energies like solar or wind power</a:t>
            </a:r>
            <a:r>
              <a:rPr lang="en-US"/>
              <a:t>. </a:t>
            </a:r>
            <a:endParaRPr lang="en-US" dirty="0"/>
          </a:p>
          <a:p>
            <a:pPr>
              <a:spcBef>
                <a:spcPts val="2000"/>
              </a:spcBef>
            </a:pPr>
            <a:r>
              <a:rPr lang="en-US"/>
              <a:t>Imagine </a:t>
            </a:r>
            <a:r>
              <a:rPr lang="en-US" dirty="0"/>
              <a:t>a world in which we could produce almost unlimited power with pollution</a:t>
            </a:r>
            <a:r>
              <a:rPr lang="en-US"/>
              <a:t>. </a:t>
            </a:r>
            <a:endParaRPr lang="en-US" dirty="0"/>
          </a:p>
          <a:p>
            <a:pPr>
              <a:spcBef>
                <a:spcPts val="2000"/>
              </a:spcBef>
            </a:pPr>
            <a:r>
              <a:rPr lang="en-US"/>
              <a:t>Wouldn’t </a:t>
            </a:r>
            <a:r>
              <a:rPr lang="en-US" dirty="0"/>
              <a:t>that be great?!</a:t>
            </a:r>
          </a:p>
          <a:p>
            <a:pPr>
              <a:spcBef>
                <a:spcPts val="2000"/>
              </a:spcBef>
            </a:pPr>
            <a:endParaRPr lang="de-DE" dirty="0"/>
          </a:p>
        </p:txBody>
      </p:sp>
    </p:spTree>
    <p:extLst>
      <p:ext uri="{BB962C8B-B14F-4D97-AF65-F5344CB8AC3E}">
        <p14:creationId xmlns:p14="http://schemas.microsoft.com/office/powerpoint/2010/main" val="3497757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Carbon-free energy source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Unlike conventional fuels which often imply the emission of large amounts of greenhouse gases into our atmosphere, fuel cells do not</a:t>
            </a:r>
            <a:r>
              <a:rPr lang="en-US"/>
              <a:t>. </a:t>
            </a:r>
            <a:endParaRPr lang="en-US" dirty="0"/>
          </a:p>
          <a:p>
            <a:pPr>
              <a:spcBef>
                <a:spcPts val="2000"/>
              </a:spcBef>
            </a:pPr>
            <a:r>
              <a:rPr lang="en-US"/>
              <a:t>In </a:t>
            </a:r>
            <a:r>
              <a:rPr lang="en-US" dirty="0"/>
              <a:t>fact, if hydrogen power if fully generated from water and the energy production process is set up properly, there are literally no carbon dioxide emissions from the use of fuel cells at all.</a:t>
            </a:r>
          </a:p>
          <a:p>
            <a:pPr>
              <a:spcBef>
                <a:spcPts val="2000"/>
              </a:spcBef>
            </a:pPr>
            <a:endParaRPr lang="de-DE" dirty="0"/>
          </a:p>
        </p:txBody>
      </p:sp>
    </p:spTree>
    <p:extLst>
      <p:ext uri="{BB962C8B-B14F-4D97-AF65-F5344CB8AC3E}">
        <p14:creationId xmlns:p14="http://schemas.microsoft.com/office/powerpoint/2010/main" val="3723313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More efficient compared to other energy 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Fuel cells can also be regarded to be superior in terms of efficiency compared to most other energy sources</a:t>
            </a:r>
            <a:r>
              <a:rPr lang="en-US"/>
              <a:t>. </a:t>
            </a:r>
            <a:endParaRPr lang="en-US" dirty="0"/>
          </a:p>
          <a:p>
            <a:pPr>
              <a:spcBef>
                <a:spcPts val="2000"/>
              </a:spcBef>
            </a:pPr>
            <a:r>
              <a:rPr lang="en-US"/>
              <a:t>Especially </a:t>
            </a:r>
            <a:r>
              <a:rPr lang="en-US" dirty="0"/>
              <a:t>compared to other green energies, hydrogen power has a significant edge and will even improve its advantage in efficiency once research and technology develops further.</a:t>
            </a:r>
          </a:p>
          <a:p>
            <a:pPr>
              <a:spcBef>
                <a:spcPts val="2000"/>
              </a:spcBef>
            </a:pPr>
            <a:endParaRPr lang="de-DE" dirty="0"/>
          </a:p>
        </p:txBody>
      </p:sp>
    </p:spTree>
    <p:extLst>
      <p:ext uri="{BB962C8B-B14F-4D97-AF65-F5344CB8AC3E}">
        <p14:creationId xmlns:p14="http://schemas.microsoft.com/office/powerpoint/2010/main" val="1150162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Quick charging possible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For cars operated by fuel cells, the charging time is usually quite low and it only takes a few minutes to fuel a car, quite similar to the use of conventional fuels like gasoline</a:t>
            </a:r>
            <a:r>
              <a:rPr lang="en-US"/>
              <a:t>. </a:t>
            </a:r>
            <a:endParaRPr lang="en-US" dirty="0"/>
          </a:p>
          <a:p>
            <a:pPr>
              <a:spcBef>
                <a:spcPts val="2000"/>
              </a:spcBef>
            </a:pPr>
            <a:r>
              <a:rPr lang="en-US"/>
              <a:t>Thus</a:t>
            </a:r>
            <a:r>
              <a:rPr lang="en-US" dirty="0"/>
              <a:t>, the charging time for cars operated by fuel cells is much lower compared to the charging time for electric cars</a:t>
            </a:r>
            <a:r>
              <a:rPr lang="en-US"/>
              <a:t>. </a:t>
            </a:r>
            <a:endParaRPr lang="en-US" dirty="0"/>
          </a:p>
          <a:p>
            <a:pPr>
              <a:spcBef>
                <a:spcPts val="2000"/>
              </a:spcBef>
            </a:pPr>
            <a:r>
              <a:rPr lang="en-US"/>
              <a:t>Therefore</a:t>
            </a:r>
            <a:r>
              <a:rPr lang="en-US" dirty="0"/>
              <a:t>, since people in our nowadays society are often stressed and value their time even more, hydrogen cars may become superior to electric cars at one point in time.</a:t>
            </a:r>
          </a:p>
          <a:p>
            <a:pPr>
              <a:spcBef>
                <a:spcPts val="2000"/>
              </a:spcBef>
            </a:pPr>
            <a:endParaRPr lang="de-DE" dirty="0"/>
          </a:p>
        </p:txBody>
      </p:sp>
    </p:spTree>
    <p:extLst>
      <p:ext uri="{BB962C8B-B14F-4D97-AF65-F5344CB8AC3E}">
        <p14:creationId xmlns:p14="http://schemas.microsoft.com/office/powerpoint/2010/main" val="55678644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2717</Words>
  <Application>Microsoft Office PowerPoint</Application>
  <PresentationFormat>Breitbild</PresentationFormat>
  <Paragraphs>162</Paragraphs>
  <Slides>38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38</vt:i4>
      </vt:variant>
    </vt:vector>
  </HeadingPairs>
  <TitlesOfParts>
    <vt:vector size="42" baseType="lpstr">
      <vt:lpstr>Arial</vt:lpstr>
      <vt:lpstr>Calibri</vt:lpstr>
      <vt:lpstr>Calibri Light</vt:lpstr>
      <vt:lpstr>Office</vt:lpstr>
      <vt:lpstr>Fuel Cells</vt:lpstr>
      <vt:lpstr>What are fuel cells?</vt:lpstr>
      <vt:lpstr>Pros of fuel cells</vt:lpstr>
      <vt:lpstr>Greenest energy source</vt:lpstr>
      <vt:lpstr>Renewable and sustainable</vt:lpstr>
      <vt:lpstr>Almost no emissions</vt:lpstr>
      <vt:lpstr>Carbon-free energy source</vt:lpstr>
      <vt:lpstr>More efficient compared to other energy sources</vt:lpstr>
      <vt:lpstr>Quick charging possible</vt:lpstr>
      <vt:lpstr>Could be used for advanced challenges</vt:lpstr>
      <vt:lpstr>No noise pollution</vt:lpstr>
      <vt:lpstr>No visual pollution</vt:lpstr>
      <vt:lpstr>Fuel cells can run for a quite long time</vt:lpstr>
      <vt:lpstr>Hydrogen power may be perfect for remote regions</vt:lpstr>
      <vt:lpstr>Fuel cells could be used for several devices</vt:lpstr>
      <vt:lpstr>Low maintenance efforts and costs</vt:lpstr>
      <vt:lpstr>Dependence on other countries could be lowered</vt:lpstr>
      <vt:lpstr>Lower dependence on fossil fuel world market prices</vt:lpstr>
      <vt:lpstr>Hydrogen fuel cells are scalable</vt:lpstr>
      <vt:lpstr>Plenty of room for improvements</vt:lpstr>
      <vt:lpstr>Hydrogen power may become much cheaper in the future</vt:lpstr>
      <vt:lpstr>Fuel cells may be THE technology of the future</vt:lpstr>
      <vt:lpstr>Cons of fuel cells</vt:lpstr>
      <vt:lpstr>Hydrogen power is not mature yet</vt:lpstr>
      <vt:lpstr>Raw materials for fuel cells are quite expensive</vt:lpstr>
      <vt:lpstr>Not a reliable power source in the current stage</vt:lpstr>
      <vt:lpstr>Still quite expensive form of power production</vt:lpstr>
      <vt:lpstr>Cars operated by hydrogen power are expensive</vt:lpstr>
      <vt:lpstr>Only a few car firms engage in this technology yet</vt:lpstr>
      <vt:lpstr>Plenty of research necessary</vt:lpstr>
      <vt:lpstr>Durability of hydrogen devices rather low right now</vt:lpstr>
      <vt:lpstr>Sensitivity to temperature changes might be a problem</vt:lpstr>
      <vt:lpstr>Infrastructure around fuel cells is still missing</vt:lpstr>
      <vt:lpstr>Storage issues</vt:lpstr>
      <vt:lpstr>Transportation of hydrogen is quite expensive</vt:lpstr>
      <vt:lpstr>Accidents may get out of control</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19</cp:revision>
  <dcterms:created xsi:type="dcterms:W3CDTF">2019-10-10T16:23:16Z</dcterms:created>
  <dcterms:modified xsi:type="dcterms:W3CDTF">2020-03-17T09:12:01Z</dcterms:modified>
</cp:coreProperties>
</file>