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8" r:id="rId4"/>
    <p:sldId id="267" r:id="rId5"/>
    <p:sldId id="268" r:id="rId6"/>
    <p:sldId id="269" r:id="rId7"/>
    <p:sldId id="270" r:id="rId8"/>
    <p:sldId id="271" r:id="rId9"/>
    <p:sldId id="272" r:id="rId10"/>
    <p:sldId id="273" r:id="rId11"/>
    <p:sldId id="274" r:id="rId12"/>
    <p:sldId id="275" r:id="rId13"/>
    <p:sldId id="276" r:id="rId14"/>
    <p:sldId id="277" r:id="rId15"/>
    <p:sldId id="259" r:id="rId16"/>
    <p:sldId id="278" r:id="rId17"/>
    <p:sldId id="279" r:id="rId18"/>
    <p:sldId id="280" r:id="rId19"/>
    <p:sldId id="281" r:id="rId20"/>
    <p:sldId id="282" r:id="rId21"/>
    <p:sldId id="283" r:id="rId22"/>
    <p:sldId id="284" r:id="rId23"/>
    <p:sldId id="285" r:id="rId24"/>
    <p:sldId id="286" r:id="rId25"/>
    <p:sldId id="287" r:id="rId26"/>
    <p:sldId id="260" r:id="rId27"/>
    <p:sldId id="266" r:id="rId2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77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3CE3A8-8C28-4D7E-B2D7-B32A0C44E95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D69A2AC1-E4E3-495B-9DB5-01F8108209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FFD141F-D0B3-424D-9677-15CBBB7F4054}"/>
              </a:ext>
            </a:extLst>
          </p:cNvPr>
          <p:cNvSpPr>
            <a:spLocks noGrp="1"/>
          </p:cNvSpPr>
          <p:nvPr>
            <p:ph type="dt" sz="half" idx="10"/>
          </p:nvPr>
        </p:nvSpPr>
        <p:spPr/>
        <p:txBody>
          <a:bodyPr/>
          <a:lstStyle/>
          <a:p>
            <a:fld id="{3008443F-75A7-4DF7-9510-EB57E9109901}" type="datetimeFigureOut">
              <a:rPr lang="de-DE" smtClean="0"/>
              <a:t>26.03.2020</a:t>
            </a:fld>
            <a:endParaRPr lang="de-DE"/>
          </a:p>
        </p:txBody>
      </p:sp>
      <p:sp>
        <p:nvSpPr>
          <p:cNvPr id="5" name="Fußzeilenplatzhalter 4">
            <a:extLst>
              <a:ext uri="{FF2B5EF4-FFF2-40B4-BE49-F238E27FC236}">
                <a16:creationId xmlns:a16="http://schemas.microsoft.com/office/drawing/2014/main" id="{04DC39C6-94C9-4DFC-BCEC-E17DD85BC1D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A4907DC-C58A-46CD-B1CB-232F1C3D271A}"/>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937178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4C49E8-901C-4F0A-B2ED-4CFA6318AC8F}"/>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83F83A35-943D-4C84-9EB0-1612CF3E261F}"/>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6F8A087-5F3D-4F2B-A782-84C1AA763B47}"/>
              </a:ext>
            </a:extLst>
          </p:cNvPr>
          <p:cNvSpPr>
            <a:spLocks noGrp="1"/>
          </p:cNvSpPr>
          <p:nvPr>
            <p:ph type="dt" sz="half" idx="10"/>
          </p:nvPr>
        </p:nvSpPr>
        <p:spPr/>
        <p:txBody>
          <a:bodyPr/>
          <a:lstStyle/>
          <a:p>
            <a:fld id="{3008443F-75A7-4DF7-9510-EB57E9109901}" type="datetimeFigureOut">
              <a:rPr lang="de-DE" smtClean="0"/>
              <a:t>26.03.2020</a:t>
            </a:fld>
            <a:endParaRPr lang="de-DE"/>
          </a:p>
        </p:txBody>
      </p:sp>
      <p:sp>
        <p:nvSpPr>
          <p:cNvPr id="5" name="Fußzeilenplatzhalter 4">
            <a:extLst>
              <a:ext uri="{FF2B5EF4-FFF2-40B4-BE49-F238E27FC236}">
                <a16:creationId xmlns:a16="http://schemas.microsoft.com/office/drawing/2014/main" id="{9606F910-2871-40A5-A6AC-6BEDAFBAE6D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A5278C3-D0C5-48FD-ADCE-0EFAAAA187BC}"/>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286840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C0881DB-9E4C-40D5-84C3-4B2C623B96C6}"/>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2AB8D85C-72D7-414A-BDA4-5FCBEDF09AA7}"/>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5F4D2D1-4F9C-401D-9714-2320E6E5B6E8}"/>
              </a:ext>
            </a:extLst>
          </p:cNvPr>
          <p:cNvSpPr>
            <a:spLocks noGrp="1"/>
          </p:cNvSpPr>
          <p:nvPr>
            <p:ph type="dt" sz="half" idx="10"/>
          </p:nvPr>
        </p:nvSpPr>
        <p:spPr/>
        <p:txBody>
          <a:bodyPr/>
          <a:lstStyle/>
          <a:p>
            <a:fld id="{3008443F-75A7-4DF7-9510-EB57E9109901}" type="datetimeFigureOut">
              <a:rPr lang="de-DE" smtClean="0"/>
              <a:t>26.03.2020</a:t>
            </a:fld>
            <a:endParaRPr lang="de-DE"/>
          </a:p>
        </p:txBody>
      </p:sp>
      <p:sp>
        <p:nvSpPr>
          <p:cNvPr id="5" name="Fußzeilenplatzhalter 4">
            <a:extLst>
              <a:ext uri="{FF2B5EF4-FFF2-40B4-BE49-F238E27FC236}">
                <a16:creationId xmlns:a16="http://schemas.microsoft.com/office/drawing/2014/main" id="{15E14C80-1E1A-4FDA-B058-A304162DA78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1CBE32D-000F-4167-A46D-60F2C8DFED22}"/>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1398218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28094F-6DEE-404B-BB59-7893C51055D6}"/>
              </a:ext>
            </a:extLst>
          </p:cNvPr>
          <p:cNvSpPr>
            <a:spLocks noGrp="1"/>
          </p:cNvSpPr>
          <p:nvPr>
            <p:ph type="title"/>
          </p:nvPr>
        </p:nvSpPr>
        <p:spPr>
          <a:xfrm>
            <a:off x="748145" y="365125"/>
            <a:ext cx="9310307" cy="604693"/>
          </a:xfrm>
        </p:spPr>
        <p:txBody>
          <a:bodyPr>
            <a:normAutofit/>
          </a:bodyPr>
          <a:lstStyle>
            <a:lvl1pPr>
              <a:defRPr sz="3500" b="1">
                <a:solidFill>
                  <a:schemeClr val="accent6">
                    <a:lumMod val="75000"/>
                  </a:schemeClr>
                </a:solidFill>
              </a:defRPr>
            </a:lvl1pPr>
          </a:lstStyle>
          <a:p>
            <a:r>
              <a:rPr lang="de-DE" dirty="0"/>
              <a:t>Mastertitelformat bearbeiten</a:t>
            </a:r>
          </a:p>
        </p:txBody>
      </p:sp>
      <p:sp>
        <p:nvSpPr>
          <p:cNvPr id="3" name="Inhaltsplatzhalter 2">
            <a:extLst>
              <a:ext uri="{FF2B5EF4-FFF2-40B4-BE49-F238E27FC236}">
                <a16:creationId xmlns:a16="http://schemas.microsoft.com/office/drawing/2014/main" id="{97C8A9E1-4391-4E24-A861-ED2C69E70492}"/>
              </a:ext>
            </a:extLst>
          </p:cNvPr>
          <p:cNvSpPr>
            <a:spLocks noGrp="1"/>
          </p:cNvSpPr>
          <p:nvPr>
            <p:ph idx="1"/>
          </p:nvPr>
        </p:nvSpPr>
        <p:spPr>
          <a:xfrm>
            <a:off x="838200" y="1293091"/>
            <a:ext cx="9220252" cy="4930054"/>
          </a:xfrm>
        </p:spPr>
        <p:txBody>
          <a:bodyPr/>
          <a:lstStyle>
            <a:lvl1pPr>
              <a:defRPr sz="2000"/>
            </a:lvl1pPr>
            <a:lvl2pPr>
              <a:defRPr sz="1800"/>
            </a:lvl2pPr>
            <a:lvl3pPr>
              <a:defRPr sz="1600"/>
            </a:lvl3pPr>
            <a:lvl4pPr>
              <a:defRPr sz="1400"/>
            </a:lvl4pPr>
            <a:lvl5pPr>
              <a:defRPr sz="1200"/>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FB8E9DA3-4E5C-4030-8EDB-27AA6D0998A9}"/>
              </a:ext>
            </a:extLst>
          </p:cNvPr>
          <p:cNvSpPr>
            <a:spLocks noGrp="1"/>
          </p:cNvSpPr>
          <p:nvPr>
            <p:ph type="dt" sz="half" idx="10"/>
          </p:nvPr>
        </p:nvSpPr>
        <p:spPr/>
        <p:txBody>
          <a:bodyPr/>
          <a:lstStyle/>
          <a:p>
            <a:fld id="{3008443F-75A7-4DF7-9510-EB57E9109901}" type="datetimeFigureOut">
              <a:rPr lang="de-DE" smtClean="0"/>
              <a:t>26.03.2020</a:t>
            </a:fld>
            <a:endParaRPr lang="de-DE"/>
          </a:p>
        </p:txBody>
      </p:sp>
      <p:sp>
        <p:nvSpPr>
          <p:cNvPr id="5" name="Fußzeilenplatzhalter 4">
            <a:extLst>
              <a:ext uri="{FF2B5EF4-FFF2-40B4-BE49-F238E27FC236}">
                <a16:creationId xmlns:a16="http://schemas.microsoft.com/office/drawing/2014/main" id="{1A88E7BE-73D1-49DA-809D-45764AB7793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81B2D74-080D-4091-A002-7848146BD5B6}"/>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89698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BD3833-E62E-4781-9E83-6CC62325FC9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28E353F5-9627-4C3B-B952-00A36DF75F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C4C7C558-4871-4CA5-A029-B2CA2848E9B6}"/>
              </a:ext>
            </a:extLst>
          </p:cNvPr>
          <p:cNvSpPr>
            <a:spLocks noGrp="1"/>
          </p:cNvSpPr>
          <p:nvPr>
            <p:ph type="dt" sz="half" idx="10"/>
          </p:nvPr>
        </p:nvSpPr>
        <p:spPr/>
        <p:txBody>
          <a:bodyPr/>
          <a:lstStyle/>
          <a:p>
            <a:fld id="{3008443F-75A7-4DF7-9510-EB57E9109901}" type="datetimeFigureOut">
              <a:rPr lang="de-DE" smtClean="0"/>
              <a:t>26.03.2020</a:t>
            </a:fld>
            <a:endParaRPr lang="de-DE"/>
          </a:p>
        </p:txBody>
      </p:sp>
      <p:sp>
        <p:nvSpPr>
          <p:cNvPr id="5" name="Fußzeilenplatzhalter 4">
            <a:extLst>
              <a:ext uri="{FF2B5EF4-FFF2-40B4-BE49-F238E27FC236}">
                <a16:creationId xmlns:a16="http://schemas.microsoft.com/office/drawing/2014/main" id="{EA247D3E-9E6A-438A-9A12-3AE2E51A5A4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FDFA527-6AF5-480E-9A5A-0D79EFA7C97A}"/>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893788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2588A1-6334-4411-B65F-16A6CCE008EB}"/>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C375C23C-D16F-4A58-BEFD-FB40E9074E8F}"/>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7F673113-44B6-4A98-9EB2-2CDD059AAEF1}"/>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91624AA-1DEB-4362-8E58-1491C70B8178}"/>
              </a:ext>
            </a:extLst>
          </p:cNvPr>
          <p:cNvSpPr>
            <a:spLocks noGrp="1"/>
          </p:cNvSpPr>
          <p:nvPr>
            <p:ph type="dt" sz="half" idx="10"/>
          </p:nvPr>
        </p:nvSpPr>
        <p:spPr/>
        <p:txBody>
          <a:bodyPr/>
          <a:lstStyle/>
          <a:p>
            <a:fld id="{3008443F-75A7-4DF7-9510-EB57E9109901}" type="datetimeFigureOut">
              <a:rPr lang="de-DE" smtClean="0"/>
              <a:t>26.03.2020</a:t>
            </a:fld>
            <a:endParaRPr lang="de-DE"/>
          </a:p>
        </p:txBody>
      </p:sp>
      <p:sp>
        <p:nvSpPr>
          <p:cNvPr id="6" name="Fußzeilenplatzhalter 5">
            <a:extLst>
              <a:ext uri="{FF2B5EF4-FFF2-40B4-BE49-F238E27FC236}">
                <a16:creationId xmlns:a16="http://schemas.microsoft.com/office/drawing/2014/main" id="{FAA3C0E0-27D1-4A8A-B21A-E114A8D33FA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D731A54B-A672-4DBF-AC30-0B35514A57D4}"/>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758651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29283A-4363-4903-BB48-73D827665917}"/>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11C64C76-CB30-40AA-A657-D2E633903A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7020D0E-362B-4EE1-9861-AC03FC800214}"/>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C5A2230D-A22A-4A00-94F7-0DCB0D1AA7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612E814C-D41C-4435-95F0-FCC693E4ADE0}"/>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2262C0DA-E9CA-41A5-8EA5-0346B7A81214}"/>
              </a:ext>
            </a:extLst>
          </p:cNvPr>
          <p:cNvSpPr>
            <a:spLocks noGrp="1"/>
          </p:cNvSpPr>
          <p:nvPr>
            <p:ph type="dt" sz="half" idx="10"/>
          </p:nvPr>
        </p:nvSpPr>
        <p:spPr/>
        <p:txBody>
          <a:bodyPr/>
          <a:lstStyle/>
          <a:p>
            <a:fld id="{3008443F-75A7-4DF7-9510-EB57E9109901}" type="datetimeFigureOut">
              <a:rPr lang="de-DE" smtClean="0"/>
              <a:t>26.03.2020</a:t>
            </a:fld>
            <a:endParaRPr lang="de-DE"/>
          </a:p>
        </p:txBody>
      </p:sp>
      <p:sp>
        <p:nvSpPr>
          <p:cNvPr id="8" name="Fußzeilenplatzhalter 7">
            <a:extLst>
              <a:ext uri="{FF2B5EF4-FFF2-40B4-BE49-F238E27FC236}">
                <a16:creationId xmlns:a16="http://schemas.microsoft.com/office/drawing/2014/main" id="{08383DBC-9543-4AD5-ADDB-AD5D57EB5B8C}"/>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DEFE385E-88BF-46AB-A27E-2E128152536C}"/>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572419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331C85-5B56-4887-9267-6CE0B4438DF0}"/>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069F2C47-0F73-4CA1-84BC-F56AA3FEF8E3}"/>
              </a:ext>
            </a:extLst>
          </p:cNvPr>
          <p:cNvSpPr>
            <a:spLocks noGrp="1"/>
          </p:cNvSpPr>
          <p:nvPr>
            <p:ph type="dt" sz="half" idx="10"/>
          </p:nvPr>
        </p:nvSpPr>
        <p:spPr/>
        <p:txBody>
          <a:bodyPr/>
          <a:lstStyle/>
          <a:p>
            <a:fld id="{3008443F-75A7-4DF7-9510-EB57E9109901}" type="datetimeFigureOut">
              <a:rPr lang="de-DE" smtClean="0"/>
              <a:t>26.03.2020</a:t>
            </a:fld>
            <a:endParaRPr lang="de-DE"/>
          </a:p>
        </p:txBody>
      </p:sp>
      <p:sp>
        <p:nvSpPr>
          <p:cNvPr id="4" name="Fußzeilenplatzhalter 3">
            <a:extLst>
              <a:ext uri="{FF2B5EF4-FFF2-40B4-BE49-F238E27FC236}">
                <a16:creationId xmlns:a16="http://schemas.microsoft.com/office/drawing/2014/main" id="{01EA0F6F-54B4-44E6-9EF7-ACAD6C327DD8}"/>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BB5078FF-EC68-45C7-BCDD-FF1165FE0961}"/>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974759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A3DBDB1-FACA-43E3-B738-E444E51FB6E3}"/>
              </a:ext>
            </a:extLst>
          </p:cNvPr>
          <p:cNvSpPr>
            <a:spLocks noGrp="1"/>
          </p:cNvSpPr>
          <p:nvPr>
            <p:ph type="dt" sz="half" idx="10"/>
          </p:nvPr>
        </p:nvSpPr>
        <p:spPr/>
        <p:txBody>
          <a:bodyPr/>
          <a:lstStyle/>
          <a:p>
            <a:fld id="{3008443F-75A7-4DF7-9510-EB57E9109901}" type="datetimeFigureOut">
              <a:rPr lang="de-DE" smtClean="0"/>
              <a:t>26.03.2020</a:t>
            </a:fld>
            <a:endParaRPr lang="de-DE"/>
          </a:p>
        </p:txBody>
      </p:sp>
      <p:sp>
        <p:nvSpPr>
          <p:cNvPr id="3" name="Fußzeilenplatzhalter 2">
            <a:extLst>
              <a:ext uri="{FF2B5EF4-FFF2-40B4-BE49-F238E27FC236}">
                <a16:creationId xmlns:a16="http://schemas.microsoft.com/office/drawing/2014/main" id="{2676E586-4C3C-45FC-8879-4ABA058C4488}"/>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3EC11151-87F4-4760-8C81-91F5433ACD73}"/>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4143328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E2C705-34DF-4637-88F1-303051F9AE4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5F2CA8C3-C9F7-45AE-90E5-0A8A47CE8B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74B4D43D-F9A3-46FB-B087-25CFCF5C45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6B1FAE5-4D29-4D79-B118-DAC03679F002}"/>
              </a:ext>
            </a:extLst>
          </p:cNvPr>
          <p:cNvSpPr>
            <a:spLocks noGrp="1"/>
          </p:cNvSpPr>
          <p:nvPr>
            <p:ph type="dt" sz="half" idx="10"/>
          </p:nvPr>
        </p:nvSpPr>
        <p:spPr/>
        <p:txBody>
          <a:bodyPr/>
          <a:lstStyle/>
          <a:p>
            <a:fld id="{3008443F-75A7-4DF7-9510-EB57E9109901}" type="datetimeFigureOut">
              <a:rPr lang="de-DE" smtClean="0"/>
              <a:t>26.03.2020</a:t>
            </a:fld>
            <a:endParaRPr lang="de-DE"/>
          </a:p>
        </p:txBody>
      </p:sp>
      <p:sp>
        <p:nvSpPr>
          <p:cNvPr id="6" name="Fußzeilenplatzhalter 5">
            <a:extLst>
              <a:ext uri="{FF2B5EF4-FFF2-40B4-BE49-F238E27FC236}">
                <a16:creationId xmlns:a16="http://schemas.microsoft.com/office/drawing/2014/main" id="{040FA518-FD2F-4E4E-87DF-F56A59CF72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728CD90-A2DC-4008-ADCB-7706209F19B3}"/>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449360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78CCDF-A1B4-4EE0-96C4-0D5C5DB9FDA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108BC79B-3B75-4597-8EE8-522D73E784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041B4E7E-7BAB-489D-A329-9C945F0EDF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3B287FA-C9CA-40BA-ACB9-5693091ACFD4}"/>
              </a:ext>
            </a:extLst>
          </p:cNvPr>
          <p:cNvSpPr>
            <a:spLocks noGrp="1"/>
          </p:cNvSpPr>
          <p:nvPr>
            <p:ph type="dt" sz="half" idx="10"/>
          </p:nvPr>
        </p:nvSpPr>
        <p:spPr/>
        <p:txBody>
          <a:bodyPr/>
          <a:lstStyle/>
          <a:p>
            <a:fld id="{3008443F-75A7-4DF7-9510-EB57E9109901}" type="datetimeFigureOut">
              <a:rPr lang="de-DE" smtClean="0"/>
              <a:t>26.03.2020</a:t>
            </a:fld>
            <a:endParaRPr lang="de-DE"/>
          </a:p>
        </p:txBody>
      </p:sp>
      <p:sp>
        <p:nvSpPr>
          <p:cNvPr id="6" name="Fußzeilenplatzhalter 5">
            <a:extLst>
              <a:ext uri="{FF2B5EF4-FFF2-40B4-BE49-F238E27FC236}">
                <a16:creationId xmlns:a16="http://schemas.microsoft.com/office/drawing/2014/main" id="{8AC479EC-7B20-4A28-8C6E-2BB09B68D0F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F414186-A079-455F-826A-651100E1CBF0}"/>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098547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D05E285D-867C-4518-99EC-AFCDF9FBEC74}"/>
              </a:ext>
            </a:extLst>
          </p:cNvPr>
          <p:cNvSpPr>
            <a:spLocks noGrp="1"/>
          </p:cNvSpPr>
          <p:nvPr>
            <p:ph type="title"/>
          </p:nvPr>
        </p:nvSpPr>
        <p:spPr>
          <a:xfrm>
            <a:off x="838200" y="365125"/>
            <a:ext cx="9220252"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8F80EDBC-C16B-4596-A63C-3AAB9A3EF2E4}"/>
              </a:ext>
            </a:extLst>
          </p:cNvPr>
          <p:cNvSpPr>
            <a:spLocks noGrp="1"/>
          </p:cNvSpPr>
          <p:nvPr>
            <p:ph type="body" idx="1"/>
          </p:nvPr>
        </p:nvSpPr>
        <p:spPr>
          <a:xfrm>
            <a:off x="838200" y="1825625"/>
            <a:ext cx="9220252"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B78316C-C763-4E39-AF04-C6E5CB16EF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08443F-75A7-4DF7-9510-EB57E9109901}" type="datetimeFigureOut">
              <a:rPr lang="de-DE" smtClean="0"/>
              <a:t>26.03.2020</a:t>
            </a:fld>
            <a:endParaRPr lang="de-DE"/>
          </a:p>
        </p:txBody>
      </p:sp>
      <p:sp>
        <p:nvSpPr>
          <p:cNvPr id="5" name="Fußzeilenplatzhalter 4">
            <a:extLst>
              <a:ext uri="{FF2B5EF4-FFF2-40B4-BE49-F238E27FC236}">
                <a16:creationId xmlns:a16="http://schemas.microsoft.com/office/drawing/2014/main" id="{1116E9CA-3435-43D9-A738-557F0F913C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C7E1969A-F4B1-4FD4-8978-362419074C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6ADB7D-A118-433D-9E21-7AB6B2A1327F}" type="slidenum">
              <a:rPr lang="de-DE" smtClean="0"/>
              <a:t>‹Nr.›</a:t>
            </a:fld>
            <a:endParaRPr lang="de-DE"/>
          </a:p>
        </p:txBody>
      </p:sp>
      <p:pic>
        <p:nvPicPr>
          <p:cNvPr id="7" name="Inhaltsplatzhalter 4">
            <a:extLst>
              <a:ext uri="{FF2B5EF4-FFF2-40B4-BE49-F238E27FC236}">
                <a16:creationId xmlns:a16="http://schemas.microsoft.com/office/drawing/2014/main" id="{4E077F4B-6692-4231-A31C-CC9E5BFB2236}"/>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t="5774" b="20582"/>
          <a:stretch/>
        </p:blipFill>
        <p:spPr>
          <a:xfrm>
            <a:off x="10464799" y="219339"/>
            <a:ext cx="1493503" cy="1471567"/>
          </a:xfrm>
          <a:prstGeom prst="rect">
            <a:avLst/>
          </a:prstGeom>
        </p:spPr>
      </p:pic>
    </p:spTree>
    <p:extLst>
      <p:ext uri="{BB962C8B-B14F-4D97-AF65-F5344CB8AC3E}">
        <p14:creationId xmlns:p14="http://schemas.microsoft.com/office/powerpoint/2010/main" val="39587557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hydrogeneurope.eu/hydrogen-cars" TargetMode="External"/><Relationship Id="rId2" Type="http://schemas.openxmlformats.org/officeDocument/2006/relationships/hyperlink" Target="https://en.wikipedia.org/wiki/Hydrogen_vehicle" TargetMode="External"/><Relationship Id="rId1" Type="http://schemas.openxmlformats.org/officeDocument/2006/relationships/slideLayout" Target="../slideLayouts/slideLayout2.xml"/><Relationship Id="rId5" Type="http://schemas.openxmlformats.org/officeDocument/2006/relationships/hyperlink" Target="https://cafcp.org/content/cost-refill" TargetMode="External"/><Relationship Id="rId4" Type="http://schemas.openxmlformats.org/officeDocument/2006/relationships/hyperlink" Target="https://www.businessinsider.com/hydrogen-fuel-cell-cars-teslas-biggest-threat-2019-12?r=DE&amp;IR=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954DA235-7A8E-4D1D-B2E8-AFCCD27DB44C}"/>
              </a:ext>
            </a:extLst>
          </p:cNvPr>
          <p:cNvPicPr>
            <a:picLocks noChangeAspect="1"/>
          </p:cNvPicPr>
          <p:nvPr/>
        </p:nvPicPr>
        <p:blipFill rotWithShape="1">
          <a:blip r:embed="rId2">
            <a:extLst>
              <a:ext uri="{28A0092B-C50C-407E-A947-70E740481C1C}">
                <a14:useLocalDpi xmlns:a14="http://schemas.microsoft.com/office/drawing/2010/main" val="0"/>
              </a:ext>
            </a:extLst>
          </a:blip>
          <a:srcRect t="9175" b="3199"/>
          <a:stretch/>
        </p:blipFill>
        <p:spPr>
          <a:xfrm>
            <a:off x="-1" y="0"/>
            <a:ext cx="12192001" cy="6872581"/>
          </a:xfrm>
          <a:prstGeom prst="rect">
            <a:avLst/>
          </a:prstGeom>
        </p:spPr>
      </p:pic>
      <p:sp>
        <p:nvSpPr>
          <p:cNvPr id="2" name="Titel 1">
            <a:extLst>
              <a:ext uri="{FF2B5EF4-FFF2-40B4-BE49-F238E27FC236}">
                <a16:creationId xmlns:a16="http://schemas.microsoft.com/office/drawing/2014/main" id="{E7A34F94-DFB1-4D26-BA8B-911FAB3F9818}"/>
              </a:ext>
            </a:extLst>
          </p:cNvPr>
          <p:cNvSpPr>
            <a:spLocks noGrp="1"/>
          </p:cNvSpPr>
          <p:nvPr>
            <p:ph type="ctrTitle"/>
          </p:nvPr>
        </p:nvSpPr>
        <p:spPr>
          <a:xfrm>
            <a:off x="137651" y="219339"/>
            <a:ext cx="5073445" cy="550330"/>
          </a:xfrm>
        </p:spPr>
        <p:txBody>
          <a:bodyPr>
            <a:normAutofit fontScale="90000"/>
          </a:bodyPr>
          <a:lstStyle/>
          <a:p>
            <a:pPr algn="l"/>
            <a:r>
              <a:rPr lang="de-DE" sz="4500" b="1" dirty="0">
                <a:solidFill>
                  <a:schemeClr val="bg1"/>
                </a:solidFill>
              </a:rPr>
              <a:t>Hydrogen Fuel </a:t>
            </a:r>
            <a:r>
              <a:rPr lang="de-DE" sz="4500" b="1" dirty="0" err="1">
                <a:solidFill>
                  <a:schemeClr val="bg1"/>
                </a:solidFill>
              </a:rPr>
              <a:t>Cell</a:t>
            </a:r>
            <a:r>
              <a:rPr lang="de-DE" sz="4500" b="1" dirty="0">
                <a:solidFill>
                  <a:schemeClr val="bg1"/>
                </a:solidFill>
              </a:rPr>
              <a:t> Cars</a:t>
            </a:r>
          </a:p>
        </p:txBody>
      </p:sp>
      <p:pic>
        <p:nvPicPr>
          <p:cNvPr id="8" name="Inhaltsplatzhalter 4">
            <a:extLst>
              <a:ext uri="{FF2B5EF4-FFF2-40B4-BE49-F238E27FC236}">
                <a16:creationId xmlns:a16="http://schemas.microsoft.com/office/drawing/2014/main" id="{316899CC-9084-42EF-A01A-7D04884BE223}"/>
              </a:ext>
            </a:extLst>
          </p:cNvPr>
          <p:cNvPicPr>
            <a:picLocks noChangeAspect="1"/>
          </p:cNvPicPr>
          <p:nvPr/>
        </p:nvPicPr>
        <p:blipFill rotWithShape="1">
          <a:blip r:embed="rId3">
            <a:extLst>
              <a:ext uri="{28A0092B-C50C-407E-A947-70E740481C1C}">
                <a14:useLocalDpi xmlns:a14="http://schemas.microsoft.com/office/drawing/2010/main" val="0"/>
              </a:ext>
            </a:extLst>
          </a:blip>
          <a:srcRect l="1832" t="5774" b="21308"/>
          <a:stretch/>
        </p:blipFill>
        <p:spPr>
          <a:xfrm>
            <a:off x="10492154" y="219339"/>
            <a:ext cx="1466148" cy="1457061"/>
          </a:xfrm>
          <a:prstGeom prst="rect">
            <a:avLst/>
          </a:prstGeom>
          <a:solidFill>
            <a:schemeClr val="bg1"/>
          </a:solidFill>
        </p:spPr>
      </p:pic>
    </p:spTree>
    <p:extLst>
      <p:ext uri="{BB962C8B-B14F-4D97-AF65-F5344CB8AC3E}">
        <p14:creationId xmlns:p14="http://schemas.microsoft.com/office/powerpoint/2010/main" val="3178935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No harmful fumes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Hydrogen cars also do not emit any harmful fumes at all. In fact, like electric cars, they will not emit any fumes at all</a:t>
            </a:r>
            <a:r>
              <a:rPr lang="en-US"/>
              <a:t>. </a:t>
            </a:r>
            <a:endParaRPr lang="en-US" dirty="0"/>
          </a:p>
          <a:p>
            <a:pPr>
              <a:spcBef>
                <a:spcPts val="2000"/>
              </a:spcBef>
            </a:pPr>
            <a:r>
              <a:rPr lang="en-US"/>
              <a:t>This </a:t>
            </a:r>
            <a:r>
              <a:rPr lang="en-US" dirty="0"/>
              <a:t>is a big advantage over conventional cars which emit large amounts of harmful gases into our atmosphere</a:t>
            </a:r>
            <a:r>
              <a:rPr lang="en-US"/>
              <a:t>. </a:t>
            </a:r>
            <a:endParaRPr lang="en-US" dirty="0"/>
          </a:p>
          <a:p>
            <a:pPr>
              <a:spcBef>
                <a:spcPts val="2000"/>
              </a:spcBef>
            </a:pPr>
            <a:r>
              <a:rPr lang="en-US"/>
              <a:t>These </a:t>
            </a:r>
            <a:r>
              <a:rPr lang="en-US" dirty="0"/>
              <a:t>gases do not only contribute to global warming, they can also be pretty harmful to human health</a:t>
            </a:r>
            <a:r>
              <a:rPr lang="en-US"/>
              <a:t>. </a:t>
            </a:r>
            <a:endParaRPr lang="en-US" dirty="0"/>
          </a:p>
          <a:p>
            <a:pPr>
              <a:spcBef>
                <a:spcPts val="2000"/>
              </a:spcBef>
            </a:pPr>
            <a:r>
              <a:rPr lang="en-US"/>
              <a:t>Especially </a:t>
            </a:r>
            <a:r>
              <a:rPr lang="en-US" dirty="0"/>
              <a:t>in areas with high levels of air and particle pollution, the fumes from cars can lead to serious pulmonary diseases or also to heart conditions of several sorts</a:t>
            </a:r>
            <a:r>
              <a:rPr lang="en-US"/>
              <a:t>. </a:t>
            </a:r>
            <a:endParaRPr lang="en-US" dirty="0"/>
          </a:p>
          <a:p>
            <a:pPr>
              <a:spcBef>
                <a:spcPts val="2000"/>
              </a:spcBef>
            </a:pPr>
            <a:r>
              <a:rPr lang="en-US"/>
              <a:t>Thus</a:t>
            </a:r>
            <a:r>
              <a:rPr lang="en-US" dirty="0"/>
              <a:t>, also from a health standpoint, hydrogen fuel cell cars may be preferred over the use of conventional cars.</a:t>
            </a:r>
          </a:p>
          <a:p>
            <a:pPr>
              <a:spcBef>
                <a:spcPts val="2000"/>
              </a:spcBef>
            </a:pPr>
            <a:endParaRPr lang="de-DE" dirty="0"/>
          </a:p>
        </p:txBody>
      </p:sp>
    </p:spTree>
    <p:extLst>
      <p:ext uri="{BB962C8B-B14F-4D97-AF65-F5344CB8AC3E}">
        <p14:creationId xmlns:p14="http://schemas.microsoft.com/office/powerpoint/2010/main" val="85164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No air pollution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Apart from fumes, there is also no air pollution from hydrogen fuel cell cars at all</a:t>
            </a:r>
            <a:r>
              <a:rPr lang="en-US"/>
              <a:t>. </a:t>
            </a:r>
            <a:endParaRPr lang="en-US" dirty="0"/>
          </a:p>
          <a:p>
            <a:pPr>
              <a:spcBef>
                <a:spcPts val="2000"/>
              </a:spcBef>
            </a:pPr>
            <a:r>
              <a:rPr lang="en-US"/>
              <a:t>Conventional </a:t>
            </a:r>
            <a:r>
              <a:rPr lang="en-US" dirty="0"/>
              <a:t>cars emit gases that contribute to ozone layer depletion and also to the development of acid rain</a:t>
            </a:r>
            <a:r>
              <a:rPr lang="en-US"/>
              <a:t>. </a:t>
            </a:r>
            <a:endParaRPr lang="en-US" dirty="0"/>
          </a:p>
          <a:p>
            <a:pPr>
              <a:spcBef>
                <a:spcPts val="2000"/>
              </a:spcBef>
            </a:pPr>
            <a:r>
              <a:rPr lang="en-US"/>
              <a:t>Thus</a:t>
            </a:r>
            <a:r>
              <a:rPr lang="en-US" dirty="0"/>
              <a:t>, there are many issues to the use of conventional gas that use fossil fuels which could be avoided by using hydrogen cars instead.</a:t>
            </a:r>
          </a:p>
          <a:p>
            <a:pPr>
              <a:spcBef>
                <a:spcPts val="2000"/>
              </a:spcBef>
            </a:pPr>
            <a:endParaRPr lang="de-DE" dirty="0"/>
          </a:p>
        </p:txBody>
      </p:sp>
    </p:spTree>
    <p:extLst>
      <p:ext uri="{BB962C8B-B14F-4D97-AF65-F5344CB8AC3E}">
        <p14:creationId xmlns:p14="http://schemas.microsoft.com/office/powerpoint/2010/main" val="59621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No greenhouse gas emissions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Another big upside of hydrogen cars is that they do not emit harmful greenhouse gases into our atmosphere</a:t>
            </a:r>
            <a:r>
              <a:rPr lang="en-US"/>
              <a:t>. </a:t>
            </a:r>
            <a:endParaRPr lang="en-US" dirty="0"/>
          </a:p>
          <a:p>
            <a:pPr>
              <a:spcBef>
                <a:spcPts val="2000"/>
              </a:spcBef>
            </a:pPr>
            <a:r>
              <a:rPr lang="en-US"/>
              <a:t>As </a:t>
            </a:r>
            <a:r>
              <a:rPr lang="en-US" dirty="0"/>
              <a:t>we all know, the emission of greenhouse gases contributes to global warming and the implied horrible effects for millions of people worldwide</a:t>
            </a:r>
            <a:r>
              <a:rPr lang="en-US"/>
              <a:t>. </a:t>
            </a:r>
            <a:endParaRPr lang="en-US" dirty="0"/>
          </a:p>
          <a:p>
            <a:pPr>
              <a:spcBef>
                <a:spcPts val="2000"/>
              </a:spcBef>
            </a:pPr>
            <a:r>
              <a:rPr lang="en-US"/>
              <a:t>Therefore</a:t>
            </a:r>
            <a:r>
              <a:rPr lang="en-US" dirty="0"/>
              <a:t>, by using fuel cell cars instead of conventional ones, we as humanity could mitigate the emission of greenhouse gases and slow down global warming to a certain extent.</a:t>
            </a:r>
          </a:p>
          <a:p>
            <a:pPr>
              <a:spcBef>
                <a:spcPts val="2000"/>
              </a:spcBef>
            </a:pPr>
            <a:endParaRPr lang="de-DE" dirty="0"/>
          </a:p>
        </p:txBody>
      </p:sp>
    </p:spTree>
    <p:extLst>
      <p:ext uri="{BB962C8B-B14F-4D97-AF65-F5344CB8AC3E}">
        <p14:creationId xmlns:p14="http://schemas.microsoft.com/office/powerpoint/2010/main" val="661863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Perfect for commuting</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it is crucial that we improve the air quality in big cities, hydrogen cars may be a good alternative to the use of conventional cars, especially for commuting purposes</a:t>
            </a:r>
            <a:r>
              <a:rPr lang="en-US"/>
              <a:t>. </a:t>
            </a:r>
            <a:endParaRPr lang="en-US" dirty="0"/>
          </a:p>
          <a:p>
            <a:pPr>
              <a:spcBef>
                <a:spcPts val="2000"/>
              </a:spcBef>
            </a:pPr>
            <a:r>
              <a:rPr lang="en-US"/>
              <a:t>The </a:t>
            </a:r>
            <a:r>
              <a:rPr lang="en-US" dirty="0"/>
              <a:t>average person spends plenty of time in traffic jams over the course of his or her life, which also implies the emission or large amounts of harmful gases into our atmosphere if those people use conventional cars</a:t>
            </a:r>
            <a:r>
              <a:rPr lang="en-US"/>
              <a:t>. </a:t>
            </a:r>
            <a:endParaRPr lang="en-US" dirty="0"/>
          </a:p>
          <a:p>
            <a:pPr>
              <a:spcBef>
                <a:spcPts val="2000"/>
              </a:spcBef>
            </a:pPr>
            <a:r>
              <a:rPr lang="en-US"/>
              <a:t>By </a:t>
            </a:r>
            <a:r>
              <a:rPr lang="en-US" dirty="0"/>
              <a:t>switching to hydrogen cars, emission levels in cities could be reduced significantly.</a:t>
            </a:r>
          </a:p>
          <a:p>
            <a:pPr>
              <a:spcBef>
                <a:spcPts val="2000"/>
              </a:spcBef>
            </a:pPr>
            <a:endParaRPr lang="de-DE" dirty="0"/>
          </a:p>
        </p:txBody>
      </p:sp>
    </p:spTree>
    <p:extLst>
      <p:ext uri="{BB962C8B-B14F-4D97-AF65-F5344CB8AC3E}">
        <p14:creationId xmlns:p14="http://schemas.microsoft.com/office/powerpoint/2010/main" val="3603474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Hedge against increasing gas prices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If you still use conventional cars that are powered by fossil fuels in the future, you might also suffer from significant increases in gas prices</a:t>
            </a:r>
            <a:r>
              <a:rPr lang="en-US"/>
              <a:t>. </a:t>
            </a:r>
            <a:endParaRPr lang="en-US" dirty="0"/>
          </a:p>
          <a:p>
            <a:pPr>
              <a:spcBef>
                <a:spcPts val="2000"/>
              </a:spcBef>
            </a:pPr>
            <a:r>
              <a:rPr lang="en-US"/>
              <a:t>Since </a:t>
            </a:r>
            <a:r>
              <a:rPr lang="en-US" dirty="0"/>
              <a:t>fossil fuels are finite resources, they may become scarcer over time</a:t>
            </a:r>
            <a:r>
              <a:rPr lang="en-US"/>
              <a:t>. </a:t>
            </a:r>
            <a:endParaRPr lang="en-US" dirty="0"/>
          </a:p>
          <a:p>
            <a:pPr>
              <a:spcBef>
                <a:spcPts val="2000"/>
              </a:spcBef>
            </a:pPr>
            <a:r>
              <a:rPr lang="en-US"/>
              <a:t>Since </a:t>
            </a:r>
            <a:r>
              <a:rPr lang="en-US" dirty="0"/>
              <a:t>the price of goods will usually be determined by supply and demand, chances are that the price for fossil resources will increases due to the higher level of scarcity over time</a:t>
            </a:r>
            <a:r>
              <a:rPr lang="en-US"/>
              <a:t>. </a:t>
            </a:r>
            <a:endParaRPr lang="en-US" dirty="0"/>
          </a:p>
          <a:p>
            <a:pPr>
              <a:spcBef>
                <a:spcPts val="2000"/>
              </a:spcBef>
            </a:pPr>
            <a:r>
              <a:rPr lang="en-US"/>
              <a:t>Therefore</a:t>
            </a:r>
            <a:r>
              <a:rPr lang="en-US" dirty="0"/>
              <a:t>, now may be a good time to switch from conventional to hydrogen cars in order to become independent of fossil fuel prices.</a:t>
            </a:r>
          </a:p>
          <a:p>
            <a:pPr>
              <a:spcBef>
                <a:spcPts val="2000"/>
              </a:spcBef>
            </a:pPr>
            <a:endParaRPr lang="de-DE" dirty="0"/>
          </a:p>
        </p:txBody>
      </p:sp>
    </p:spTree>
    <p:extLst>
      <p:ext uri="{BB962C8B-B14F-4D97-AF65-F5344CB8AC3E}">
        <p14:creationId xmlns:p14="http://schemas.microsoft.com/office/powerpoint/2010/main" val="39002404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Cons of hydrogen fuel cell cars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r>
              <a:rPr lang="en-US" b="1" dirty="0"/>
              <a:t>High costs for new cars</a:t>
            </a:r>
            <a:endParaRPr lang="en-US" dirty="0"/>
          </a:p>
          <a:p>
            <a:r>
              <a:rPr lang="en-US" b="1" dirty="0"/>
              <a:t>High depreciation in the first years</a:t>
            </a:r>
            <a:endParaRPr lang="en-US" dirty="0"/>
          </a:p>
          <a:p>
            <a:r>
              <a:rPr lang="en-US" b="1" dirty="0"/>
              <a:t>Charging may be an issue</a:t>
            </a:r>
            <a:endParaRPr lang="en-US" dirty="0"/>
          </a:p>
          <a:p>
            <a:r>
              <a:rPr lang="en-US" b="1" dirty="0"/>
              <a:t>Lack of infrastructure related to hydrogen cars</a:t>
            </a:r>
            <a:endParaRPr lang="en-US" dirty="0"/>
          </a:p>
          <a:p>
            <a:r>
              <a:rPr lang="en-US" b="1" dirty="0"/>
              <a:t>Limited selection of vehicles</a:t>
            </a:r>
            <a:endParaRPr lang="en-US" dirty="0"/>
          </a:p>
          <a:p>
            <a:r>
              <a:rPr lang="en-US" b="1" dirty="0"/>
              <a:t>Technology not mature yet</a:t>
            </a:r>
            <a:endParaRPr lang="en-US" dirty="0"/>
          </a:p>
          <a:p>
            <a:r>
              <a:rPr lang="en-US" b="1" dirty="0"/>
              <a:t>Large investments in R&amp;D necessary</a:t>
            </a:r>
            <a:endParaRPr lang="en-US" dirty="0"/>
          </a:p>
          <a:p>
            <a:r>
              <a:rPr lang="en-US" b="1" dirty="0"/>
              <a:t>High fuel costs</a:t>
            </a:r>
            <a:endParaRPr lang="en-US" dirty="0"/>
          </a:p>
          <a:p>
            <a:r>
              <a:rPr lang="en-US" b="1" dirty="0"/>
              <a:t>Safety concerns</a:t>
            </a:r>
            <a:endParaRPr lang="en-US" dirty="0"/>
          </a:p>
          <a:p>
            <a:r>
              <a:rPr lang="en-US" b="1" dirty="0"/>
              <a:t>Hydrogen production may not be eco-friendly</a:t>
            </a:r>
            <a:endParaRPr lang="en-US" dirty="0"/>
          </a:p>
          <a:p>
            <a:endParaRPr lang="de-DE" dirty="0"/>
          </a:p>
        </p:txBody>
      </p:sp>
    </p:spTree>
    <p:extLst>
      <p:ext uri="{BB962C8B-B14F-4D97-AF65-F5344CB8AC3E}">
        <p14:creationId xmlns:p14="http://schemas.microsoft.com/office/powerpoint/2010/main" val="791472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High costs for new cars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One major disadvantage of hydrogen fuel cars is that they are pretty expensive. </a:t>
            </a:r>
          </a:p>
          <a:p>
            <a:pPr>
              <a:spcBef>
                <a:spcPts val="2000"/>
              </a:spcBef>
            </a:pPr>
            <a:r>
              <a:rPr lang="en-US" dirty="0"/>
              <a:t>New hydrogen cars are usually sold much higher compared to conventional cars. </a:t>
            </a:r>
          </a:p>
          <a:p>
            <a:pPr>
              <a:spcBef>
                <a:spcPts val="2000"/>
              </a:spcBef>
            </a:pPr>
            <a:r>
              <a:rPr lang="en-US" dirty="0"/>
              <a:t>Also, electric cars are usually much cheaper. </a:t>
            </a:r>
          </a:p>
          <a:p>
            <a:pPr>
              <a:spcBef>
                <a:spcPts val="2000"/>
              </a:spcBef>
            </a:pPr>
            <a:r>
              <a:rPr lang="en-US" dirty="0"/>
              <a:t>Therefore, from an economic standpoint, hydrogen cars are not yet an investment case. </a:t>
            </a:r>
          </a:p>
          <a:p>
            <a:pPr>
              <a:spcBef>
                <a:spcPts val="2000"/>
              </a:spcBef>
            </a:pPr>
            <a:r>
              <a:rPr lang="en-US" dirty="0"/>
              <a:t>However, this may change over time due to our rapid technological progress. </a:t>
            </a:r>
          </a:p>
          <a:p>
            <a:pPr>
              <a:spcBef>
                <a:spcPts val="2000"/>
              </a:spcBef>
            </a:pPr>
            <a:r>
              <a:rPr lang="en-US" dirty="0"/>
              <a:t>It is quite possible that fuel cell cars may become significantly cheaper in the near future.</a:t>
            </a:r>
          </a:p>
          <a:p>
            <a:pPr>
              <a:spcBef>
                <a:spcPts val="2000"/>
              </a:spcBef>
            </a:pPr>
            <a:endParaRPr lang="de-DE" dirty="0"/>
          </a:p>
        </p:txBody>
      </p:sp>
    </p:spTree>
    <p:extLst>
      <p:ext uri="{BB962C8B-B14F-4D97-AF65-F5344CB8AC3E}">
        <p14:creationId xmlns:p14="http://schemas.microsoft.com/office/powerpoint/2010/main" val="468463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High depreciation in the first years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Not only the initial purchase price for hydrogen cars is quite high, also the depreciation rate should be considered</a:t>
            </a:r>
            <a:r>
              <a:rPr lang="en-US"/>
              <a:t>. </a:t>
            </a:r>
            <a:endParaRPr lang="en-US" dirty="0"/>
          </a:p>
          <a:p>
            <a:pPr>
              <a:spcBef>
                <a:spcPts val="2000"/>
              </a:spcBef>
            </a:pPr>
            <a:r>
              <a:rPr lang="en-US"/>
              <a:t>Even </a:t>
            </a:r>
            <a:r>
              <a:rPr lang="en-US" dirty="0"/>
              <a:t>though also conventional cars have a pretty high depreciation rate and vehicles lose plenty of value in the first few years, the depreciation of hydrogen vehicles might be even higher</a:t>
            </a:r>
            <a:r>
              <a:rPr lang="en-US"/>
              <a:t>. </a:t>
            </a:r>
            <a:endParaRPr lang="en-US" dirty="0"/>
          </a:p>
          <a:p>
            <a:pPr>
              <a:spcBef>
                <a:spcPts val="2000"/>
              </a:spcBef>
            </a:pPr>
            <a:r>
              <a:rPr lang="en-US"/>
              <a:t>However</a:t>
            </a:r>
            <a:r>
              <a:rPr lang="en-US" dirty="0"/>
              <a:t>, since the market for hydrogen cars is rather small, valid conclusions about the real depreciation rate of hydrogen cars may be not possible at this point in time.</a:t>
            </a:r>
          </a:p>
          <a:p>
            <a:pPr>
              <a:spcBef>
                <a:spcPts val="2000"/>
              </a:spcBef>
            </a:pPr>
            <a:endParaRPr lang="de-DE" dirty="0"/>
          </a:p>
        </p:txBody>
      </p:sp>
    </p:spTree>
    <p:extLst>
      <p:ext uri="{BB962C8B-B14F-4D97-AF65-F5344CB8AC3E}">
        <p14:creationId xmlns:p14="http://schemas.microsoft.com/office/powerpoint/2010/main" val="27012877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Charging may be an issue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hydrogen power is rather new and many car companies do not engage in this power source yet, there are serious charging issues related to the use of hydrogen cars. </a:t>
            </a:r>
          </a:p>
          <a:p>
            <a:pPr>
              <a:spcBef>
                <a:spcPts val="2000"/>
              </a:spcBef>
            </a:pPr>
            <a:r>
              <a:rPr lang="en-US" dirty="0"/>
              <a:t>For instance, depending on your living area, you will have a pretty hard time finding a suitable fuel station that provides you with hydrogen fuel. </a:t>
            </a:r>
          </a:p>
          <a:p>
            <a:pPr>
              <a:spcBef>
                <a:spcPts val="2000"/>
              </a:spcBef>
            </a:pPr>
            <a:r>
              <a:rPr lang="en-US" dirty="0"/>
              <a:t>In fact, for most regions, there will be no suitable fuel stations around in a radius of 100 miles. </a:t>
            </a:r>
          </a:p>
          <a:p>
            <a:pPr>
              <a:spcBef>
                <a:spcPts val="2000"/>
              </a:spcBef>
            </a:pPr>
            <a:r>
              <a:rPr lang="en-US" dirty="0"/>
              <a:t>This implies that you will be pretty confined in the use of your hydrogen car since you might simply run out of fuel on a regular basis if you do not pay close attention regarding fuel opportunities.</a:t>
            </a:r>
          </a:p>
          <a:p>
            <a:pPr>
              <a:spcBef>
                <a:spcPts val="2000"/>
              </a:spcBef>
            </a:pPr>
            <a:endParaRPr lang="de-DE" dirty="0"/>
          </a:p>
        </p:txBody>
      </p:sp>
    </p:spTree>
    <p:extLst>
      <p:ext uri="{BB962C8B-B14F-4D97-AF65-F5344CB8AC3E}">
        <p14:creationId xmlns:p14="http://schemas.microsoft.com/office/powerpoint/2010/main" val="1755893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Lack of infrastructure related to hydrogen cars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 overall infrastructure around fuel cell cars is pretty confined</a:t>
            </a:r>
            <a:r>
              <a:rPr lang="en-US"/>
              <a:t>. </a:t>
            </a:r>
            <a:endParaRPr lang="en-US" dirty="0"/>
          </a:p>
          <a:p>
            <a:pPr>
              <a:spcBef>
                <a:spcPts val="2000"/>
              </a:spcBef>
            </a:pPr>
            <a:r>
              <a:rPr lang="en-US"/>
              <a:t>Apart </a:t>
            </a:r>
            <a:r>
              <a:rPr lang="en-US" dirty="0"/>
              <a:t>from a lack of fuel stations, there is also a lack of knowledge when it comes to repairs and maintenance in many car repair shops since most mechanics are not yet familiar with this rather new technology</a:t>
            </a:r>
            <a:r>
              <a:rPr lang="en-US"/>
              <a:t>. </a:t>
            </a:r>
            <a:endParaRPr lang="en-US" dirty="0"/>
          </a:p>
          <a:p>
            <a:pPr>
              <a:spcBef>
                <a:spcPts val="2000"/>
              </a:spcBef>
            </a:pPr>
            <a:r>
              <a:rPr lang="en-US"/>
              <a:t>Therefore</a:t>
            </a:r>
            <a:r>
              <a:rPr lang="en-US" dirty="0"/>
              <a:t>, you may also have a hard time to find someone who will be able to fix your car issues in case you have trouble with your hydrogen engine.</a:t>
            </a:r>
          </a:p>
          <a:p>
            <a:pPr>
              <a:spcBef>
                <a:spcPts val="2000"/>
              </a:spcBef>
            </a:pPr>
            <a:endParaRPr lang="de-DE" dirty="0"/>
          </a:p>
        </p:txBody>
      </p:sp>
    </p:spTree>
    <p:extLst>
      <p:ext uri="{BB962C8B-B14F-4D97-AF65-F5344CB8AC3E}">
        <p14:creationId xmlns:p14="http://schemas.microsoft.com/office/powerpoint/2010/main" val="2450957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de-DE" dirty="0" err="1"/>
              <a:t>What</a:t>
            </a:r>
            <a:r>
              <a:rPr lang="de-DE" dirty="0"/>
              <a:t> </a:t>
            </a:r>
            <a:r>
              <a:rPr lang="de-DE" dirty="0" err="1"/>
              <a:t>are</a:t>
            </a:r>
            <a:r>
              <a:rPr lang="de-DE" dirty="0"/>
              <a:t> hydrogen </a:t>
            </a:r>
            <a:r>
              <a:rPr lang="de-DE" dirty="0" err="1"/>
              <a:t>fuel</a:t>
            </a:r>
            <a:r>
              <a:rPr lang="de-DE" dirty="0"/>
              <a:t> </a:t>
            </a:r>
            <a:r>
              <a:rPr lang="de-DE" dirty="0" err="1"/>
              <a:t>cell</a:t>
            </a:r>
            <a:r>
              <a:rPr lang="de-DE" dirty="0"/>
              <a:t> </a:t>
            </a:r>
            <a:r>
              <a:rPr lang="de-DE" dirty="0" err="1"/>
              <a:t>cars</a:t>
            </a:r>
            <a:r>
              <a:rPr lang="de-DE" dirty="0"/>
              <a:t>?</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pPr>
              <a:spcBef>
                <a:spcPts val="2000"/>
              </a:spcBef>
            </a:pPr>
            <a:r>
              <a:rPr lang="en-US" dirty="0"/>
              <a:t>Hydrogen fuel cell cars are vehicle that use hydrogen fuel instead of conventional fuels like gas. </a:t>
            </a:r>
          </a:p>
          <a:p>
            <a:pPr>
              <a:spcBef>
                <a:spcPts val="2000"/>
              </a:spcBef>
            </a:pPr>
            <a:r>
              <a:rPr lang="en-US" dirty="0"/>
              <a:t>While hydrogen fuels are often used for rockets, they also become more popular in the context of automobiles. </a:t>
            </a:r>
          </a:p>
          <a:p>
            <a:pPr>
              <a:spcBef>
                <a:spcPts val="2000"/>
              </a:spcBef>
            </a:pPr>
            <a:r>
              <a:rPr lang="en-US" dirty="0"/>
              <a:t>Compared to conventional cars that use fossil fuels, fuel cell cars have many advantages. However, they also have some shortcomings. </a:t>
            </a:r>
          </a:p>
          <a:p>
            <a:pPr>
              <a:spcBef>
                <a:spcPts val="2000"/>
              </a:spcBef>
            </a:pPr>
            <a:r>
              <a:rPr lang="en-US" dirty="0"/>
              <a:t>In this presentation, the pros and cons of hydrogen fuel cell cars are examined.</a:t>
            </a:r>
          </a:p>
          <a:p>
            <a:pPr>
              <a:spcBef>
                <a:spcPts val="2000"/>
              </a:spcBef>
            </a:pPr>
            <a:endParaRPr lang="de-DE" dirty="0"/>
          </a:p>
        </p:txBody>
      </p:sp>
    </p:spTree>
    <p:extLst>
      <p:ext uri="{BB962C8B-B14F-4D97-AF65-F5344CB8AC3E}">
        <p14:creationId xmlns:p14="http://schemas.microsoft.com/office/powerpoint/2010/main" val="38923226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Limited selection of vehicles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Another issue with hydrogen cars is that the selection of fuel cell cars is pretty confined. </a:t>
            </a:r>
          </a:p>
          <a:p>
            <a:pPr>
              <a:spcBef>
                <a:spcPts val="2000"/>
              </a:spcBef>
            </a:pPr>
            <a:r>
              <a:rPr lang="en-US" dirty="0"/>
              <a:t>While for conventional cars, you can choose a myriad of different types and models, only a few car companies engage in the hydrogen car market. </a:t>
            </a:r>
          </a:p>
          <a:p>
            <a:pPr>
              <a:spcBef>
                <a:spcPts val="2000"/>
              </a:spcBef>
            </a:pPr>
            <a:r>
              <a:rPr lang="en-US" dirty="0"/>
              <a:t>Therefore, you would have to make compromises when it comes to buying a hydrogen car. </a:t>
            </a:r>
          </a:p>
          <a:p>
            <a:pPr>
              <a:spcBef>
                <a:spcPts val="2000"/>
              </a:spcBef>
            </a:pPr>
            <a:endParaRPr lang="de-DE" dirty="0"/>
          </a:p>
        </p:txBody>
      </p:sp>
    </p:spTree>
    <p:extLst>
      <p:ext uri="{BB962C8B-B14F-4D97-AF65-F5344CB8AC3E}">
        <p14:creationId xmlns:p14="http://schemas.microsoft.com/office/powerpoint/2010/main" val="40498658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Technology not mature yet</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the technology of hydrogen power is rather new and not many car companies engage in that market at the current point in time, the risk for breakdowns or other issues related to hydrogen cars might be significantly higher compared to conventional cars since cars that are powered by fossil fuels have been used for many decades and there is much more experience in this field compared to the hydrogen car industry. </a:t>
            </a:r>
          </a:p>
          <a:p>
            <a:pPr>
              <a:spcBef>
                <a:spcPts val="2000"/>
              </a:spcBef>
            </a:pPr>
            <a:r>
              <a:rPr lang="en-US" dirty="0"/>
              <a:t>Thus, by buying a fuel cell car, you should take into account that it might be more vulnerable to technical issues. </a:t>
            </a:r>
          </a:p>
          <a:p>
            <a:pPr>
              <a:spcBef>
                <a:spcPts val="2000"/>
              </a:spcBef>
            </a:pPr>
            <a:r>
              <a:rPr lang="en-US" dirty="0"/>
              <a:t>Of course, as time passes and technology moves forward, the issues related to hydrogen cars may be solved and fuel cell cars might become much more reliable over time.</a:t>
            </a:r>
          </a:p>
          <a:p>
            <a:pPr>
              <a:spcBef>
                <a:spcPts val="2000"/>
              </a:spcBef>
            </a:pPr>
            <a:endParaRPr lang="de-DE" dirty="0"/>
          </a:p>
        </p:txBody>
      </p:sp>
    </p:spTree>
    <p:extLst>
      <p:ext uri="{BB962C8B-B14F-4D97-AF65-F5344CB8AC3E}">
        <p14:creationId xmlns:p14="http://schemas.microsoft.com/office/powerpoint/2010/main" val="39668616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Large investments in R&amp;D necessary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the technology behind hydrogen cars is not mature yet, this kind of technology requires large financial investments for research and development in order to improve processes and to make hydrogen cars much more cost-efficient</a:t>
            </a:r>
            <a:r>
              <a:rPr lang="en-US"/>
              <a:t>. </a:t>
            </a:r>
            <a:endParaRPr lang="en-US" dirty="0"/>
          </a:p>
          <a:p>
            <a:pPr>
              <a:spcBef>
                <a:spcPts val="2000"/>
              </a:spcBef>
            </a:pPr>
            <a:r>
              <a:rPr lang="en-US"/>
              <a:t>Only </a:t>
            </a:r>
            <a:r>
              <a:rPr lang="en-US" dirty="0"/>
              <a:t>then will hydrogen cars become a suitable alternative to conventional or also to electric cars in the near future.</a:t>
            </a:r>
          </a:p>
          <a:p>
            <a:pPr>
              <a:spcBef>
                <a:spcPts val="2000"/>
              </a:spcBef>
            </a:pPr>
            <a:endParaRPr lang="de-DE" dirty="0"/>
          </a:p>
        </p:txBody>
      </p:sp>
    </p:spTree>
    <p:extLst>
      <p:ext uri="{BB962C8B-B14F-4D97-AF65-F5344CB8AC3E}">
        <p14:creationId xmlns:p14="http://schemas.microsoft.com/office/powerpoint/2010/main" val="17553351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High fuel costs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Another problem of hydrogen cars is that apart from the high purchase prices, also the prices of hydrogen fuels are much higher than those of conventional fuels like gas. </a:t>
            </a:r>
          </a:p>
          <a:p>
            <a:pPr>
              <a:spcBef>
                <a:spcPts val="2000"/>
              </a:spcBef>
            </a:pPr>
            <a:r>
              <a:rPr lang="en-US" dirty="0"/>
              <a:t>The average hydrogen fuel price for energy that is equivalent to one gallon of gas currently is around 5.50 USD, while the average gallon of gas costs around 2,50 USD. </a:t>
            </a:r>
          </a:p>
          <a:p>
            <a:pPr>
              <a:spcBef>
                <a:spcPts val="2000"/>
              </a:spcBef>
            </a:pPr>
            <a:r>
              <a:rPr lang="en-US" dirty="0"/>
              <a:t>Thus, hydrogen fuel is more than twice as costly when it comes to fuel expenses. </a:t>
            </a:r>
          </a:p>
          <a:p>
            <a:pPr>
              <a:spcBef>
                <a:spcPts val="2000"/>
              </a:spcBef>
            </a:pPr>
            <a:r>
              <a:rPr lang="en-US" dirty="0"/>
              <a:t>Therefore, at our current point in time, hydrogen cars may be suitable for people who earn pretty good money, but are rather unattractive for people with an average income since hydrogen fuel prices are just too expensive. </a:t>
            </a:r>
          </a:p>
          <a:p>
            <a:pPr>
              <a:spcBef>
                <a:spcPts val="2000"/>
              </a:spcBef>
            </a:pPr>
            <a:r>
              <a:rPr lang="en-US" dirty="0"/>
              <a:t>However, experts estimate that hydrogen fuel prices may decrease significantly in the near future, which may make fuel cell cars more attractive for the general public.</a:t>
            </a:r>
          </a:p>
          <a:p>
            <a:pPr>
              <a:spcBef>
                <a:spcPts val="2000"/>
              </a:spcBef>
            </a:pPr>
            <a:endParaRPr lang="de-DE" dirty="0"/>
          </a:p>
        </p:txBody>
      </p:sp>
    </p:spTree>
    <p:extLst>
      <p:ext uri="{BB962C8B-B14F-4D97-AF65-F5344CB8AC3E}">
        <p14:creationId xmlns:p14="http://schemas.microsoft.com/office/powerpoint/2010/main" val="3456050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Safety concerns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the technology behind fuel cell cars is not mature yet, there may also be some safety concerns</a:t>
            </a:r>
            <a:r>
              <a:rPr lang="en-US"/>
              <a:t>. </a:t>
            </a:r>
            <a:endParaRPr lang="en-US" dirty="0"/>
          </a:p>
          <a:p>
            <a:pPr>
              <a:spcBef>
                <a:spcPts val="2000"/>
              </a:spcBef>
            </a:pPr>
            <a:r>
              <a:rPr lang="en-US"/>
              <a:t>Even </a:t>
            </a:r>
            <a:r>
              <a:rPr lang="en-US" dirty="0"/>
              <a:t>though from an objective standpoint, there should not be too many accidents from hydrogen technology, people may fear this kind of technology and may rather refrain from buying hydrogen cars since they are simply unfamiliar with the technology and may be insecure about the safety standards.</a:t>
            </a:r>
          </a:p>
          <a:p>
            <a:pPr>
              <a:spcBef>
                <a:spcPts val="2000"/>
              </a:spcBef>
            </a:pPr>
            <a:endParaRPr lang="de-DE" dirty="0"/>
          </a:p>
        </p:txBody>
      </p:sp>
    </p:spTree>
    <p:extLst>
      <p:ext uri="{BB962C8B-B14F-4D97-AF65-F5344CB8AC3E}">
        <p14:creationId xmlns:p14="http://schemas.microsoft.com/office/powerpoint/2010/main" val="15698390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Hydrogen production may not be eco-friendly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Even though hydrogen fuel can be produced in an entirely green manner through the electrolysis of water, at our current point in time, fossil fuels are still used in the production chain of hydrogen power</a:t>
            </a:r>
            <a:r>
              <a:rPr lang="en-US"/>
              <a:t>. </a:t>
            </a:r>
            <a:endParaRPr lang="en-US" dirty="0"/>
          </a:p>
          <a:p>
            <a:pPr>
              <a:spcBef>
                <a:spcPts val="2000"/>
              </a:spcBef>
            </a:pPr>
            <a:r>
              <a:rPr lang="en-US"/>
              <a:t>In </a:t>
            </a:r>
            <a:r>
              <a:rPr lang="en-US" dirty="0"/>
              <a:t>order to make hydrogen fuel cell cars eco-friendly, the energy that is used for hydrogen fuel production has to be produced with green technologies.</a:t>
            </a:r>
          </a:p>
          <a:p>
            <a:pPr>
              <a:spcBef>
                <a:spcPts val="2000"/>
              </a:spcBef>
            </a:pPr>
            <a:endParaRPr lang="de-DE" dirty="0"/>
          </a:p>
        </p:txBody>
      </p:sp>
    </p:spTree>
    <p:extLst>
      <p:ext uri="{BB962C8B-B14F-4D97-AF65-F5344CB8AC3E}">
        <p14:creationId xmlns:p14="http://schemas.microsoft.com/office/powerpoint/2010/main" val="7260977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de-DE"/>
              <a:t>Conclusion</a:t>
            </a:r>
            <a:endParaRPr lang="de-DE" dirty="0"/>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Hydrogen fuel cell cars are quite promising vehicles and may have the potential to replace conventional cars at one point in time. </a:t>
            </a:r>
          </a:p>
          <a:p>
            <a:pPr>
              <a:spcBef>
                <a:spcPts val="2000"/>
              </a:spcBef>
            </a:pPr>
            <a:r>
              <a:rPr lang="en-US" dirty="0"/>
              <a:t>However, since the technology behind hydrogen cars is not mature yet and the necessary infrastructure is missing, it may take a quite long time until fuel cell cars will be a suitable and reliable alternative to conventional cars. </a:t>
            </a:r>
          </a:p>
          <a:p>
            <a:pPr>
              <a:spcBef>
                <a:spcPts val="2000"/>
              </a:spcBef>
            </a:pPr>
            <a:r>
              <a:rPr lang="en-US" dirty="0"/>
              <a:t>In the meantime, electric cars may be a good alternative to the use of conventional cars.</a:t>
            </a:r>
          </a:p>
          <a:p>
            <a:pPr>
              <a:spcBef>
                <a:spcPts val="2000"/>
              </a:spcBef>
            </a:pPr>
            <a:endParaRPr lang="de-DE" dirty="0"/>
          </a:p>
        </p:txBody>
      </p:sp>
    </p:spTree>
    <p:extLst>
      <p:ext uri="{BB962C8B-B14F-4D97-AF65-F5344CB8AC3E}">
        <p14:creationId xmlns:p14="http://schemas.microsoft.com/office/powerpoint/2010/main" val="30818406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de-DE" dirty="0"/>
              <a:t>Sources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pPr>
              <a:spcBef>
                <a:spcPts val="2000"/>
              </a:spcBef>
            </a:pPr>
            <a:r>
              <a:rPr lang="en-US" u="sng" dirty="0">
                <a:hlinkClick r:id="rId2"/>
              </a:rPr>
              <a:t>https://</a:t>
            </a:r>
            <a:r>
              <a:rPr lang="en-US" u="sng" dirty="0" err="1">
                <a:hlinkClick r:id="rId2"/>
              </a:rPr>
              <a:t>en.wikipedia.org</a:t>
            </a:r>
            <a:r>
              <a:rPr lang="en-US" u="sng" dirty="0">
                <a:hlinkClick r:id="rId2"/>
              </a:rPr>
              <a:t>/wiki/</a:t>
            </a:r>
            <a:r>
              <a:rPr lang="en-US" u="sng" dirty="0" err="1">
                <a:hlinkClick r:id="rId2"/>
              </a:rPr>
              <a:t>Hydrogen_vehicle</a:t>
            </a:r>
            <a:endParaRPr lang="en-US" dirty="0"/>
          </a:p>
          <a:p>
            <a:pPr>
              <a:spcBef>
                <a:spcPts val="2000"/>
              </a:spcBef>
            </a:pPr>
            <a:r>
              <a:rPr lang="en-US" u="sng" dirty="0">
                <a:hlinkClick r:id="rId3"/>
              </a:rPr>
              <a:t>https://</a:t>
            </a:r>
            <a:r>
              <a:rPr lang="en-US" u="sng" dirty="0" err="1">
                <a:hlinkClick r:id="rId3"/>
              </a:rPr>
              <a:t>www.hydrogeneurope.eu</a:t>
            </a:r>
            <a:r>
              <a:rPr lang="en-US" u="sng" dirty="0">
                <a:hlinkClick r:id="rId3"/>
              </a:rPr>
              <a:t>/hydrogen-cars</a:t>
            </a:r>
            <a:endParaRPr lang="en-US" dirty="0"/>
          </a:p>
          <a:p>
            <a:pPr>
              <a:spcBef>
                <a:spcPts val="2000"/>
              </a:spcBef>
            </a:pPr>
            <a:r>
              <a:rPr lang="en-US" u="sng" dirty="0">
                <a:hlinkClick r:id="rId4"/>
              </a:rPr>
              <a:t>https://</a:t>
            </a:r>
            <a:r>
              <a:rPr lang="en-US" u="sng" dirty="0" err="1">
                <a:hlinkClick r:id="rId4"/>
              </a:rPr>
              <a:t>www.businessinsider.com</a:t>
            </a:r>
            <a:r>
              <a:rPr lang="en-US" u="sng" dirty="0">
                <a:hlinkClick r:id="rId4"/>
              </a:rPr>
              <a:t>/</a:t>
            </a:r>
            <a:r>
              <a:rPr lang="en-US" u="sng" dirty="0" err="1">
                <a:hlinkClick r:id="rId4"/>
              </a:rPr>
              <a:t>hydrogen-fuel-cell-cars-teslas-biggest-threat-2019-12?r</a:t>
            </a:r>
            <a:r>
              <a:rPr lang="en-US" u="sng" dirty="0">
                <a:hlinkClick r:id="rId4"/>
              </a:rPr>
              <a:t>=</a:t>
            </a:r>
            <a:r>
              <a:rPr lang="en-US" u="sng" dirty="0" err="1">
                <a:hlinkClick r:id="rId4"/>
              </a:rPr>
              <a:t>DE&amp;IR</a:t>
            </a:r>
            <a:r>
              <a:rPr lang="en-US" u="sng" dirty="0">
                <a:hlinkClick r:id="rId4"/>
              </a:rPr>
              <a:t>=T</a:t>
            </a:r>
            <a:endParaRPr lang="en-US" dirty="0"/>
          </a:p>
          <a:p>
            <a:pPr>
              <a:spcBef>
                <a:spcPts val="2000"/>
              </a:spcBef>
            </a:pPr>
            <a:r>
              <a:rPr lang="en-US" u="sng" dirty="0">
                <a:hlinkClick r:id="rId5"/>
              </a:rPr>
              <a:t>https://</a:t>
            </a:r>
            <a:r>
              <a:rPr lang="en-US" u="sng" dirty="0" err="1">
                <a:hlinkClick r:id="rId5"/>
              </a:rPr>
              <a:t>cafcp.org</a:t>
            </a:r>
            <a:r>
              <a:rPr lang="en-US" u="sng" dirty="0">
                <a:hlinkClick r:id="rId5"/>
              </a:rPr>
              <a:t>/content/cost-refill</a:t>
            </a:r>
            <a:endParaRPr lang="en-US" dirty="0"/>
          </a:p>
          <a:p>
            <a:pPr>
              <a:spcBef>
                <a:spcPts val="2000"/>
              </a:spcBef>
            </a:pPr>
            <a:endParaRPr lang="de-DE" dirty="0"/>
          </a:p>
        </p:txBody>
      </p:sp>
    </p:spTree>
    <p:extLst>
      <p:ext uri="{BB962C8B-B14F-4D97-AF65-F5344CB8AC3E}">
        <p14:creationId xmlns:p14="http://schemas.microsoft.com/office/powerpoint/2010/main" val="1208949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Pros of hydrogen fuel cell cars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r>
              <a:rPr lang="en-US" b="1" dirty="0"/>
              <a:t>Greenest power source</a:t>
            </a:r>
            <a:endParaRPr lang="en-US" dirty="0"/>
          </a:p>
          <a:p>
            <a:r>
              <a:rPr lang="en-US" b="1" dirty="0"/>
              <a:t>Use of renewable energy</a:t>
            </a:r>
            <a:endParaRPr lang="en-US" dirty="0"/>
          </a:p>
          <a:p>
            <a:r>
              <a:rPr lang="en-US" b="1" dirty="0"/>
              <a:t>Efficient power source</a:t>
            </a:r>
            <a:endParaRPr lang="en-US" dirty="0"/>
          </a:p>
          <a:p>
            <a:r>
              <a:rPr lang="en-US" b="1" dirty="0"/>
              <a:t>Quiet means of transportation</a:t>
            </a:r>
            <a:endParaRPr lang="en-US" dirty="0"/>
          </a:p>
          <a:p>
            <a:r>
              <a:rPr lang="en-US" b="1" dirty="0"/>
              <a:t>Short fueling time</a:t>
            </a:r>
            <a:endParaRPr lang="en-US" dirty="0"/>
          </a:p>
          <a:p>
            <a:r>
              <a:rPr lang="en-US" b="1" dirty="0"/>
              <a:t>Long range</a:t>
            </a:r>
            <a:endParaRPr lang="en-US" dirty="0"/>
          </a:p>
          <a:p>
            <a:r>
              <a:rPr lang="en-US" b="1" dirty="0"/>
              <a:t>No harmful fumes</a:t>
            </a:r>
            <a:endParaRPr lang="en-US" dirty="0"/>
          </a:p>
          <a:p>
            <a:r>
              <a:rPr lang="en-US" b="1" dirty="0"/>
              <a:t>No air pollution</a:t>
            </a:r>
            <a:endParaRPr lang="en-US" dirty="0"/>
          </a:p>
          <a:p>
            <a:r>
              <a:rPr lang="en-US" b="1" dirty="0"/>
              <a:t>No greenhouse gas emissions</a:t>
            </a:r>
            <a:endParaRPr lang="en-US" dirty="0"/>
          </a:p>
          <a:p>
            <a:r>
              <a:rPr lang="en-US" b="1" dirty="0"/>
              <a:t>Perfect for commuting</a:t>
            </a:r>
            <a:endParaRPr lang="en-US" dirty="0"/>
          </a:p>
          <a:p>
            <a:r>
              <a:rPr lang="en-US" b="1" dirty="0"/>
              <a:t>Hedge against increasing gas prices</a:t>
            </a:r>
            <a:endParaRPr lang="en-US" dirty="0"/>
          </a:p>
          <a:p>
            <a:endParaRPr lang="de-DE" dirty="0"/>
          </a:p>
        </p:txBody>
      </p:sp>
    </p:spTree>
    <p:extLst>
      <p:ext uri="{BB962C8B-B14F-4D97-AF65-F5344CB8AC3E}">
        <p14:creationId xmlns:p14="http://schemas.microsoft.com/office/powerpoint/2010/main" val="3837489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Greenest power source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Hydrogen fuel cells are considered to be the greenest power source that is currently known to humanity. </a:t>
            </a:r>
          </a:p>
          <a:p>
            <a:pPr>
              <a:spcBef>
                <a:spcPts val="2000"/>
              </a:spcBef>
            </a:pPr>
            <a:r>
              <a:rPr lang="en-US" dirty="0"/>
              <a:t>Since hydrogen fuel can be produced without the use of fossil fuels, it does not have all the problems related to the use of conventional cars. </a:t>
            </a:r>
          </a:p>
          <a:p>
            <a:pPr>
              <a:spcBef>
                <a:spcPts val="2000"/>
              </a:spcBef>
            </a:pPr>
            <a:r>
              <a:rPr lang="en-US" dirty="0"/>
              <a:t>Thus, especially in the context of the transition from fossil to renewable energies, hydrogen cars may play a crucial role in the next decades and may also become a suitable alternative to electric vehicles.</a:t>
            </a:r>
          </a:p>
          <a:p>
            <a:pPr>
              <a:spcBef>
                <a:spcPts val="2000"/>
              </a:spcBef>
            </a:pPr>
            <a:endParaRPr lang="de-DE" dirty="0"/>
          </a:p>
        </p:txBody>
      </p:sp>
    </p:spTree>
    <p:extLst>
      <p:ext uri="{BB962C8B-B14F-4D97-AF65-F5344CB8AC3E}">
        <p14:creationId xmlns:p14="http://schemas.microsoft.com/office/powerpoint/2010/main" val="712744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Use of renewable energy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hydrogen fuel can be produced out of water through electrolysis, it is a fully renewable energy since water has been on our planet before the first human existed and will be there once humanity becomes extinct</a:t>
            </a:r>
            <a:r>
              <a:rPr lang="en-US"/>
              <a:t>. </a:t>
            </a:r>
            <a:endParaRPr lang="en-US" dirty="0"/>
          </a:p>
          <a:p>
            <a:pPr>
              <a:spcBef>
                <a:spcPts val="2000"/>
              </a:spcBef>
            </a:pPr>
            <a:r>
              <a:rPr lang="en-US"/>
              <a:t>Thus</a:t>
            </a:r>
            <a:r>
              <a:rPr lang="en-US" dirty="0"/>
              <a:t>, even though water may become a scarcer resource in the future due to global warming, there will still be enough water left to carry out the production process of hydrogen fuel</a:t>
            </a:r>
            <a:r>
              <a:rPr lang="en-US"/>
              <a:t>. </a:t>
            </a:r>
            <a:endParaRPr lang="en-US" dirty="0"/>
          </a:p>
          <a:p>
            <a:pPr>
              <a:spcBef>
                <a:spcPts val="2000"/>
              </a:spcBef>
            </a:pPr>
            <a:r>
              <a:rPr lang="en-US"/>
              <a:t>Therefore</a:t>
            </a:r>
            <a:r>
              <a:rPr lang="en-US" dirty="0"/>
              <a:t>, hydrogen power is a reliable power source which could supply humanity with large amounts of green energy.</a:t>
            </a:r>
          </a:p>
          <a:p>
            <a:pPr>
              <a:spcBef>
                <a:spcPts val="2000"/>
              </a:spcBef>
            </a:pPr>
            <a:endParaRPr lang="de-DE" dirty="0"/>
          </a:p>
        </p:txBody>
      </p:sp>
    </p:spTree>
    <p:extLst>
      <p:ext uri="{BB962C8B-B14F-4D97-AF65-F5344CB8AC3E}">
        <p14:creationId xmlns:p14="http://schemas.microsoft.com/office/powerpoint/2010/main" val="2203170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Efficient power source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Hydrogen fuel can also be regarded to be a quite efficient power source</a:t>
            </a:r>
            <a:r>
              <a:rPr lang="en-US"/>
              <a:t>. </a:t>
            </a:r>
            <a:endParaRPr lang="en-US" dirty="0"/>
          </a:p>
          <a:p>
            <a:pPr>
              <a:spcBef>
                <a:spcPts val="2000"/>
              </a:spcBef>
            </a:pPr>
            <a:r>
              <a:rPr lang="en-US"/>
              <a:t>Since </a:t>
            </a:r>
            <a:r>
              <a:rPr lang="en-US" dirty="0"/>
              <a:t>the process behind the production of hydrogen fuels is quite simple, a high fraction of the energy that is produced through electrolysis can be stored and used for several purposes, including for the fueling of hydrogen cars. </a:t>
            </a:r>
          </a:p>
          <a:p>
            <a:pPr>
              <a:spcBef>
                <a:spcPts val="2000"/>
              </a:spcBef>
            </a:pPr>
            <a:endParaRPr lang="de-DE" dirty="0"/>
          </a:p>
        </p:txBody>
      </p:sp>
    </p:spTree>
    <p:extLst>
      <p:ext uri="{BB962C8B-B14F-4D97-AF65-F5344CB8AC3E}">
        <p14:creationId xmlns:p14="http://schemas.microsoft.com/office/powerpoint/2010/main" val="651592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Quiet means of transportation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Compared to conventional cars that are fueled by gas or other fossil resources, hydrogen fuel cell cars are rather quiet</a:t>
            </a:r>
            <a:r>
              <a:rPr lang="en-US"/>
              <a:t>. </a:t>
            </a:r>
            <a:endParaRPr lang="en-US" dirty="0"/>
          </a:p>
          <a:p>
            <a:pPr>
              <a:spcBef>
                <a:spcPts val="2000"/>
              </a:spcBef>
            </a:pPr>
            <a:r>
              <a:rPr lang="en-US"/>
              <a:t>In </a:t>
            </a:r>
            <a:r>
              <a:rPr lang="en-US" dirty="0"/>
              <a:t>fact, hydrogen cars do hardly produce any sounds at all, similar to electric vehicles</a:t>
            </a:r>
            <a:r>
              <a:rPr lang="en-US"/>
              <a:t>. </a:t>
            </a:r>
            <a:endParaRPr lang="en-US" dirty="0"/>
          </a:p>
          <a:p>
            <a:pPr>
              <a:spcBef>
                <a:spcPts val="2000"/>
              </a:spcBef>
            </a:pPr>
            <a:r>
              <a:rPr lang="en-US"/>
              <a:t>Thus</a:t>
            </a:r>
            <a:r>
              <a:rPr lang="en-US" dirty="0"/>
              <a:t>, in big cities where the noise pollution from cars is quite high, switching from conventional to hydrogen cars might be a pretty good idea to lower the overall noise level since excessive noise can lead to serious mental health conditions for many people.</a:t>
            </a:r>
          </a:p>
          <a:p>
            <a:pPr>
              <a:spcBef>
                <a:spcPts val="2000"/>
              </a:spcBef>
            </a:pPr>
            <a:endParaRPr lang="de-DE" dirty="0"/>
          </a:p>
        </p:txBody>
      </p:sp>
    </p:spTree>
    <p:extLst>
      <p:ext uri="{BB962C8B-B14F-4D97-AF65-F5344CB8AC3E}">
        <p14:creationId xmlns:p14="http://schemas.microsoft.com/office/powerpoint/2010/main" val="28416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Short fueling time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Similar to conventional cars, fuel cell cars also have a quite short fueling time</a:t>
            </a:r>
            <a:r>
              <a:rPr lang="en-US"/>
              <a:t>. </a:t>
            </a:r>
            <a:endParaRPr lang="en-US" dirty="0"/>
          </a:p>
          <a:p>
            <a:pPr>
              <a:spcBef>
                <a:spcPts val="2000"/>
              </a:spcBef>
            </a:pPr>
            <a:r>
              <a:rPr lang="en-US"/>
              <a:t>It </a:t>
            </a:r>
            <a:r>
              <a:rPr lang="en-US" dirty="0"/>
              <a:t>only takes a few minutes until a hydrogen car will be refueled</a:t>
            </a:r>
            <a:r>
              <a:rPr lang="en-US"/>
              <a:t>. </a:t>
            </a:r>
            <a:endParaRPr lang="en-US" dirty="0"/>
          </a:p>
          <a:p>
            <a:pPr>
              <a:spcBef>
                <a:spcPts val="2000"/>
              </a:spcBef>
            </a:pPr>
            <a:r>
              <a:rPr lang="en-US"/>
              <a:t>Compared </a:t>
            </a:r>
            <a:r>
              <a:rPr lang="en-US" dirty="0"/>
              <a:t>to electric cars for which it can take up to 30 minutes to fuel, you could save plenty of time by using fuel cell cars instead</a:t>
            </a:r>
            <a:r>
              <a:rPr lang="en-US"/>
              <a:t>. </a:t>
            </a:r>
            <a:endParaRPr lang="en-US" dirty="0"/>
          </a:p>
          <a:p>
            <a:pPr>
              <a:spcBef>
                <a:spcPts val="2000"/>
              </a:spcBef>
            </a:pPr>
            <a:r>
              <a:rPr lang="en-US"/>
              <a:t>Thus</a:t>
            </a:r>
            <a:r>
              <a:rPr lang="en-US" dirty="0"/>
              <a:t>, also in terms of fuel time, hydrogen cars are in pretty good shape compared to the alternatives in the automobile market.</a:t>
            </a:r>
          </a:p>
          <a:p>
            <a:pPr>
              <a:spcBef>
                <a:spcPts val="2000"/>
              </a:spcBef>
            </a:pPr>
            <a:endParaRPr lang="de-DE" dirty="0"/>
          </a:p>
        </p:txBody>
      </p:sp>
    </p:spTree>
    <p:extLst>
      <p:ext uri="{BB962C8B-B14F-4D97-AF65-F5344CB8AC3E}">
        <p14:creationId xmlns:p14="http://schemas.microsoft.com/office/powerpoint/2010/main" val="3269067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Long range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Another advantage of hydrogen fuel cell cars is that they have a pretty long range</a:t>
            </a:r>
            <a:r>
              <a:rPr lang="en-US"/>
              <a:t>. </a:t>
            </a:r>
            <a:endParaRPr lang="en-US" dirty="0"/>
          </a:p>
          <a:p>
            <a:pPr>
              <a:spcBef>
                <a:spcPts val="2000"/>
              </a:spcBef>
            </a:pPr>
            <a:r>
              <a:rPr lang="en-US"/>
              <a:t>In </a:t>
            </a:r>
            <a:r>
              <a:rPr lang="en-US" dirty="0"/>
              <a:t>fact, hydrogen cars will often be able to reach 300 miles until they have to be refueled</a:t>
            </a:r>
            <a:r>
              <a:rPr lang="en-US"/>
              <a:t>. </a:t>
            </a:r>
            <a:endParaRPr lang="en-US" dirty="0"/>
          </a:p>
          <a:p>
            <a:pPr>
              <a:spcBef>
                <a:spcPts val="2000"/>
              </a:spcBef>
            </a:pPr>
            <a:r>
              <a:rPr lang="en-US"/>
              <a:t>This </a:t>
            </a:r>
            <a:r>
              <a:rPr lang="en-US" dirty="0"/>
              <a:t>is quite similar to the range of an average car that is powered by gas</a:t>
            </a:r>
            <a:r>
              <a:rPr lang="en-US"/>
              <a:t>. </a:t>
            </a:r>
            <a:endParaRPr lang="en-US" dirty="0"/>
          </a:p>
          <a:p>
            <a:pPr>
              <a:spcBef>
                <a:spcPts val="2000"/>
              </a:spcBef>
            </a:pPr>
            <a:r>
              <a:rPr lang="en-US"/>
              <a:t>However</a:t>
            </a:r>
            <a:r>
              <a:rPr lang="en-US" dirty="0"/>
              <a:t>, it is much longer compared to alternatives like electric cars which will only be able to make around 150 miles on average until they have to be fueled again.</a:t>
            </a:r>
          </a:p>
          <a:p>
            <a:pPr>
              <a:spcBef>
                <a:spcPts val="2000"/>
              </a:spcBef>
            </a:pPr>
            <a:endParaRPr lang="de-DE" dirty="0"/>
          </a:p>
        </p:txBody>
      </p:sp>
    </p:spTree>
    <p:extLst>
      <p:ext uri="{BB962C8B-B14F-4D97-AF65-F5344CB8AC3E}">
        <p14:creationId xmlns:p14="http://schemas.microsoft.com/office/powerpoint/2010/main" val="363278690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2245</Words>
  <Application>Microsoft Office PowerPoint</Application>
  <PresentationFormat>Breitbild</PresentationFormat>
  <Paragraphs>129</Paragraphs>
  <Slides>27</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27</vt:i4>
      </vt:variant>
    </vt:vector>
  </HeadingPairs>
  <TitlesOfParts>
    <vt:vector size="31" baseType="lpstr">
      <vt:lpstr>Arial</vt:lpstr>
      <vt:lpstr>Calibri</vt:lpstr>
      <vt:lpstr>Calibri Light</vt:lpstr>
      <vt:lpstr>Office</vt:lpstr>
      <vt:lpstr>Hydrogen Fuel Cell Cars</vt:lpstr>
      <vt:lpstr>What are hydrogen fuel cell cars?</vt:lpstr>
      <vt:lpstr>Pros of hydrogen fuel cell cars</vt:lpstr>
      <vt:lpstr>Greenest power source</vt:lpstr>
      <vt:lpstr>Use of renewable energy</vt:lpstr>
      <vt:lpstr>Efficient power source</vt:lpstr>
      <vt:lpstr>Quiet means of transportation</vt:lpstr>
      <vt:lpstr>Short fueling time</vt:lpstr>
      <vt:lpstr>Long range</vt:lpstr>
      <vt:lpstr>No harmful fumes</vt:lpstr>
      <vt:lpstr>No air pollution</vt:lpstr>
      <vt:lpstr>No greenhouse gas emissions</vt:lpstr>
      <vt:lpstr>Perfect for commuting</vt:lpstr>
      <vt:lpstr>Hedge against increasing gas prices</vt:lpstr>
      <vt:lpstr>Cons of hydrogen fuel cell cars</vt:lpstr>
      <vt:lpstr>High costs for new cars</vt:lpstr>
      <vt:lpstr>High depreciation in the first years</vt:lpstr>
      <vt:lpstr>Charging may be an issue</vt:lpstr>
      <vt:lpstr>Lack of infrastructure related to hydrogen cars</vt:lpstr>
      <vt:lpstr>Limited selection of vehicles</vt:lpstr>
      <vt:lpstr>Technology not mature yet</vt:lpstr>
      <vt:lpstr>Large investments in R&amp;D necessary</vt:lpstr>
      <vt:lpstr>High fuel costs</vt:lpstr>
      <vt:lpstr>Safety concerns</vt:lpstr>
      <vt:lpstr>Hydrogen production may not be eco-friendly</vt:lpstr>
      <vt:lpstr>Conclusion</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Andreas</dc:creator>
  <cp:lastModifiedBy>Andreas</cp:lastModifiedBy>
  <cp:revision>18</cp:revision>
  <dcterms:created xsi:type="dcterms:W3CDTF">2019-10-10T16:23:16Z</dcterms:created>
  <dcterms:modified xsi:type="dcterms:W3CDTF">2020-03-26T08:26:37Z</dcterms:modified>
</cp:coreProperties>
</file>