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74" r:id="rId12"/>
    <p:sldId id="275" r:id="rId13"/>
    <p:sldId id="276" r:id="rId14"/>
    <p:sldId id="259"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60" r:id="rId29"/>
    <p:sldId id="266"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12.03.2020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12.03.2020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ia.gov/energyexplained/hydropower/" TargetMode="External"/><Relationship Id="rId2" Type="http://schemas.openxmlformats.org/officeDocument/2006/relationships/hyperlink" Target="https://en.wikipedia.org/wiki/Hydropower" TargetMode="External"/><Relationship Id="rId1" Type="http://schemas.openxmlformats.org/officeDocument/2006/relationships/slideLayout" Target="../slideLayouts/slideLayout2.xml"/><Relationship Id="rId5" Type="http://schemas.openxmlformats.org/officeDocument/2006/relationships/hyperlink" Target="https://www.energy.gov/eere/water/types-hydropower-plants" TargetMode="External"/><Relationship Id="rId4" Type="http://schemas.openxmlformats.org/officeDocument/2006/relationships/hyperlink" Target="https://www.irena.org/hydropow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53F18529-78D6-47F1-A54F-6F5872473087}"/>
              </a:ext>
            </a:extLst>
          </p:cNvPr>
          <p:cNvPicPr>
            <a:picLocks noChangeAspect="1"/>
          </p:cNvPicPr>
          <p:nvPr/>
        </p:nvPicPr>
        <p:blipFill rotWithShape="1">
          <a:blip r:embed="rId2">
            <a:extLst>
              <a:ext uri="{28A0092B-C50C-407E-A947-70E740481C1C}">
                <a14:useLocalDpi xmlns:a14="http://schemas.microsoft.com/office/drawing/2010/main" val="0"/>
              </a:ext>
            </a:extLst>
          </a:blip>
          <a:srcRect t="6582" b="12287"/>
          <a:stretch/>
        </p:blipFill>
        <p:spPr>
          <a:xfrm>
            <a:off x="0" y="0"/>
            <a:ext cx="12192000"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bg1"/>
                </a:solidFill>
              </a:rPr>
              <a:t>Hydropower</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 cost per energy unit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Compared to other renewable energies, the production of energy with hydropower is rather cheap</a:t>
            </a:r>
            <a:r>
              <a:rPr lang="en-US"/>
              <a:t>. </a:t>
            </a:r>
            <a:endParaRPr lang="en-US" dirty="0"/>
          </a:p>
          <a:p>
            <a:pPr>
              <a:spcBef>
                <a:spcPts val="2000"/>
              </a:spcBef>
            </a:pPr>
            <a:r>
              <a:rPr lang="en-US"/>
              <a:t>Even </a:t>
            </a:r>
            <a:r>
              <a:rPr lang="en-US" dirty="0"/>
              <a:t>though the initial construction of hydropower plants and dams is often quite costly, once it has been installed, the unit price of hydropower energy is quite low</a:t>
            </a:r>
            <a:r>
              <a:rPr lang="en-US"/>
              <a:t>. </a:t>
            </a:r>
            <a:endParaRPr lang="en-US" dirty="0"/>
          </a:p>
          <a:p>
            <a:pPr>
              <a:spcBef>
                <a:spcPts val="2000"/>
              </a:spcBef>
            </a:pPr>
            <a:r>
              <a:rPr lang="en-US"/>
              <a:t>Thus</a:t>
            </a:r>
            <a:r>
              <a:rPr lang="en-US" dirty="0"/>
              <a:t>, hydropower may be more cost-efficient compared to other green energy sources like wind power.</a:t>
            </a:r>
          </a:p>
          <a:p>
            <a:pPr>
              <a:spcBef>
                <a:spcPts val="2000"/>
              </a:spcBef>
            </a:pPr>
            <a:endParaRPr lang="de-DE" dirty="0"/>
          </a:p>
        </p:txBody>
      </p:sp>
    </p:spTree>
    <p:extLst>
      <p:ext uri="{BB962C8B-B14F-4D97-AF65-F5344CB8AC3E}">
        <p14:creationId xmlns:p14="http://schemas.microsoft.com/office/powerpoint/2010/main" val="64082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Job creation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Especially in regions where there is a high level of unemployment, the construction of hydropower plants may be a chance to create jobs and to improve the overall living conditions of the local population</a:t>
            </a:r>
            <a:r>
              <a:rPr lang="en-US"/>
              <a:t>. </a:t>
            </a:r>
            <a:endParaRPr lang="en-US" dirty="0"/>
          </a:p>
          <a:p>
            <a:pPr>
              <a:spcBef>
                <a:spcPts val="2000"/>
              </a:spcBef>
            </a:pPr>
            <a:r>
              <a:rPr lang="en-US"/>
              <a:t>With </a:t>
            </a:r>
            <a:r>
              <a:rPr lang="en-US" dirty="0"/>
              <a:t>a lower unemployment rate, the average income of the local population increases, which in turn increases consumption levels and tax revenue</a:t>
            </a:r>
            <a:r>
              <a:rPr lang="en-US"/>
              <a:t>. </a:t>
            </a:r>
            <a:endParaRPr lang="en-US" dirty="0"/>
          </a:p>
          <a:p>
            <a:pPr>
              <a:spcBef>
                <a:spcPts val="2000"/>
              </a:spcBef>
            </a:pPr>
            <a:r>
              <a:rPr lang="en-US"/>
              <a:t>In </a:t>
            </a:r>
            <a:r>
              <a:rPr lang="en-US" dirty="0"/>
              <a:t>turn, municipalities could spend more money on infrastructure, which would further improve the quality of life for locals.</a:t>
            </a:r>
          </a:p>
          <a:p>
            <a:pPr>
              <a:spcBef>
                <a:spcPts val="2000"/>
              </a:spcBef>
            </a:pPr>
            <a:endParaRPr lang="de-DE" dirty="0"/>
          </a:p>
        </p:txBody>
      </p:sp>
    </p:spTree>
    <p:extLst>
      <p:ext uri="{BB962C8B-B14F-4D97-AF65-F5344CB8AC3E}">
        <p14:creationId xmlns:p14="http://schemas.microsoft.com/office/powerpoint/2010/main" val="141130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Structural development of remote regions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Also in quite remote regions where people often solely rely on self-containment and there are no jobs at all, the construction of hydropower plants in those regions might greatly benefit the local population since locals may be able to earn more money and to provide their children with better education</a:t>
            </a:r>
            <a:r>
              <a:rPr lang="en-US"/>
              <a:t>. </a:t>
            </a:r>
            <a:endParaRPr lang="en-US" dirty="0"/>
          </a:p>
          <a:p>
            <a:pPr>
              <a:spcBef>
                <a:spcPts val="2000"/>
              </a:spcBef>
            </a:pPr>
            <a:r>
              <a:rPr lang="en-US"/>
              <a:t>Moreover</a:t>
            </a:r>
            <a:r>
              <a:rPr lang="en-US" dirty="0"/>
              <a:t>, land owners might be willing to sell their land to power production companies for a quite good price.</a:t>
            </a:r>
          </a:p>
          <a:p>
            <a:pPr>
              <a:spcBef>
                <a:spcPts val="2000"/>
              </a:spcBef>
            </a:pPr>
            <a:endParaRPr lang="de-DE" dirty="0"/>
          </a:p>
        </p:txBody>
      </p:sp>
    </p:spTree>
    <p:extLst>
      <p:ext uri="{BB962C8B-B14F-4D97-AF65-F5344CB8AC3E}">
        <p14:creationId xmlns:p14="http://schemas.microsoft.com/office/powerpoint/2010/main" val="734297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Lakes can be used for leisure activities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construction of hydropower facilities also implies the building of a dam</a:t>
            </a:r>
            <a:r>
              <a:rPr lang="en-US"/>
              <a:t>. </a:t>
            </a:r>
            <a:endParaRPr lang="en-US" dirty="0"/>
          </a:p>
          <a:p>
            <a:pPr>
              <a:spcBef>
                <a:spcPts val="2000"/>
              </a:spcBef>
            </a:pPr>
            <a:r>
              <a:rPr lang="en-US"/>
              <a:t>Through </a:t>
            </a:r>
            <a:r>
              <a:rPr lang="en-US" dirty="0"/>
              <a:t>this dam, large reservoirs will be formed</a:t>
            </a:r>
            <a:r>
              <a:rPr lang="en-US"/>
              <a:t>. </a:t>
            </a:r>
            <a:endParaRPr lang="en-US" dirty="0"/>
          </a:p>
          <a:p>
            <a:pPr>
              <a:spcBef>
                <a:spcPts val="2000"/>
              </a:spcBef>
            </a:pPr>
            <a:r>
              <a:rPr lang="en-US"/>
              <a:t>These </a:t>
            </a:r>
            <a:r>
              <a:rPr lang="en-US" dirty="0"/>
              <a:t>reservoirs could be used by the local population as a place where those people can relax and spend their leisure</a:t>
            </a:r>
            <a:r>
              <a:rPr lang="en-US"/>
              <a:t>. </a:t>
            </a:r>
            <a:endParaRPr lang="en-US" dirty="0"/>
          </a:p>
          <a:p>
            <a:pPr>
              <a:spcBef>
                <a:spcPts val="2000"/>
              </a:spcBef>
            </a:pPr>
            <a:r>
              <a:rPr lang="en-US"/>
              <a:t>Thus, hydroenergy</a:t>
            </a:r>
            <a:r>
              <a:rPr lang="en-US" dirty="0"/>
              <a:t> might not only produce large amounts of electricity, it may also provide the local population with additional recreational areas.</a:t>
            </a:r>
          </a:p>
          <a:p>
            <a:pPr>
              <a:spcBef>
                <a:spcPts val="2000"/>
              </a:spcBef>
            </a:pPr>
            <a:endParaRPr lang="de-DE" dirty="0"/>
          </a:p>
        </p:txBody>
      </p:sp>
    </p:spTree>
    <p:extLst>
      <p:ext uri="{BB962C8B-B14F-4D97-AF65-F5344CB8AC3E}">
        <p14:creationId xmlns:p14="http://schemas.microsoft.com/office/powerpoint/2010/main" val="20732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hydropower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lnSpcReduction="10000"/>
          </a:bodyPr>
          <a:lstStyle/>
          <a:p>
            <a:r>
              <a:rPr lang="en-US" b="1" dirty="0"/>
              <a:t>Altering of natural conditions</a:t>
            </a:r>
            <a:endParaRPr lang="en-US" dirty="0"/>
          </a:p>
          <a:p>
            <a:r>
              <a:rPr lang="en-US" b="1" dirty="0"/>
              <a:t>Destruction of habitats</a:t>
            </a:r>
            <a:endParaRPr lang="en-US" dirty="0"/>
          </a:p>
          <a:p>
            <a:r>
              <a:rPr lang="en-US" b="1" dirty="0"/>
              <a:t>Water quality degradation</a:t>
            </a:r>
            <a:endParaRPr lang="en-US" dirty="0"/>
          </a:p>
          <a:p>
            <a:r>
              <a:rPr lang="en-US" b="1" dirty="0"/>
              <a:t>Relocation of many people</a:t>
            </a:r>
            <a:endParaRPr lang="en-US" dirty="0"/>
          </a:p>
          <a:p>
            <a:r>
              <a:rPr lang="en-US" b="1" dirty="0"/>
              <a:t>Dependence of many people on one power supplier</a:t>
            </a:r>
            <a:endParaRPr lang="en-US" dirty="0"/>
          </a:p>
          <a:p>
            <a:r>
              <a:rPr lang="en-US" b="1" dirty="0"/>
              <a:t>Significant construction costs</a:t>
            </a:r>
            <a:endParaRPr lang="en-US" dirty="0"/>
          </a:p>
          <a:p>
            <a:r>
              <a:rPr lang="en-US" b="1" dirty="0"/>
              <a:t>Dangers from accidents</a:t>
            </a:r>
            <a:endParaRPr lang="en-US" dirty="0"/>
          </a:p>
          <a:p>
            <a:r>
              <a:rPr lang="en-US" b="1" dirty="0"/>
              <a:t>Hydropower is vulnerable to droughts</a:t>
            </a:r>
            <a:endParaRPr lang="en-US" dirty="0"/>
          </a:p>
          <a:p>
            <a:r>
              <a:rPr lang="en-US" b="1" dirty="0"/>
              <a:t>Limited space for additional hydroelectric power plants</a:t>
            </a:r>
            <a:endParaRPr lang="en-US" dirty="0"/>
          </a:p>
          <a:p>
            <a:r>
              <a:rPr lang="en-US" b="1" dirty="0"/>
              <a:t>Land owners will prevent the expansion of hydropower</a:t>
            </a:r>
            <a:endParaRPr lang="en-US" dirty="0"/>
          </a:p>
          <a:p>
            <a:r>
              <a:rPr lang="en-US" b="1" dirty="0"/>
              <a:t>War for water in the future</a:t>
            </a:r>
            <a:endParaRPr lang="en-US" dirty="0"/>
          </a:p>
          <a:p>
            <a:r>
              <a:rPr lang="en-US" b="1" dirty="0"/>
              <a:t>Greenhouse gas emissions and global warming</a:t>
            </a:r>
            <a:endParaRPr lang="en-US" dirty="0"/>
          </a:p>
          <a:p>
            <a:r>
              <a:rPr lang="en-US" b="1" dirty="0"/>
              <a:t>Border conflicts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Altering of natural conditions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water energy has some important advantages, it also has a variety of downsides. </a:t>
            </a:r>
          </a:p>
          <a:p>
            <a:pPr>
              <a:spcBef>
                <a:spcPts val="2000"/>
              </a:spcBef>
            </a:pPr>
            <a:r>
              <a:rPr lang="en-US" dirty="0"/>
              <a:t>One of the cons of hydropower is that it alters the natural conditions in the respective ecosystem. </a:t>
            </a:r>
          </a:p>
          <a:p>
            <a:pPr>
              <a:spcBef>
                <a:spcPts val="2000"/>
              </a:spcBef>
            </a:pPr>
            <a:r>
              <a:rPr lang="en-US" dirty="0"/>
              <a:t>For instance, water flows are disrupted or changed in a different direction or manner. </a:t>
            </a:r>
          </a:p>
          <a:p>
            <a:pPr>
              <a:spcBef>
                <a:spcPts val="2000"/>
              </a:spcBef>
            </a:pPr>
            <a:r>
              <a:rPr lang="en-US" dirty="0"/>
              <a:t>Areas that previously have been covered by water may dry up and areas that have previously been dry may be covered with water. </a:t>
            </a:r>
          </a:p>
          <a:p>
            <a:pPr>
              <a:spcBef>
                <a:spcPts val="2000"/>
              </a:spcBef>
            </a:pPr>
            <a:r>
              <a:rPr lang="en-US" dirty="0"/>
              <a:t>In turn, many animals and plant species may be confused due to these changes in natural living conditions, which may lead to a decrease of those species and may also lead to an imbalance in local ecosystems.</a:t>
            </a:r>
          </a:p>
          <a:p>
            <a:pPr>
              <a:spcBef>
                <a:spcPts val="2000"/>
              </a:spcBef>
            </a:pPr>
            <a:endParaRPr lang="de-DE" dirty="0"/>
          </a:p>
        </p:txBody>
      </p:sp>
    </p:spTree>
    <p:extLst>
      <p:ext uri="{BB962C8B-B14F-4D97-AF65-F5344CB8AC3E}">
        <p14:creationId xmlns:p14="http://schemas.microsoft.com/office/powerpoint/2010/main" val="858618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Destruction of habitats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Through the building of dams, habitats of many animal and plant species may be destroyed. </a:t>
            </a:r>
          </a:p>
          <a:p>
            <a:pPr>
              <a:spcBef>
                <a:spcPts val="2000"/>
              </a:spcBef>
            </a:pPr>
            <a:r>
              <a:rPr lang="en-US" dirty="0"/>
              <a:t>Many animals now have to relocate to other areas of land. </a:t>
            </a:r>
          </a:p>
          <a:p>
            <a:pPr>
              <a:spcBef>
                <a:spcPts val="2000"/>
              </a:spcBef>
            </a:pPr>
            <a:r>
              <a:rPr lang="en-US" dirty="0"/>
              <a:t>Moreover, fishes may not be able to get downstream anymore due to the dam that is blocking their way and may not be able to mate, which in turn may lead to a serious decline of some fish species.</a:t>
            </a:r>
          </a:p>
          <a:p>
            <a:pPr>
              <a:spcBef>
                <a:spcPts val="2000"/>
              </a:spcBef>
            </a:pPr>
            <a:endParaRPr lang="de-DE" dirty="0"/>
          </a:p>
        </p:txBody>
      </p:sp>
    </p:spTree>
    <p:extLst>
      <p:ext uri="{BB962C8B-B14F-4D97-AF65-F5344CB8AC3E}">
        <p14:creationId xmlns:p14="http://schemas.microsoft.com/office/powerpoint/2010/main" val="404243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Water quality degradation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water quality may also significantly suffer from the construction of hydropower plants. </a:t>
            </a:r>
          </a:p>
          <a:p>
            <a:pPr>
              <a:spcBef>
                <a:spcPts val="2000"/>
              </a:spcBef>
            </a:pPr>
            <a:r>
              <a:rPr lang="en-US" dirty="0"/>
              <a:t>Since the water is stowed in reservoirs, algae are more likely to develop and grow and the oxygen levels in the water may drop. </a:t>
            </a:r>
          </a:p>
          <a:p>
            <a:pPr>
              <a:spcBef>
                <a:spcPts val="2000"/>
              </a:spcBef>
            </a:pPr>
            <a:r>
              <a:rPr lang="en-US" dirty="0"/>
              <a:t>In turn, since fishes rely on stable oxygen levels, these water animals may decrease in population since they simply will not have enough oxygen available to survive in the long run. </a:t>
            </a:r>
          </a:p>
          <a:p>
            <a:pPr>
              <a:spcBef>
                <a:spcPts val="2000"/>
              </a:spcBef>
            </a:pPr>
            <a:r>
              <a:rPr lang="en-US" dirty="0"/>
              <a:t>Moreover, people who use these reservoirs to take a bath and to relax in their leisure time may also contribute to water pollution, since they may dispose remains and trash into the water, which will further decrease water quality of these reservoirs.</a:t>
            </a:r>
          </a:p>
          <a:p>
            <a:pPr>
              <a:spcBef>
                <a:spcPts val="2000"/>
              </a:spcBef>
            </a:pPr>
            <a:endParaRPr lang="de-DE" dirty="0"/>
          </a:p>
        </p:txBody>
      </p:sp>
    </p:spTree>
    <p:extLst>
      <p:ext uri="{BB962C8B-B14F-4D97-AF65-F5344CB8AC3E}">
        <p14:creationId xmlns:p14="http://schemas.microsoft.com/office/powerpoint/2010/main" val="1448677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Relocation of many people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the construction of dams and changes in natural water flows, many people have to be relocated in the construction process of hydropower plants. </a:t>
            </a:r>
          </a:p>
          <a:p>
            <a:pPr>
              <a:spcBef>
                <a:spcPts val="2000"/>
              </a:spcBef>
            </a:pPr>
            <a:r>
              <a:rPr lang="en-US" dirty="0"/>
              <a:t>Those people usually lose their home and are forced to move to other areas. </a:t>
            </a:r>
          </a:p>
          <a:p>
            <a:pPr>
              <a:spcBef>
                <a:spcPts val="2000"/>
              </a:spcBef>
            </a:pPr>
            <a:r>
              <a:rPr lang="en-US" dirty="0"/>
              <a:t>In turn, if those people are not compensated in a fair manner, many of those people may end up in poverty since they often lose their livelihood due to the relocation process. </a:t>
            </a:r>
          </a:p>
          <a:p>
            <a:pPr>
              <a:spcBef>
                <a:spcPts val="2000"/>
              </a:spcBef>
            </a:pPr>
            <a:r>
              <a:rPr lang="en-US" dirty="0"/>
              <a:t>This is especially true for farmers whose sole income came from crop yields and who have to leave their fields due to the construction of dams related to hydropower.</a:t>
            </a:r>
          </a:p>
          <a:p>
            <a:pPr>
              <a:spcBef>
                <a:spcPts val="2000"/>
              </a:spcBef>
            </a:pPr>
            <a:endParaRPr lang="de-DE" dirty="0"/>
          </a:p>
        </p:txBody>
      </p:sp>
    </p:spTree>
    <p:extLst>
      <p:ext uri="{BB962C8B-B14F-4D97-AF65-F5344CB8AC3E}">
        <p14:creationId xmlns:p14="http://schemas.microsoft.com/office/powerpoint/2010/main" val="1843504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Dependence of many people on one power supplier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water power can be considered as a quite reliable power source, there may also be power outages from time to time. </a:t>
            </a:r>
          </a:p>
          <a:p>
            <a:pPr>
              <a:spcBef>
                <a:spcPts val="2000"/>
              </a:spcBef>
            </a:pPr>
            <a:r>
              <a:rPr lang="en-US" dirty="0"/>
              <a:t>This may be due to natural disasters or also technical issues. </a:t>
            </a:r>
          </a:p>
          <a:p>
            <a:pPr>
              <a:spcBef>
                <a:spcPts val="2000"/>
              </a:spcBef>
            </a:pPr>
            <a:r>
              <a:rPr lang="en-US" dirty="0"/>
              <a:t>If whole cities solely rely on hydropower for their energy supply, in case of power outages, these people will not be supplied with energy at all. </a:t>
            </a:r>
          </a:p>
          <a:p>
            <a:pPr>
              <a:spcBef>
                <a:spcPts val="2000"/>
              </a:spcBef>
            </a:pPr>
            <a:r>
              <a:rPr lang="en-US" dirty="0"/>
              <a:t>Thus, solely relying on hydroelectricity seems not to be a good idea. </a:t>
            </a:r>
          </a:p>
          <a:p>
            <a:pPr>
              <a:spcBef>
                <a:spcPts val="2000"/>
              </a:spcBef>
            </a:pPr>
            <a:r>
              <a:rPr lang="en-US" dirty="0"/>
              <a:t>Better would be to use hydropower in conjunction with other green energy sources so that in case one energy source has outages, other energy source could back up the energy supply for the local population.</a:t>
            </a:r>
          </a:p>
          <a:p>
            <a:pPr>
              <a:spcBef>
                <a:spcPts val="2000"/>
              </a:spcBef>
            </a:pPr>
            <a:endParaRPr lang="de-DE" dirty="0"/>
          </a:p>
        </p:txBody>
      </p:sp>
    </p:spTree>
    <p:extLst>
      <p:ext uri="{BB962C8B-B14F-4D97-AF65-F5344CB8AC3E}">
        <p14:creationId xmlns:p14="http://schemas.microsoft.com/office/powerpoint/2010/main" val="38467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is</a:t>
            </a:r>
            <a:r>
              <a:rPr lang="de-DE" dirty="0"/>
              <a:t> hydropower?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Hydroelectric power is energy that is produced through the use of fast-running water like rivers or streams. </a:t>
            </a:r>
          </a:p>
          <a:p>
            <a:pPr>
              <a:spcBef>
                <a:spcPts val="2000"/>
              </a:spcBef>
            </a:pPr>
            <a:r>
              <a:rPr lang="en-US" dirty="0"/>
              <a:t>The mechanical power of the water is used to move a turbine and to produce large amounts of electricity in turn. </a:t>
            </a:r>
          </a:p>
          <a:p>
            <a:pPr>
              <a:spcBef>
                <a:spcPts val="2000"/>
              </a:spcBef>
            </a:pPr>
            <a:r>
              <a:rPr lang="en-US" dirty="0"/>
              <a:t>Even though hydropower has plenty of advantages and can be regarded as promising technology in the transition process from fossil to renewable energies, it also has serious downsides. </a:t>
            </a:r>
          </a:p>
          <a:p>
            <a:pPr>
              <a:spcBef>
                <a:spcPts val="2000"/>
              </a:spcBef>
            </a:pPr>
            <a:r>
              <a:rPr lang="en-US" dirty="0"/>
              <a:t>In this presentation, the pros and cons of hydropower are examined in detail.</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Significant construction costs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the unit price of energy related to hydropower is rather low, the initial construction costs for dams and hydropower plants are quite high. </a:t>
            </a:r>
          </a:p>
          <a:p>
            <a:pPr>
              <a:spcBef>
                <a:spcPts val="2000"/>
              </a:spcBef>
            </a:pPr>
            <a:r>
              <a:rPr lang="en-US" dirty="0"/>
              <a:t>The construction of those dams can take many years and billions of dollars. </a:t>
            </a:r>
          </a:p>
          <a:p>
            <a:pPr>
              <a:spcBef>
                <a:spcPts val="2000"/>
              </a:spcBef>
            </a:pPr>
            <a:r>
              <a:rPr lang="en-US" dirty="0"/>
              <a:t>Thus, municipalities have to pay huge upfront costs for the construction and installation of dams. </a:t>
            </a:r>
          </a:p>
          <a:p>
            <a:pPr>
              <a:spcBef>
                <a:spcPts val="2000"/>
              </a:spcBef>
            </a:pPr>
            <a:r>
              <a:rPr lang="en-US" dirty="0"/>
              <a:t>Moreover, also repairs and the overall monitoring may be costly as well. </a:t>
            </a:r>
          </a:p>
          <a:p>
            <a:pPr>
              <a:spcBef>
                <a:spcPts val="2000"/>
              </a:spcBef>
            </a:pPr>
            <a:r>
              <a:rPr lang="en-US" dirty="0"/>
              <a:t>Therefore, hydropower is not that cheap when we take a look at the whole hydropower value chain and not only at the unit price of produced energy.</a:t>
            </a:r>
          </a:p>
          <a:p>
            <a:pPr>
              <a:spcBef>
                <a:spcPts val="2000"/>
              </a:spcBef>
            </a:pPr>
            <a:endParaRPr lang="de-DE" dirty="0"/>
          </a:p>
        </p:txBody>
      </p:sp>
    </p:spTree>
    <p:extLst>
      <p:ext uri="{BB962C8B-B14F-4D97-AF65-F5344CB8AC3E}">
        <p14:creationId xmlns:p14="http://schemas.microsoft.com/office/powerpoint/2010/main" val="3887705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Dangers from accidents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the history of mankind, there had been some accidents related to hydropower. </a:t>
            </a:r>
          </a:p>
          <a:p>
            <a:pPr>
              <a:spcBef>
                <a:spcPts val="2000"/>
              </a:spcBef>
            </a:pPr>
            <a:r>
              <a:rPr lang="en-US" dirty="0"/>
              <a:t>In the worst case, dams break and large amounts of water flood nearby valleys, which in turn often leads to the death of many people. </a:t>
            </a:r>
          </a:p>
          <a:p>
            <a:pPr>
              <a:spcBef>
                <a:spcPts val="2000"/>
              </a:spcBef>
            </a:pPr>
            <a:r>
              <a:rPr lang="en-US" dirty="0"/>
              <a:t>Although those kinds of extreme accidents are quite rare, there is still a small probability left for those catastrophes and water power could potentially kill thousands of people who live nearby those dams and reservoirs.</a:t>
            </a:r>
          </a:p>
          <a:p>
            <a:pPr>
              <a:spcBef>
                <a:spcPts val="2000"/>
              </a:spcBef>
            </a:pPr>
            <a:endParaRPr lang="de-DE" dirty="0"/>
          </a:p>
        </p:txBody>
      </p:sp>
    </p:spTree>
    <p:extLst>
      <p:ext uri="{BB962C8B-B14F-4D97-AF65-F5344CB8AC3E}">
        <p14:creationId xmlns:p14="http://schemas.microsoft.com/office/powerpoint/2010/main" val="2677075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Hydropower is vulnerable to droughts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Droughts are a big issue, especially in the Southern hemisphere of our planet</a:t>
            </a:r>
            <a:r>
              <a:rPr lang="en-US"/>
              <a:t>. </a:t>
            </a:r>
            <a:endParaRPr lang="en-US" dirty="0"/>
          </a:p>
          <a:p>
            <a:pPr>
              <a:spcBef>
                <a:spcPts val="2000"/>
              </a:spcBef>
            </a:pPr>
            <a:r>
              <a:rPr lang="en-US"/>
              <a:t>The </a:t>
            </a:r>
            <a:r>
              <a:rPr lang="en-US" dirty="0"/>
              <a:t>problem of droughts may become even worse in the future due to global warming</a:t>
            </a:r>
            <a:r>
              <a:rPr lang="en-US"/>
              <a:t>. </a:t>
            </a:r>
            <a:endParaRPr lang="en-US" dirty="0"/>
          </a:p>
          <a:p>
            <a:pPr>
              <a:spcBef>
                <a:spcPts val="2000"/>
              </a:spcBef>
            </a:pPr>
            <a:r>
              <a:rPr lang="en-US"/>
              <a:t>Thus</a:t>
            </a:r>
            <a:r>
              <a:rPr lang="en-US" dirty="0"/>
              <a:t>, in areas where droughts are quite common, hydropower may no longer be a suitable power source since without sufficient water, water turbines are not able to provide sufficient energy for the local population</a:t>
            </a:r>
            <a:r>
              <a:rPr lang="en-US"/>
              <a:t>. </a:t>
            </a:r>
            <a:endParaRPr lang="en-US" dirty="0"/>
          </a:p>
          <a:p>
            <a:pPr>
              <a:spcBef>
                <a:spcPts val="2000"/>
              </a:spcBef>
            </a:pPr>
            <a:r>
              <a:rPr lang="en-US"/>
              <a:t>Therefore</a:t>
            </a:r>
            <a:r>
              <a:rPr lang="en-US" dirty="0"/>
              <a:t>, especially in regions where droughts are a big issue, alternative green energies like solar power should be used instead.</a:t>
            </a:r>
          </a:p>
          <a:p>
            <a:pPr>
              <a:spcBef>
                <a:spcPts val="2000"/>
              </a:spcBef>
            </a:pPr>
            <a:endParaRPr lang="de-DE" dirty="0"/>
          </a:p>
        </p:txBody>
      </p:sp>
    </p:spTree>
    <p:extLst>
      <p:ext uri="{BB962C8B-B14F-4D97-AF65-F5344CB8AC3E}">
        <p14:creationId xmlns:p14="http://schemas.microsoft.com/office/powerpoint/2010/main" val="2199824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Limited space for additional hydroelectric power plants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For the efficient production of hydroelectricity, large rivers or streams are needed to provide enough water. </a:t>
            </a:r>
          </a:p>
          <a:p>
            <a:pPr>
              <a:spcBef>
                <a:spcPts val="2000"/>
              </a:spcBef>
            </a:pPr>
            <a:r>
              <a:rPr lang="en-US" dirty="0"/>
              <a:t>However, many of those locations where hydropower energy production would be possible are already used for power production. </a:t>
            </a:r>
          </a:p>
          <a:p>
            <a:pPr>
              <a:spcBef>
                <a:spcPts val="2000"/>
              </a:spcBef>
            </a:pPr>
            <a:r>
              <a:rPr lang="en-US" dirty="0"/>
              <a:t>Thus, it may be hard to find many additional spots to construct additional hydropower plants. </a:t>
            </a:r>
          </a:p>
          <a:p>
            <a:pPr>
              <a:spcBef>
                <a:spcPts val="2000"/>
              </a:spcBef>
            </a:pPr>
            <a:r>
              <a:rPr lang="en-US" dirty="0"/>
              <a:t>Therefore, the expansion of hydropower may be harder than for other energy sources due to the limited locations that may be suitable for hydroelectric energy production.</a:t>
            </a:r>
          </a:p>
          <a:p>
            <a:pPr>
              <a:spcBef>
                <a:spcPts val="2000"/>
              </a:spcBef>
            </a:pPr>
            <a:endParaRPr lang="de-DE" dirty="0"/>
          </a:p>
        </p:txBody>
      </p:sp>
    </p:spTree>
    <p:extLst>
      <p:ext uri="{BB962C8B-B14F-4D97-AF65-F5344CB8AC3E}">
        <p14:creationId xmlns:p14="http://schemas.microsoft.com/office/powerpoint/2010/main" val="3621150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Land owners will prevent the expansion of hydropower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land owners may also not be willing to sell their land to hydropower companies since they fear to lose their home and their livelihood. </a:t>
            </a:r>
          </a:p>
          <a:p>
            <a:pPr>
              <a:spcBef>
                <a:spcPts val="2000"/>
              </a:spcBef>
            </a:pPr>
            <a:r>
              <a:rPr lang="en-US" dirty="0"/>
              <a:t>This will make the expansion of hydropower even more difficult. </a:t>
            </a:r>
          </a:p>
          <a:p>
            <a:pPr>
              <a:spcBef>
                <a:spcPts val="2000"/>
              </a:spcBef>
            </a:pPr>
            <a:r>
              <a:rPr lang="en-US" dirty="0"/>
              <a:t>In worst case where land owners will be expropriated, it may take several years to finish this process. </a:t>
            </a:r>
          </a:p>
          <a:p>
            <a:pPr>
              <a:spcBef>
                <a:spcPts val="2000"/>
              </a:spcBef>
            </a:pPr>
            <a:r>
              <a:rPr lang="en-US" dirty="0"/>
              <a:t>Thus, the expansion of hydropower may be slowed down by the protests of land owners who are not willing to provide their land for this kind of technology.</a:t>
            </a:r>
          </a:p>
          <a:p>
            <a:pPr>
              <a:spcBef>
                <a:spcPts val="2000"/>
              </a:spcBef>
            </a:pPr>
            <a:endParaRPr lang="de-DE" dirty="0"/>
          </a:p>
        </p:txBody>
      </p:sp>
    </p:spTree>
    <p:extLst>
      <p:ext uri="{BB962C8B-B14F-4D97-AF65-F5344CB8AC3E}">
        <p14:creationId xmlns:p14="http://schemas.microsoft.com/office/powerpoint/2010/main" val="2383861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War for water in the future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Water is a quite precious resource, even though we often do not think of it that way since water, especially in our Western world, is quite cheap. </a:t>
            </a:r>
          </a:p>
          <a:p>
            <a:pPr>
              <a:spcBef>
                <a:spcPts val="2000"/>
              </a:spcBef>
            </a:pPr>
            <a:r>
              <a:rPr lang="en-US" dirty="0"/>
              <a:t>However, water is vital for all life on our planet. </a:t>
            </a:r>
          </a:p>
          <a:p>
            <a:pPr>
              <a:spcBef>
                <a:spcPts val="2000"/>
              </a:spcBef>
            </a:pPr>
            <a:r>
              <a:rPr lang="en-US" dirty="0"/>
              <a:t>In the future, water will become a quite scarce resource due to global warming, especially in the Southern hemisphere of our planet. </a:t>
            </a:r>
          </a:p>
          <a:p>
            <a:pPr>
              <a:spcBef>
                <a:spcPts val="2000"/>
              </a:spcBef>
            </a:pPr>
            <a:r>
              <a:rPr lang="en-US" dirty="0"/>
              <a:t>Droughts may destroy the livelihood of millions of people and may also prevent the expansion of water energy in those regions since there may not be enough water left for hydropower plants. </a:t>
            </a:r>
          </a:p>
          <a:p>
            <a:pPr>
              <a:spcBef>
                <a:spcPts val="2000"/>
              </a:spcBef>
            </a:pPr>
            <a:r>
              <a:rPr lang="en-US" dirty="0"/>
              <a:t>Moreover, people may literally fight over water in the future and may even conduct wars against hydropower companies who may prevent the local population to get sufficient water.</a:t>
            </a:r>
          </a:p>
          <a:p>
            <a:pPr>
              <a:spcBef>
                <a:spcPts val="2000"/>
              </a:spcBef>
            </a:pPr>
            <a:endParaRPr lang="de-DE" dirty="0"/>
          </a:p>
        </p:txBody>
      </p:sp>
    </p:spTree>
    <p:extLst>
      <p:ext uri="{BB962C8B-B14F-4D97-AF65-F5344CB8AC3E}">
        <p14:creationId xmlns:p14="http://schemas.microsoft.com/office/powerpoint/2010/main" val="431593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Greenhouse gas emissions and 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Contrary to popular beliefs, hydropower is not entirely eco-friendly, since it also implies the emission of greenhouse gases into our atmosphere. </a:t>
            </a:r>
          </a:p>
          <a:p>
            <a:pPr>
              <a:spcBef>
                <a:spcPts val="2000"/>
              </a:spcBef>
            </a:pPr>
            <a:r>
              <a:rPr lang="en-US" dirty="0"/>
              <a:t>Even though the amount of greenhouse gases that is emitted due to hydropower is much lower compared to conventional energy sources, it still poses problems in the context of global warming. </a:t>
            </a:r>
          </a:p>
          <a:p>
            <a:pPr>
              <a:spcBef>
                <a:spcPts val="2000"/>
              </a:spcBef>
            </a:pPr>
            <a:r>
              <a:rPr lang="en-US" dirty="0"/>
              <a:t>Thus, there may be other green power sources that are better for our planet in terms of greenhouse gases than hydroelectricity.</a:t>
            </a:r>
          </a:p>
          <a:p>
            <a:pPr>
              <a:spcBef>
                <a:spcPts val="2000"/>
              </a:spcBef>
            </a:pPr>
            <a:endParaRPr lang="de-DE" dirty="0"/>
          </a:p>
        </p:txBody>
      </p:sp>
    </p:spTree>
    <p:extLst>
      <p:ext uri="{BB962C8B-B14F-4D97-AF65-F5344CB8AC3E}">
        <p14:creationId xmlns:p14="http://schemas.microsoft.com/office/powerpoint/2010/main" val="1802578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Border conflicts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Rivers often represent the border between two countries. </a:t>
            </a:r>
          </a:p>
          <a:p>
            <a:pPr>
              <a:spcBef>
                <a:spcPts val="2000"/>
              </a:spcBef>
            </a:pPr>
            <a:r>
              <a:rPr lang="en-US" dirty="0"/>
              <a:t>In those cases, when it comes to decisions regarding the construction of hydropower plants, both countries have to agree that this construction is in line with the goals of both countries. </a:t>
            </a:r>
          </a:p>
          <a:p>
            <a:pPr>
              <a:spcBef>
                <a:spcPts val="2000"/>
              </a:spcBef>
            </a:pPr>
            <a:r>
              <a:rPr lang="en-US" dirty="0"/>
              <a:t>However, if one country wants to build a hydropower plant and the other country does not, there may be serious conflicts between those countries which may even result in wars in the worst case.</a:t>
            </a:r>
          </a:p>
          <a:p>
            <a:pPr>
              <a:spcBef>
                <a:spcPts val="2000"/>
              </a:spcBef>
            </a:pPr>
            <a:endParaRPr lang="de-DE" dirty="0"/>
          </a:p>
        </p:txBody>
      </p:sp>
    </p:spTree>
    <p:extLst>
      <p:ext uri="{BB962C8B-B14F-4D97-AF65-F5344CB8AC3E}">
        <p14:creationId xmlns:p14="http://schemas.microsoft.com/office/powerpoint/2010/main" val="1343044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Hydropower is a promising energy source which currently supplies millions of people with electricity</a:t>
            </a:r>
            <a:r>
              <a:rPr lang="en-US"/>
              <a:t>. </a:t>
            </a:r>
            <a:endParaRPr lang="en-US" dirty="0"/>
          </a:p>
          <a:p>
            <a:pPr>
              <a:spcBef>
                <a:spcPts val="2000"/>
              </a:spcBef>
            </a:pPr>
            <a:r>
              <a:rPr lang="en-US"/>
              <a:t>Hydroelectricity </a:t>
            </a:r>
            <a:r>
              <a:rPr lang="en-US" dirty="0"/>
              <a:t>may continue to play an important role in our future energy mix</a:t>
            </a:r>
            <a:r>
              <a:rPr lang="en-US"/>
              <a:t>. </a:t>
            </a:r>
            <a:endParaRPr lang="en-US" dirty="0"/>
          </a:p>
          <a:p>
            <a:pPr>
              <a:spcBef>
                <a:spcPts val="2000"/>
              </a:spcBef>
            </a:pPr>
            <a:r>
              <a:rPr lang="en-US"/>
              <a:t>Even </a:t>
            </a:r>
            <a:r>
              <a:rPr lang="en-US" dirty="0"/>
              <a:t>though it has many advantages, water power also has severe downsides</a:t>
            </a:r>
            <a:r>
              <a:rPr lang="en-US"/>
              <a:t>. </a:t>
            </a:r>
            <a:endParaRPr lang="en-US" dirty="0"/>
          </a:p>
          <a:p>
            <a:pPr>
              <a:spcBef>
                <a:spcPts val="2000"/>
              </a:spcBef>
            </a:pPr>
            <a:r>
              <a:rPr lang="en-US"/>
              <a:t>Thus</a:t>
            </a:r>
            <a:r>
              <a:rPr lang="en-US" dirty="0"/>
              <a:t>, it should be decided on an individual basis if the construction of hydropower plants is a valid option, depending on geographic and social factors of the respective region.</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/wiki/Hydropower</a:t>
            </a:r>
            <a:endParaRPr lang="en-US" dirty="0"/>
          </a:p>
          <a:p>
            <a:pPr>
              <a:spcBef>
                <a:spcPts val="2000"/>
              </a:spcBef>
            </a:pPr>
            <a:r>
              <a:rPr lang="en-US" u="sng" dirty="0">
                <a:hlinkClick r:id="rId3"/>
              </a:rPr>
              <a:t>https://</a:t>
            </a:r>
            <a:r>
              <a:rPr lang="en-US" u="sng" dirty="0" err="1">
                <a:hlinkClick r:id="rId3"/>
              </a:rPr>
              <a:t>www.eia.gov</a:t>
            </a:r>
            <a:r>
              <a:rPr lang="en-US" u="sng" dirty="0">
                <a:hlinkClick r:id="rId3"/>
              </a:rPr>
              <a:t>/</a:t>
            </a:r>
            <a:r>
              <a:rPr lang="en-US" u="sng" dirty="0" err="1">
                <a:hlinkClick r:id="rId3"/>
              </a:rPr>
              <a:t>energyexplained</a:t>
            </a:r>
            <a:r>
              <a:rPr lang="en-US" u="sng" dirty="0">
                <a:hlinkClick r:id="rId3"/>
              </a:rPr>
              <a:t>/hydropower/</a:t>
            </a:r>
            <a:endParaRPr lang="en-US" dirty="0"/>
          </a:p>
          <a:p>
            <a:pPr>
              <a:spcBef>
                <a:spcPts val="2000"/>
              </a:spcBef>
            </a:pPr>
            <a:r>
              <a:rPr lang="en-US" u="sng" dirty="0">
                <a:hlinkClick r:id="rId4"/>
              </a:rPr>
              <a:t>https://</a:t>
            </a:r>
            <a:r>
              <a:rPr lang="en-US" u="sng" dirty="0" err="1">
                <a:hlinkClick r:id="rId4"/>
              </a:rPr>
              <a:t>www.irena.org</a:t>
            </a:r>
            <a:r>
              <a:rPr lang="en-US" u="sng" dirty="0">
                <a:hlinkClick r:id="rId4"/>
              </a:rPr>
              <a:t>/hydropower</a:t>
            </a:r>
            <a:endParaRPr lang="en-US" dirty="0"/>
          </a:p>
          <a:p>
            <a:pPr>
              <a:spcBef>
                <a:spcPts val="2000"/>
              </a:spcBef>
            </a:pPr>
            <a:r>
              <a:rPr lang="en-US" u="sng" dirty="0">
                <a:hlinkClick r:id="rId5"/>
              </a:rPr>
              <a:t>https://</a:t>
            </a:r>
            <a:r>
              <a:rPr lang="en-US" u="sng" dirty="0" err="1">
                <a:hlinkClick r:id="rId5"/>
              </a:rPr>
              <a:t>www.energy.gov</a:t>
            </a:r>
            <a:r>
              <a:rPr lang="en-US" u="sng" dirty="0">
                <a:hlinkClick r:id="rId5"/>
              </a:rPr>
              <a:t>/</a:t>
            </a:r>
            <a:r>
              <a:rPr lang="en-US" u="sng" dirty="0" err="1">
                <a:hlinkClick r:id="rId5"/>
              </a:rPr>
              <a:t>eere</a:t>
            </a:r>
            <a:r>
              <a:rPr lang="en-US" u="sng" dirty="0">
                <a:hlinkClick r:id="rId5"/>
              </a:rPr>
              <a:t>/water/types-hydropower-plants</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hydropower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Green energy source</a:t>
            </a:r>
            <a:endParaRPr lang="en-US" dirty="0"/>
          </a:p>
          <a:p>
            <a:r>
              <a:rPr lang="en-US" b="1" dirty="0"/>
              <a:t>Renewable and sustainable</a:t>
            </a:r>
            <a:endParaRPr lang="en-US" dirty="0"/>
          </a:p>
          <a:p>
            <a:r>
              <a:rPr lang="en-US" b="1" dirty="0"/>
              <a:t>Reliable energy source</a:t>
            </a:r>
            <a:endParaRPr lang="en-US" dirty="0"/>
          </a:p>
          <a:p>
            <a:r>
              <a:rPr lang="en-US" b="1" dirty="0"/>
              <a:t>Domestic power source</a:t>
            </a:r>
            <a:endParaRPr lang="en-US" dirty="0"/>
          </a:p>
          <a:p>
            <a:r>
              <a:rPr lang="en-US" b="1" dirty="0"/>
              <a:t>Hydropower as flexible energy</a:t>
            </a:r>
            <a:endParaRPr lang="en-US" dirty="0"/>
          </a:p>
          <a:p>
            <a:r>
              <a:rPr lang="en-US" b="1" dirty="0"/>
              <a:t>Low levels of pollution from hydropower</a:t>
            </a:r>
            <a:endParaRPr lang="en-US" dirty="0"/>
          </a:p>
          <a:p>
            <a:r>
              <a:rPr lang="en-US" b="1" dirty="0"/>
              <a:t>Low cost per energy unit</a:t>
            </a:r>
            <a:endParaRPr lang="en-US" dirty="0"/>
          </a:p>
          <a:p>
            <a:r>
              <a:rPr lang="en-US" b="1" dirty="0"/>
              <a:t>Job creation</a:t>
            </a:r>
            <a:endParaRPr lang="en-US" dirty="0"/>
          </a:p>
          <a:p>
            <a:r>
              <a:rPr lang="en-US" b="1" dirty="0"/>
              <a:t>Structural development of remote regions</a:t>
            </a:r>
            <a:endParaRPr lang="en-US" dirty="0"/>
          </a:p>
          <a:p>
            <a:r>
              <a:rPr lang="en-US" b="1" dirty="0"/>
              <a:t>Lakes can be used for leisure activities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Green energy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Hydroelectric energy can be considered to be a green power source since it is quite eco-friendly and only causes quite low levels of pollution</a:t>
            </a:r>
            <a:r>
              <a:rPr lang="en-US"/>
              <a:t>. </a:t>
            </a:r>
            <a:endParaRPr lang="en-US" dirty="0"/>
          </a:p>
          <a:p>
            <a:pPr>
              <a:spcBef>
                <a:spcPts val="2000"/>
              </a:spcBef>
            </a:pPr>
            <a:r>
              <a:rPr lang="en-US"/>
              <a:t>Contrary </a:t>
            </a:r>
            <a:r>
              <a:rPr lang="en-US" dirty="0"/>
              <a:t>to other conventional energy sources, it does not rely on fossil fuels for energy production</a:t>
            </a:r>
            <a:r>
              <a:rPr lang="en-US"/>
              <a:t>. </a:t>
            </a:r>
            <a:endParaRPr lang="en-US" dirty="0"/>
          </a:p>
          <a:p>
            <a:pPr>
              <a:spcBef>
                <a:spcPts val="2000"/>
              </a:spcBef>
            </a:pPr>
            <a:r>
              <a:rPr lang="en-US"/>
              <a:t>Thus</a:t>
            </a:r>
            <a:r>
              <a:rPr lang="en-US" dirty="0"/>
              <a:t>, water energy is a green energy that may play an important role in our future energy mix.</a:t>
            </a:r>
          </a:p>
          <a:p>
            <a:pPr>
              <a:spcBef>
                <a:spcPts val="2000"/>
              </a:spcBef>
            </a:pPr>
            <a:endParaRPr lang="de-DE" dirty="0"/>
          </a:p>
        </p:txBody>
      </p:sp>
    </p:spTree>
    <p:extLst>
      <p:ext uri="{BB962C8B-B14F-4D97-AF65-F5344CB8AC3E}">
        <p14:creationId xmlns:p14="http://schemas.microsoft.com/office/powerpoint/2010/main" val="297554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Renewable and sustainable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Water is an element that exists long before the first human populated the planet and will also be there when humanity becomes extinct</a:t>
            </a:r>
            <a:r>
              <a:rPr lang="en-US"/>
              <a:t>. </a:t>
            </a:r>
            <a:endParaRPr lang="en-US" dirty="0"/>
          </a:p>
          <a:p>
            <a:pPr>
              <a:spcBef>
                <a:spcPts val="2000"/>
              </a:spcBef>
            </a:pPr>
            <a:r>
              <a:rPr lang="en-US"/>
              <a:t>Therefore</a:t>
            </a:r>
            <a:r>
              <a:rPr lang="en-US" dirty="0"/>
              <a:t>, it can be regarded as a renewable and sustainable energy source</a:t>
            </a:r>
            <a:r>
              <a:rPr lang="en-US"/>
              <a:t>. </a:t>
            </a:r>
            <a:endParaRPr lang="en-US" dirty="0"/>
          </a:p>
          <a:p>
            <a:pPr>
              <a:spcBef>
                <a:spcPts val="2000"/>
              </a:spcBef>
            </a:pPr>
            <a:r>
              <a:rPr lang="en-US"/>
              <a:t>Even </a:t>
            </a:r>
            <a:r>
              <a:rPr lang="en-US" dirty="0"/>
              <a:t>though water will become a quite scarce resource in the future due to global warming, especially in the Southern hemisphere, for many regions on our planet, it will still be a sustainable power source if the infrastructure around this kind of energy will be sophisticated enough to meet the challenges related to global warming.</a:t>
            </a:r>
          </a:p>
          <a:p>
            <a:pPr>
              <a:spcBef>
                <a:spcPts val="2000"/>
              </a:spcBef>
            </a:pPr>
            <a:endParaRPr lang="de-DE" dirty="0"/>
          </a:p>
        </p:txBody>
      </p:sp>
    </p:spTree>
    <p:extLst>
      <p:ext uri="{BB962C8B-B14F-4D97-AF65-F5344CB8AC3E}">
        <p14:creationId xmlns:p14="http://schemas.microsoft.com/office/powerpoint/2010/main" val="380068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Reliable energy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Water energy can also be considered to be a quite reliable power source</a:t>
            </a:r>
            <a:r>
              <a:rPr lang="en-US"/>
              <a:t>. </a:t>
            </a:r>
            <a:endParaRPr lang="en-US" dirty="0"/>
          </a:p>
          <a:p>
            <a:pPr>
              <a:spcBef>
                <a:spcPts val="2000"/>
              </a:spcBef>
            </a:pPr>
            <a:r>
              <a:rPr lang="en-US"/>
              <a:t>Since </a:t>
            </a:r>
            <a:r>
              <a:rPr lang="en-US" dirty="0"/>
              <a:t>dams are usually used to control the water supply, even in dry periods of the year, there should still be enough water available to generate sufficient electricity in the majority of countries on our planet</a:t>
            </a:r>
            <a:r>
              <a:rPr lang="en-US"/>
              <a:t>. </a:t>
            </a:r>
            <a:endParaRPr lang="en-US" dirty="0"/>
          </a:p>
          <a:p>
            <a:pPr>
              <a:spcBef>
                <a:spcPts val="2000"/>
              </a:spcBef>
            </a:pPr>
            <a:r>
              <a:rPr lang="en-US"/>
              <a:t>Thus</a:t>
            </a:r>
            <a:r>
              <a:rPr lang="en-US" dirty="0"/>
              <a:t>, by using hydro energy as primary power source, the local population can be quite sure that their energy demand can be met in a reliable manner.</a:t>
            </a:r>
          </a:p>
          <a:p>
            <a:pPr>
              <a:spcBef>
                <a:spcPts val="2000"/>
              </a:spcBef>
            </a:pPr>
            <a:endParaRPr lang="de-DE" dirty="0"/>
          </a:p>
        </p:txBody>
      </p:sp>
    </p:spTree>
    <p:extLst>
      <p:ext uri="{BB962C8B-B14F-4D97-AF65-F5344CB8AC3E}">
        <p14:creationId xmlns:p14="http://schemas.microsoft.com/office/powerpoint/2010/main" val="273915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Domestic power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contrast to power production with fossil fuels, the production of hydropower does not require mining or the shipping of fuels over quite long distances. </a:t>
            </a:r>
          </a:p>
          <a:p>
            <a:pPr>
              <a:spcBef>
                <a:spcPts val="2000"/>
              </a:spcBef>
            </a:pPr>
            <a:r>
              <a:rPr lang="en-US" dirty="0"/>
              <a:t>For instance, for energy production with coal, the coal has to be mined out of our ground. </a:t>
            </a:r>
          </a:p>
          <a:p>
            <a:pPr>
              <a:spcBef>
                <a:spcPts val="2000"/>
              </a:spcBef>
            </a:pPr>
            <a:r>
              <a:rPr lang="en-US" dirty="0"/>
              <a:t>After that, it has to be transported over quite long distances to the power plant, where it can be converted into power. </a:t>
            </a:r>
          </a:p>
          <a:p>
            <a:pPr>
              <a:spcBef>
                <a:spcPts val="2000"/>
              </a:spcBef>
            </a:pPr>
            <a:r>
              <a:rPr lang="en-US" dirty="0"/>
              <a:t>However, this process implies the destruction of habitats for a variety of animals and plants and also implies the emission of large amounts of greenhouse gases due to the long transportation distances. </a:t>
            </a:r>
          </a:p>
          <a:p>
            <a:pPr>
              <a:spcBef>
                <a:spcPts val="2000"/>
              </a:spcBef>
            </a:pPr>
            <a:r>
              <a:rPr lang="en-US" dirty="0"/>
              <a:t>By using hydropower, all those downsides mentioned before can be avoided, since there is no mining in the hydropower production involved and the water will be converted into energy right where the power plant had been installed.</a:t>
            </a:r>
          </a:p>
          <a:p>
            <a:pPr>
              <a:spcBef>
                <a:spcPts val="2000"/>
              </a:spcBef>
            </a:pPr>
            <a:endParaRPr lang="de-DE" dirty="0"/>
          </a:p>
        </p:txBody>
      </p:sp>
    </p:spTree>
    <p:extLst>
      <p:ext uri="{BB962C8B-B14F-4D97-AF65-F5344CB8AC3E}">
        <p14:creationId xmlns:p14="http://schemas.microsoft.com/office/powerpoint/2010/main" val="352991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Hydropower as flexible energy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Hydropower can also be regarded as quite flexible energy source. </a:t>
            </a:r>
          </a:p>
          <a:p>
            <a:pPr>
              <a:spcBef>
                <a:spcPts val="2000"/>
              </a:spcBef>
            </a:pPr>
            <a:r>
              <a:rPr lang="en-US" dirty="0"/>
              <a:t>Due to the help of dams, the amount of energy that is produced each day can be controlled quite well. </a:t>
            </a:r>
          </a:p>
          <a:p>
            <a:pPr>
              <a:spcBef>
                <a:spcPts val="2000"/>
              </a:spcBef>
            </a:pPr>
            <a:r>
              <a:rPr lang="en-US" dirty="0"/>
              <a:t>For instance, in times of droughts, the energy production may be lowered to increase the water level of the reservoir in order to ensure the production of enough electricity in the future. </a:t>
            </a:r>
          </a:p>
          <a:p>
            <a:pPr>
              <a:spcBef>
                <a:spcPts val="2000"/>
              </a:spcBef>
            </a:pPr>
            <a:r>
              <a:rPr lang="en-US" dirty="0"/>
              <a:t>In times of heavy rainfalls, more water can be used for energy production. </a:t>
            </a:r>
          </a:p>
          <a:p>
            <a:pPr>
              <a:spcBef>
                <a:spcPts val="2000"/>
              </a:spcBef>
            </a:pPr>
            <a:r>
              <a:rPr lang="en-US" dirty="0"/>
              <a:t>Thus, through the use of dams, hydropower can be a quite flexible and controllable power source.</a:t>
            </a:r>
          </a:p>
          <a:p>
            <a:pPr>
              <a:spcBef>
                <a:spcPts val="2000"/>
              </a:spcBef>
            </a:pPr>
            <a:endParaRPr lang="de-DE" dirty="0"/>
          </a:p>
        </p:txBody>
      </p:sp>
    </p:spTree>
    <p:extLst>
      <p:ext uri="{BB962C8B-B14F-4D97-AF65-F5344CB8AC3E}">
        <p14:creationId xmlns:p14="http://schemas.microsoft.com/office/powerpoint/2010/main" val="302139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Low levels of pollution from hydropower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generation of electricity with through hydropower also implies only low levels of pollution. </a:t>
            </a:r>
          </a:p>
          <a:p>
            <a:pPr>
              <a:spcBef>
                <a:spcPts val="2000"/>
              </a:spcBef>
            </a:pPr>
            <a:r>
              <a:rPr lang="en-US" dirty="0"/>
              <a:t>For instance, power plants that use conventional fossil fuels like coal or gas often emit plenty of harmful gases into our atmosphere. </a:t>
            </a:r>
          </a:p>
          <a:p>
            <a:pPr>
              <a:spcBef>
                <a:spcPts val="2000"/>
              </a:spcBef>
            </a:pPr>
            <a:r>
              <a:rPr lang="en-US" dirty="0"/>
              <a:t>Contrary to those fossil power sources, water power production only small quantities of harmful gases. </a:t>
            </a:r>
          </a:p>
          <a:p>
            <a:pPr>
              <a:spcBef>
                <a:spcPts val="2000"/>
              </a:spcBef>
            </a:pPr>
            <a:r>
              <a:rPr lang="en-US" dirty="0"/>
              <a:t>Thus, hydropower can be regarded as more sophisticated than conventional power sources regarding the emission of harmful gases into our atmosphere.</a:t>
            </a:r>
          </a:p>
          <a:p>
            <a:pPr>
              <a:spcBef>
                <a:spcPts val="2000"/>
              </a:spcBef>
            </a:pPr>
            <a:endParaRPr lang="de-DE" dirty="0"/>
          </a:p>
        </p:txBody>
      </p:sp>
    </p:spTree>
    <p:extLst>
      <p:ext uri="{BB962C8B-B14F-4D97-AF65-F5344CB8AC3E}">
        <p14:creationId xmlns:p14="http://schemas.microsoft.com/office/powerpoint/2010/main" val="3995446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2546</Words>
  <Application>Microsoft Office PowerPoint</Application>
  <PresentationFormat>Breitbild</PresentationFormat>
  <Paragraphs>151</Paragraphs>
  <Slides>29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29</vt:i4>
      </vt:variant>
    </vt:vector>
  </HeadingPairs>
  <TitlesOfParts>
    <vt:vector size="33" baseType="lpstr">
      <vt:lpstr>Arial</vt:lpstr>
      <vt:lpstr>Calibri</vt:lpstr>
      <vt:lpstr>Calibri Light</vt:lpstr>
      <vt:lpstr>Office</vt:lpstr>
      <vt:lpstr>Hydropower</vt:lpstr>
      <vt:lpstr>What is hydropower?</vt:lpstr>
      <vt:lpstr>Pros of hydropower</vt:lpstr>
      <vt:lpstr>Green energy source</vt:lpstr>
      <vt:lpstr>Renewable and sustainable</vt:lpstr>
      <vt:lpstr>Reliable energy source</vt:lpstr>
      <vt:lpstr>Domestic power source</vt:lpstr>
      <vt:lpstr>Hydropower as flexible energy</vt:lpstr>
      <vt:lpstr>Low levels of pollution from hydropower</vt:lpstr>
      <vt:lpstr>Low cost per energy unit</vt:lpstr>
      <vt:lpstr>Job creation</vt:lpstr>
      <vt:lpstr>Structural development of remote regions</vt:lpstr>
      <vt:lpstr>Lakes can be used for leisure activities</vt:lpstr>
      <vt:lpstr>Cons of hydropower</vt:lpstr>
      <vt:lpstr>Altering of natural conditions</vt:lpstr>
      <vt:lpstr>Destruction of habitats</vt:lpstr>
      <vt:lpstr>Water quality degradation</vt:lpstr>
      <vt:lpstr>Relocation of many people</vt:lpstr>
      <vt:lpstr>Dependence of many people on one power supplier</vt:lpstr>
      <vt:lpstr>Significant construction costs</vt:lpstr>
      <vt:lpstr>Dangers from accidents</vt:lpstr>
      <vt:lpstr>Hydropower is vulnerable to droughts</vt:lpstr>
      <vt:lpstr>Limited space for additional hydroelectric power plants</vt:lpstr>
      <vt:lpstr>Land owners will prevent the expansion of hydropower</vt:lpstr>
      <vt:lpstr>War for water in the future</vt:lpstr>
      <vt:lpstr>Greenhouse gas emissions and global warming</vt:lpstr>
      <vt:lpstr>Border conflicts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2020-03-12T08:59:47Z</dcterms:modified>
</cp:coreProperties>
</file>