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1"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58"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59" r:id="rId37"/>
    <p:sldId id="299" r:id="rId38"/>
    <p:sldId id="300" r:id="rId39"/>
    <p:sldId id="301" r:id="rId40"/>
    <p:sldId id="302" r:id="rId41"/>
    <p:sldId id="303" r:id="rId42"/>
    <p:sldId id="304" r:id="rId43"/>
    <p:sldId id="305" r:id="rId44"/>
    <p:sldId id="306" r:id="rId45"/>
    <p:sldId id="307" r:id="rId46"/>
    <p:sldId id="308" r:id="rId47"/>
    <p:sldId id="309" r:id="rId48"/>
    <p:sldId id="260" r:id="rId49"/>
    <p:sldId id="266" r:id="rId5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04.01.2020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04.01.2020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ucl-ioe-press.com/2019/10/14/tackling-educational-inequality/" TargetMode="External"/><Relationship Id="rId2" Type="http://schemas.openxmlformats.org/officeDocument/2006/relationships/hyperlink" Target="https://en.wikipedia.org/wiki/Educational_inequality" TargetMode="External"/><Relationship Id="rId1" Type="http://schemas.openxmlformats.org/officeDocument/2006/relationships/slideLayout" Target="../slideLayouts/slideLayout2.xml"/><Relationship Id="rId4" Type="http://schemas.openxmlformats.org/officeDocument/2006/relationships/hyperlink" Target="https://www.nber.org/papers/w820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4858F1AA-729A-49D8-B46C-CE840101D03C}"/>
              </a:ext>
            </a:extLst>
          </p:cNvPr>
          <p:cNvPicPr>
            <a:picLocks noChangeAspect="1"/>
          </p:cNvPicPr>
          <p:nvPr/>
        </p:nvPicPr>
        <p:blipFill rotWithShape="1">
          <a:blip r:embed="rId2">
            <a:extLst>
              <a:ext uri="{28A0092B-C50C-407E-A947-70E740481C1C}">
                <a14:useLocalDpi xmlns:a14="http://schemas.microsoft.com/office/drawing/2010/main" val="0"/>
              </a:ext>
            </a:extLst>
          </a:blip>
          <a:srcRect t="12358" b="2984"/>
          <a:stretch/>
        </p:blipFill>
        <p:spPr>
          <a:xfrm>
            <a:off x="0" y="0"/>
            <a:ext cx="12192000"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0" y="12864"/>
            <a:ext cx="3814916" cy="550330"/>
          </a:xfrm>
          <a:solidFill>
            <a:schemeClr val="accent1">
              <a:lumMod val="75000"/>
            </a:schemeClr>
          </a:solidFill>
        </p:spPr>
        <p:txBody>
          <a:bodyPr anchor="ctr">
            <a:normAutofit fontScale="90000"/>
          </a:bodyPr>
          <a:lstStyle/>
          <a:p>
            <a:pPr algn="l"/>
            <a:r>
              <a:rPr lang="de-DE" sz="4500" b="1" dirty="0">
                <a:solidFill>
                  <a:schemeClr val="bg1"/>
                </a:solidFill>
              </a:rPr>
              <a:t>Lack </a:t>
            </a:r>
            <a:r>
              <a:rPr lang="de-DE" sz="4500" b="1" dirty="0" err="1">
                <a:solidFill>
                  <a:schemeClr val="bg1"/>
                </a:solidFill>
              </a:rPr>
              <a:t>of</a:t>
            </a:r>
            <a:r>
              <a:rPr lang="de-DE" sz="4500" b="1" dirty="0">
                <a:solidFill>
                  <a:schemeClr val="bg1"/>
                </a:solidFill>
              </a:rPr>
              <a:t> </a:t>
            </a:r>
            <a:r>
              <a:rPr lang="de-DE" sz="4500" b="1" dirty="0" err="1">
                <a:solidFill>
                  <a:schemeClr val="bg1"/>
                </a:solidFill>
              </a:rPr>
              <a:t>education</a:t>
            </a:r>
            <a:endParaRPr lang="de-DE" sz="4500" b="1" dirty="0">
              <a:solidFill>
                <a:schemeClr val="bg1"/>
              </a:solidFill>
            </a:endParaRP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Laziness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Laziness may also be a factor when it comes to educational inequality. </a:t>
            </a:r>
          </a:p>
          <a:p>
            <a:pPr>
              <a:spcBef>
                <a:spcPts val="2000"/>
              </a:spcBef>
            </a:pPr>
            <a:r>
              <a:rPr lang="en-US" dirty="0"/>
              <a:t>Some people have a higher motivation to learn and develop themselves than others. </a:t>
            </a:r>
          </a:p>
          <a:p>
            <a:pPr>
              <a:spcBef>
                <a:spcPts val="2000"/>
              </a:spcBef>
            </a:pPr>
            <a:r>
              <a:rPr lang="en-US" dirty="0"/>
              <a:t>People who are not gifted with this drive to learn and progress may have a hard time in school since they may have no motivation to get good grades in order to be able to attend university later. </a:t>
            </a:r>
          </a:p>
          <a:p>
            <a:pPr>
              <a:spcBef>
                <a:spcPts val="2000"/>
              </a:spcBef>
            </a:pPr>
            <a:r>
              <a:rPr lang="en-US" dirty="0"/>
              <a:t>This may also lead to a serious lack of education if the will to learn is extremely limited. </a:t>
            </a:r>
          </a:p>
          <a:p>
            <a:pPr>
              <a:spcBef>
                <a:spcPts val="2000"/>
              </a:spcBef>
            </a:pPr>
            <a:endParaRPr lang="de-DE" dirty="0"/>
          </a:p>
        </p:txBody>
      </p:sp>
    </p:spTree>
    <p:extLst>
      <p:ext uri="{BB962C8B-B14F-4D97-AF65-F5344CB8AC3E}">
        <p14:creationId xmlns:p14="http://schemas.microsoft.com/office/powerpoint/2010/main" val="71329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Cultural factors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some cultures, it is also quite common that people often only get quite basic education. </a:t>
            </a:r>
          </a:p>
          <a:p>
            <a:pPr>
              <a:spcBef>
                <a:spcPts val="2000"/>
              </a:spcBef>
            </a:pPr>
            <a:r>
              <a:rPr lang="en-US" dirty="0"/>
              <a:t>These cultures often rely on certain beliefs and may not value advanced education enough to send their children to university or other educational institutions. </a:t>
            </a:r>
          </a:p>
          <a:p>
            <a:pPr>
              <a:spcBef>
                <a:spcPts val="2000"/>
              </a:spcBef>
            </a:pPr>
            <a:endParaRPr lang="de-DE" dirty="0"/>
          </a:p>
        </p:txBody>
      </p:sp>
    </p:spTree>
    <p:extLst>
      <p:ext uri="{BB962C8B-B14F-4D97-AF65-F5344CB8AC3E}">
        <p14:creationId xmlns:p14="http://schemas.microsoft.com/office/powerpoint/2010/main" val="298666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Religion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Religion can also play a big role in the level of education. </a:t>
            </a:r>
          </a:p>
          <a:p>
            <a:pPr>
              <a:spcBef>
                <a:spcPts val="2000"/>
              </a:spcBef>
            </a:pPr>
            <a:r>
              <a:rPr lang="en-US" dirty="0"/>
              <a:t>Religious families often live quite conservative, which often makes it hard for children to get proper education since the religious beliefs of parents may not be in line with the education goal. </a:t>
            </a:r>
          </a:p>
          <a:p>
            <a:pPr>
              <a:spcBef>
                <a:spcPts val="2000"/>
              </a:spcBef>
            </a:pPr>
            <a:r>
              <a:rPr lang="en-US" dirty="0"/>
              <a:t>This may be especially true for girls since they are often supposed to stay at home and to cook and do the household instead of getting proper education and start a career.</a:t>
            </a:r>
          </a:p>
          <a:p>
            <a:pPr>
              <a:spcBef>
                <a:spcPts val="2000"/>
              </a:spcBef>
            </a:pPr>
            <a:endParaRPr lang="de-DE" dirty="0"/>
          </a:p>
        </p:txBody>
      </p:sp>
    </p:spTree>
    <p:extLst>
      <p:ext uri="{BB962C8B-B14F-4D97-AF65-F5344CB8AC3E}">
        <p14:creationId xmlns:p14="http://schemas.microsoft.com/office/powerpoint/2010/main" val="723701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Wars can also be a big cause for a lack of education. </a:t>
            </a:r>
          </a:p>
          <a:p>
            <a:pPr>
              <a:spcBef>
                <a:spcPts val="2000"/>
              </a:spcBef>
            </a:pPr>
            <a:r>
              <a:rPr lang="en-US" dirty="0"/>
              <a:t>In regions where wars are common, people simply feel that the protection of their life is more important than sending their kids to school. </a:t>
            </a:r>
          </a:p>
          <a:p>
            <a:pPr>
              <a:spcBef>
                <a:spcPts val="2000"/>
              </a:spcBef>
            </a:pPr>
            <a:r>
              <a:rPr lang="en-US" dirty="0"/>
              <a:t>Moreover, due to wars, many people have to leave their homes and migrate to other countries to save their life. </a:t>
            </a:r>
          </a:p>
          <a:p>
            <a:pPr>
              <a:spcBef>
                <a:spcPts val="2000"/>
              </a:spcBef>
            </a:pPr>
            <a:r>
              <a:rPr lang="en-US" dirty="0"/>
              <a:t>Thus, children who are suffering from these adverse conditions are likely not be able to get proper education due to wars and conflicts.</a:t>
            </a:r>
          </a:p>
          <a:p>
            <a:pPr>
              <a:spcBef>
                <a:spcPts val="2000"/>
              </a:spcBef>
            </a:pPr>
            <a:endParaRPr lang="de-DE" dirty="0"/>
          </a:p>
        </p:txBody>
      </p:sp>
    </p:spTree>
    <p:extLst>
      <p:ext uri="{BB962C8B-B14F-4D97-AF65-F5344CB8AC3E}">
        <p14:creationId xmlns:p14="http://schemas.microsoft.com/office/powerpoint/2010/main" val="4194568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Natural disasters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Natural disasters may also play a role when it comes to a lack of education</a:t>
            </a:r>
            <a:r>
              <a:rPr lang="en-US"/>
              <a:t>. </a:t>
            </a:r>
            <a:endParaRPr lang="en-US" dirty="0"/>
          </a:p>
          <a:p>
            <a:pPr>
              <a:spcBef>
                <a:spcPts val="2000"/>
              </a:spcBef>
            </a:pPr>
            <a:r>
              <a:rPr lang="en-US"/>
              <a:t>When </a:t>
            </a:r>
            <a:r>
              <a:rPr lang="en-US" dirty="0"/>
              <a:t>regions get hit by natural disasters like tsunamis or other catastrophes, people living in these regions will suffer from a vast destruction of public infrastructure</a:t>
            </a:r>
            <a:r>
              <a:rPr lang="en-US"/>
              <a:t>. </a:t>
            </a:r>
            <a:endParaRPr lang="en-US" dirty="0"/>
          </a:p>
          <a:p>
            <a:pPr>
              <a:spcBef>
                <a:spcPts val="2000"/>
              </a:spcBef>
            </a:pPr>
            <a:r>
              <a:rPr lang="en-US"/>
              <a:t>They </a:t>
            </a:r>
            <a:r>
              <a:rPr lang="en-US" dirty="0"/>
              <a:t>may also suffer from serious health issues due to these natural disasters</a:t>
            </a:r>
            <a:r>
              <a:rPr lang="en-US"/>
              <a:t>. </a:t>
            </a:r>
            <a:endParaRPr lang="en-US" dirty="0"/>
          </a:p>
          <a:p>
            <a:pPr>
              <a:spcBef>
                <a:spcPts val="2000"/>
              </a:spcBef>
            </a:pPr>
            <a:r>
              <a:rPr lang="en-US"/>
              <a:t>Under </a:t>
            </a:r>
            <a:r>
              <a:rPr lang="en-US" dirty="0"/>
              <a:t>these horrible conditions, it will be quite hard for children to get proper education since schools and other educational facilities may have been destroyed.</a:t>
            </a:r>
          </a:p>
          <a:p>
            <a:pPr>
              <a:spcBef>
                <a:spcPts val="2000"/>
              </a:spcBef>
            </a:pPr>
            <a:endParaRPr lang="de-DE" dirty="0"/>
          </a:p>
        </p:txBody>
      </p:sp>
    </p:spTree>
    <p:extLst>
      <p:ext uri="{BB962C8B-B14F-4D97-AF65-F5344CB8AC3E}">
        <p14:creationId xmlns:p14="http://schemas.microsoft.com/office/powerpoint/2010/main" val="111217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Insufficient social aid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many countries, there is a lack or only insufficient social aid. </a:t>
            </a:r>
          </a:p>
          <a:p>
            <a:pPr>
              <a:spcBef>
                <a:spcPts val="2000"/>
              </a:spcBef>
            </a:pPr>
            <a:r>
              <a:rPr lang="en-US" dirty="0"/>
              <a:t>If people become unemployed, they may not get any financial subsidies from the government. </a:t>
            </a:r>
          </a:p>
          <a:p>
            <a:pPr>
              <a:spcBef>
                <a:spcPts val="2000"/>
              </a:spcBef>
            </a:pPr>
            <a:r>
              <a:rPr lang="en-US" dirty="0"/>
              <a:t>Imagine you have children and lose your job. </a:t>
            </a:r>
          </a:p>
          <a:p>
            <a:pPr>
              <a:spcBef>
                <a:spcPts val="2000"/>
              </a:spcBef>
            </a:pPr>
            <a:r>
              <a:rPr lang="en-US" dirty="0"/>
              <a:t>Now, you will likely not be able to afford the tuition fees for your kids anymore which may lead to a lack of education for your children.</a:t>
            </a:r>
          </a:p>
          <a:p>
            <a:pPr>
              <a:spcBef>
                <a:spcPts val="2000"/>
              </a:spcBef>
            </a:pPr>
            <a:endParaRPr lang="de-DE" dirty="0"/>
          </a:p>
        </p:txBody>
      </p:sp>
    </p:spTree>
    <p:extLst>
      <p:ext uri="{BB962C8B-B14F-4D97-AF65-F5344CB8AC3E}">
        <p14:creationId xmlns:p14="http://schemas.microsoft.com/office/powerpoint/2010/main" val="2283203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Insufficient educational infrastructure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some regions, the overall educational infrastructure is quite bad. </a:t>
            </a:r>
          </a:p>
          <a:p>
            <a:pPr>
              <a:spcBef>
                <a:spcPts val="2000"/>
              </a:spcBef>
            </a:pPr>
            <a:r>
              <a:rPr lang="en-US" dirty="0"/>
              <a:t>This is especially true for rural areas. </a:t>
            </a:r>
          </a:p>
          <a:p>
            <a:pPr>
              <a:spcBef>
                <a:spcPts val="2000"/>
              </a:spcBef>
            </a:pPr>
            <a:r>
              <a:rPr lang="en-US" dirty="0"/>
              <a:t>People who live in these regions often have to bring their children to the next school. </a:t>
            </a:r>
          </a:p>
          <a:p>
            <a:pPr>
              <a:spcBef>
                <a:spcPts val="2000"/>
              </a:spcBef>
            </a:pPr>
            <a:r>
              <a:rPr lang="en-US" dirty="0"/>
              <a:t>However, many poor people do not even have a car. </a:t>
            </a:r>
          </a:p>
          <a:p>
            <a:pPr>
              <a:spcBef>
                <a:spcPts val="2000"/>
              </a:spcBef>
            </a:pPr>
            <a:r>
              <a:rPr lang="en-US" dirty="0"/>
              <a:t>This will likely lead to a lack of education for their children since these children may not be able to attend school simply due to the long distance.</a:t>
            </a:r>
          </a:p>
          <a:p>
            <a:pPr>
              <a:spcBef>
                <a:spcPts val="2000"/>
              </a:spcBef>
            </a:pPr>
            <a:endParaRPr lang="de-DE" dirty="0"/>
          </a:p>
        </p:txBody>
      </p:sp>
    </p:spTree>
    <p:extLst>
      <p:ext uri="{BB962C8B-B14F-4D97-AF65-F5344CB8AC3E}">
        <p14:creationId xmlns:p14="http://schemas.microsoft.com/office/powerpoint/2010/main" val="990908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Teacher gaps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Some regions may also suffer from a shortage in teachers. </a:t>
            </a:r>
          </a:p>
          <a:p>
            <a:pPr>
              <a:spcBef>
                <a:spcPts val="2000"/>
              </a:spcBef>
            </a:pPr>
            <a:r>
              <a:rPr lang="en-US" dirty="0"/>
              <a:t>In those regions, classes are often quite big and teachers will not be able to respond to every school kid individually. </a:t>
            </a:r>
          </a:p>
          <a:p>
            <a:pPr>
              <a:spcBef>
                <a:spcPts val="2000"/>
              </a:spcBef>
            </a:pPr>
            <a:r>
              <a:rPr lang="en-US" dirty="0"/>
              <a:t>This may in turn lead to educational inequality since some children learn faster than others. </a:t>
            </a:r>
          </a:p>
          <a:p>
            <a:pPr>
              <a:spcBef>
                <a:spcPts val="2000"/>
              </a:spcBef>
            </a:pPr>
            <a:r>
              <a:rPr lang="en-US" dirty="0"/>
              <a:t>Children who learn quite slow may be left behind and their overall education level may significantly suffer due to that.</a:t>
            </a:r>
          </a:p>
          <a:p>
            <a:pPr>
              <a:spcBef>
                <a:spcPts val="2000"/>
              </a:spcBef>
            </a:pPr>
            <a:endParaRPr lang="de-DE" dirty="0"/>
          </a:p>
        </p:txBody>
      </p:sp>
    </p:spTree>
    <p:extLst>
      <p:ext uri="{BB962C8B-B14F-4D97-AF65-F5344CB8AC3E}">
        <p14:creationId xmlns:p14="http://schemas.microsoft.com/office/powerpoint/2010/main" val="3711749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Low qualification of teachers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related to a lack of education may be an insufficient qualification of teachers. </a:t>
            </a:r>
          </a:p>
          <a:p>
            <a:pPr>
              <a:spcBef>
                <a:spcPts val="2000"/>
              </a:spcBef>
            </a:pPr>
            <a:r>
              <a:rPr lang="en-US" dirty="0"/>
              <a:t>If teachers have no high level of education, chances are that school kids will also have a low level of education when they finish school since their teachers have simply not been able to teach them on a high level.</a:t>
            </a:r>
          </a:p>
          <a:p>
            <a:pPr>
              <a:spcBef>
                <a:spcPts val="2000"/>
              </a:spcBef>
            </a:pPr>
            <a:endParaRPr lang="de-DE" dirty="0"/>
          </a:p>
        </p:txBody>
      </p:sp>
    </p:spTree>
    <p:extLst>
      <p:ext uri="{BB962C8B-B14F-4D97-AF65-F5344CB8AC3E}">
        <p14:creationId xmlns:p14="http://schemas.microsoft.com/office/powerpoint/2010/main" val="2383496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Lack of learning materials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in poor developing countries, children also often suffer from a lack in learning materials. </a:t>
            </a:r>
          </a:p>
          <a:p>
            <a:pPr>
              <a:spcBef>
                <a:spcPts val="2000"/>
              </a:spcBef>
            </a:pPr>
            <a:r>
              <a:rPr lang="en-US" dirty="0"/>
              <a:t>If children do not have the appropriate books or other facilities to learn, chances are that their level of education will suffer.</a:t>
            </a:r>
          </a:p>
          <a:p>
            <a:pPr>
              <a:spcBef>
                <a:spcPts val="2000"/>
              </a:spcBef>
            </a:pPr>
            <a:endParaRPr lang="de-DE" dirty="0"/>
          </a:p>
        </p:txBody>
      </p:sp>
    </p:spTree>
    <p:extLst>
      <p:ext uri="{BB962C8B-B14F-4D97-AF65-F5344CB8AC3E}">
        <p14:creationId xmlns:p14="http://schemas.microsoft.com/office/powerpoint/2010/main" val="58604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What is a lack of education and educational inequality?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A lack of education can be defined as a state where people have a below-average level of common knowledge about basic things that they would urgently need in their daily life. </a:t>
            </a:r>
          </a:p>
          <a:p>
            <a:pPr>
              <a:spcBef>
                <a:spcPts val="2000"/>
              </a:spcBef>
            </a:pPr>
            <a:r>
              <a:rPr lang="en-US" dirty="0"/>
              <a:t>For instance, this could include basic knowledge in math, writing, spelling, etc. </a:t>
            </a:r>
          </a:p>
          <a:p>
            <a:pPr>
              <a:spcBef>
                <a:spcPts val="2000"/>
              </a:spcBef>
            </a:pPr>
            <a:r>
              <a:rPr lang="en-US" dirty="0"/>
              <a:t>Especially in poor developing countries, educational inequality is quite prevalent. </a:t>
            </a:r>
          </a:p>
          <a:p>
            <a:pPr>
              <a:spcBef>
                <a:spcPts val="2000"/>
              </a:spcBef>
            </a:pPr>
            <a:r>
              <a:rPr lang="en-US" dirty="0"/>
              <a:t>A lack of education can have severe adverse effects. </a:t>
            </a:r>
          </a:p>
          <a:p>
            <a:pPr>
              <a:spcBef>
                <a:spcPts val="2000"/>
              </a:spcBef>
            </a:pPr>
            <a:r>
              <a:rPr lang="en-US" dirty="0"/>
              <a:t>In this presentation, the causes, effects and solutions for a lack of education are examined in detail.</a:t>
            </a:r>
          </a:p>
          <a:p>
            <a:pPr>
              <a:spcBef>
                <a:spcPts val="2000"/>
              </a:spcBef>
            </a:pPr>
            <a:endParaRPr lang="de-DE" dirty="0"/>
          </a:p>
        </p:txBody>
      </p:sp>
    </p:spTree>
    <p:extLst>
      <p:ext uri="{BB962C8B-B14F-4D97-AF65-F5344CB8AC3E}">
        <p14:creationId xmlns:p14="http://schemas.microsoft.com/office/powerpoint/2010/main" val="3791990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Gender discrimination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the tolerance towards women and girls who want to attend school has increased over the past decades, there are still many countries in which women are meant to stay at home and do the household instead of getting proper education and to work in a normal job. </a:t>
            </a:r>
          </a:p>
          <a:p>
            <a:pPr>
              <a:spcBef>
                <a:spcPts val="2000"/>
              </a:spcBef>
            </a:pPr>
            <a:r>
              <a:rPr lang="en-US" dirty="0"/>
              <a:t>This gender discrimination will lead to a lack of education for many girls since their families may not want them to attend school.</a:t>
            </a:r>
          </a:p>
          <a:p>
            <a:pPr>
              <a:spcBef>
                <a:spcPts val="2000"/>
              </a:spcBef>
            </a:pPr>
            <a:endParaRPr lang="de-DE" dirty="0"/>
          </a:p>
        </p:txBody>
      </p:sp>
    </p:spTree>
    <p:extLst>
      <p:ext uri="{BB962C8B-B14F-4D97-AF65-F5344CB8AC3E}">
        <p14:creationId xmlns:p14="http://schemas.microsoft.com/office/powerpoint/2010/main" val="3479130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Disabilities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Children who suffer from disabilities, especially in poor countries, are likely to get only insufficient education since parents will often not have enough money to send all of their kids to school. </a:t>
            </a:r>
          </a:p>
          <a:p>
            <a:pPr>
              <a:spcBef>
                <a:spcPts val="2000"/>
              </a:spcBef>
            </a:pPr>
            <a:r>
              <a:rPr lang="en-US" dirty="0"/>
              <a:t>These parents will often choose a family member which has the best chances to succeed in school in order to secure the family income. </a:t>
            </a:r>
          </a:p>
          <a:p>
            <a:pPr>
              <a:spcBef>
                <a:spcPts val="2000"/>
              </a:spcBef>
            </a:pPr>
            <a:r>
              <a:rPr lang="en-US" dirty="0"/>
              <a:t>Thus, children with disabilities will rather stay at home instead of attending school.</a:t>
            </a:r>
          </a:p>
          <a:p>
            <a:pPr>
              <a:spcBef>
                <a:spcPts val="2000"/>
              </a:spcBef>
            </a:pPr>
            <a:endParaRPr lang="de-DE" dirty="0"/>
          </a:p>
        </p:txBody>
      </p:sp>
    </p:spTree>
    <p:extLst>
      <p:ext uri="{BB962C8B-B14F-4D97-AF65-F5344CB8AC3E}">
        <p14:creationId xmlns:p14="http://schemas.microsoft.com/office/powerpoint/2010/main" val="297634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Effects of educational inequality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lnSpcReduction="10000"/>
          </a:bodyPr>
          <a:lstStyle/>
          <a:p>
            <a:r>
              <a:rPr lang="en-US" b="1" dirty="0"/>
              <a:t>Poverty</a:t>
            </a:r>
            <a:endParaRPr lang="en-US" dirty="0"/>
          </a:p>
          <a:p>
            <a:r>
              <a:rPr lang="en-US" b="1" dirty="0"/>
              <a:t>Unemployment</a:t>
            </a:r>
            <a:endParaRPr lang="en-US" dirty="0"/>
          </a:p>
          <a:p>
            <a:r>
              <a:rPr lang="en-US" b="1" dirty="0"/>
              <a:t>Drug abuse</a:t>
            </a:r>
            <a:endParaRPr lang="en-US" dirty="0"/>
          </a:p>
          <a:p>
            <a:r>
              <a:rPr lang="en-US" b="1" dirty="0"/>
              <a:t>Homelessness</a:t>
            </a:r>
            <a:endParaRPr lang="en-US" dirty="0"/>
          </a:p>
          <a:p>
            <a:r>
              <a:rPr lang="en-US" b="1" dirty="0"/>
              <a:t>Criminal activities</a:t>
            </a:r>
            <a:endParaRPr lang="en-US" dirty="0"/>
          </a:p>
          <a:p>
            <a:r>
              <a:rPr lang="en-US" b="1" dirty="0"/>
              <a:t>Jail</a:t>
            </a:r>
            <a:endParaRPr lang="en-US" dirty="0"/>
          </a:p>
          <a:p>
            <a:r>
              <a:rPr lang="en-US" b="1" dirty="0"/>
              <a:t>Social isolation</a:t>
            </a:r>
            <a:endParaRPr lang="en-US" dirty="0"/>
          </a:p>
          <a:p>
            <a:r>
              <a:rPr lang="en-US" b="1" dirty="0"/>
              <a:t>Low salary</a:t>
            </a:r>
            <a:endParaRPr lang="en-US" dirty="0"/>
          </a:p>
          <a:p>
            <a:r>
              <a:rPr lang="en-US" b="1" dirty="0"/>
              <a:t>Bad working conditions</a:t>
            </a:r>
            <a:endParaRPr lang="en-US" dirty="0"/>
          </a:p>
          <a:p>
            <a:r>
              <a:rPr lang="en-US" b="1" dirty="0"/>
              <a:t>Insufficient health insurance</a:t>
            </a:r>
            <a:endParaRPr lang="en-US" dirty="0"/>
          </a:p>
          <a:p>
            <a:r>
              <a:rPr lang="en-US" b="1" dirty="0"/>
              <a:t>Dependence</a:t>
            </a:r>
            <a:endParaRPr lang="en-US" dirty="0"/>
          </a:p>
          <a:p>
            <a:r>
              <a:rPr lang="en-US" b="1" dirty="0"/>
              <a:t>Radicalization</a:t>
            </a:r>
            <a:endParaRPr lang="en-US" dirty="0"/>
          </a:p>
          <a:p>
            <a:r>
              <a:rPr lang="en-US" b="1" dirty="0"/>
              <a:t>Poor housing conditions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studies have shown that poverty and a lack of education are strongly positively correlated. </a:t>
            </a:r>
          </a:p>
          <a:p>
            <a:pPr>
              <a:spcBef>
                <a:spcPts val="2000"/>
              </a:spcBef>
            </a:pPr>
            <a:r>
              <a:rPr lang="en-US" dirty="0"/>
              <a:t>Since poor families may not be able to send their kids to school, these children may suffer from significant educational inequality. </a:t>
            </a:r>
          </a:p>
          <a:p>
            <a:pPr>
              <a:spcBef>
                <a:spcPts val="2000"/>
              </a:spcBef>
            </a:pPr>
            <a:r>
              <a:rPr lang="en-US" dirty="0"/>
              <a:t>However, not only is poverty a cause for a low level of education, it can also be an effect of insufficient education since a bad education will often translate into an increased probability for unemployment and low salaries.</a:t>
            </a:r>
          </a:p>
          <a:p>
            <a:pPr>
              <a:spcBef>
                <a:spcPts val="2000"/>
              </a:spcBef>
            </a:pPr>
            <a:endParaRPr lang="de-DE" dirty="0"/>
          </a:p>
        </p:txBody>
      </p:sp>
    </p:spTree>
    <p:extLst>
      <p:ext uri="{BB962C8B-B14F-4D97-AF65-F5344CB8AC3E}">
        <p14:creationId xmlns:p14="http://schemas.microsoft.com/office/powerpoint/2010/main" val="422172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Unemployment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low level of education increases the risk for unemployment dramatically. </a:t>
            </a:r>
          </a:p>
          <a:p>
            <a:pPr>
              <a:spcBef>
                <a:spcPts val="2000"/>
              </a:spcBef>
            </a:pPr>
            <a:r>
              <a:rPr lang="en-US" dirty="0"/>
              <a:t>If you apply for a job, chances are that your education level will be screened by companies. </a:t>
            </a:r>
          </a:p>
          <a:p>
            <a:pPr>
              <a:spcBef>
                <a:spcPts val="2000"/>
              </a:spcBef>
            </a:pPr>
            <a:r>
              <a:rPr lang="en-US" dirty="0"/>
              <a:t>If you do not have a sufficiently high level of education, you will likely not get the job. </a:t>
            </a:r>
          </a:p>
          <a:p>
            <a:pPr>
              <a:spcBef>
                <a:spcPts val="2000"/>
              </a:spcBef>
            </a:pPr>
            <a:r>
              <a:rPr lang="en-US" dirty="0"/>
              <a:t>Moreover, if you have a low education level and become unemployed, you will also have a hard time to find another suitable job.</a:t>
            </a:r>
          </a:p>
          <a:p>
            <a:pPr>
              <a:spcBef>
                <a:spcPts val="2000"/>
              </a:spcBef>
            </a:pPr>
            <a:endParaRPr lang="de-DE" dirty="0"/>
          </a:p>
        </p:txBody>
      </p:sp>
    </p:spTree>
    <p:extLst>
      <p:ext uri="{BB962C8B-B14F-4D97-AF65-F5344CB8AC3E}">
        <p14:creationId xmlns:p14="http://schemas.microsoft.com/office/powerpoint/2010/main" val="124254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Drug abuse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low level of education may also increase the probability for drug addiction. </a:t>
            </a:r>
          </a:p>
          <a:p>
            <a:pPr>
              <a:spcBef>
                <a:spcPts val="2000"/>
              </a:spcBef>
            </a:pPr>
            <a:r>
              <a:rPr lang="en-US" dirty="0"/>
              <a:t>These people may not be aware about the consequences of drug abuse and may only recognize them when it is already too late. </a:t>
            </a:r>
          </a:p>
          <a:p>
            <a:pPr>
              <a:spcBef>
                <a:spcPts val="2000"/>
              </a:spcBef>
            </a:pPr>
            <a:r>
              <a:rPr lang="en-US" dirty="0"/>
              <a:t>Moreover, due to unemployment or other adverse events in their life, people with low levels of education may be at greater risk to consume drugs since they simply see no bright future for themselves and want to mask their bad feelings with the high of drugs.</a:t>
            </a:r>
          </a:p>
          <a:p>
            <a:pPr>
              <a:spcBef>
                <a:spcPts val="2000"/>
              </a:spcBef>
            </a:pPr>
            <a:endParaRPr lang="de-DE" dirty="0"/>
          </a:p>
        </p:txBody>
      </p:sp>
    </p:spTree>
    <p:extLst>
      <p:ext uri="{BB962C8B-B14F-4D97-AF65-F5344CB8AC3E}">
        <p14:creationId xmlns:p14="http://schemas.microsoft.com/office/powerpoint/2010/main" val="3082718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Homelessness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Homelessness can also be a cause due to a lack of education. </a:t>
            </a:r>
          </a:p>
          <a:p>
            <a:pPr>
              <a:spcBef>
                <a:spcPts val="2000"/>
              </a:spcBef>
            </a:pPr>
            <a:r>
              <a:rPr lang="en-US" dirty="0"/>
              <a:t>If people lose their job and are not able to pay for their rent anymore, they may be at risk of becoming homeless. </a:t>
            </a:r>
          </a:p>
          <a:p>
            <a:pPr>
              <a:spcBef>
                <a:spcPts val="2000"/>
              </a:spcBef>
            </a:pPr>
            <a:r>
              <a:rPr lang="en-US" dirty="0"/>
              <a:t>Since the chances for unemployment increases with a low level of education, so does the probability for homelessness.</a:t>
            </a:r>
          </a:p>
          <a:p>
            <a:pPr>
              <a:spcBef>
                <a:spcPts val="2000"/>
              </a:spcBef>
            </a:pPr>
            <a:endParaRPr lang="de-DE" dirty="0"/>
          </a:p>
        </p:txBody>
      </p:sp>
    </p:spTree>
    <p:extLst>
      <p:ext uri="{BB962C8B-B14F-4D97-AF65-F5344CB8AC3E}">
        <p14:creationId xmlns:p14="http://schemas.microsoft.com/office/powerpoint/2010/main" val="2603512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Criminal activities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people are not able to find a job due to their low level of education, chances are that these people are willing to engage in criminal activities in order to make their living. </a:t>
            </a:r>
          </a:p>
          <a:p>
            <a:pPr>
              <a:spcBef>
                <a:spcPts val="2000"/>
              </a:spcBef>
            </a:pPr>
            <a:r>
              <a:rPr lang="en-US" dirty="0"/>
              <a:t>Imagine you try hard to find a job but it simply doesn’t work out and you have to supply for your children. </a:t>
            </a:r>
          </a:p>
          <a:p>
            <a:pPr>
              <a:spcBef>
                <a:spcPts val="2000"/>
              </a:spcBef>
            </a:pPr>
            <a:r>
              <a:rPr lang="en-US" dirty="0"/>
              <a:t>It would be quite attractive to earn substantial money by engaging in criminal actions, wouldn’t it?</a:t>
            </a:r>
          </a:p>
          <a:p>
            <a:pPr>
              <a:spcBef>
                <a:spcPts val="2000"/>
              </a:spcBef>
            </a:pPr>
            <a:endParaRPr lang="de-DE" dirty="0"/>
          </a:p>
        </p:txBody>
      </p:sp>
    </p:spTree>
    <p:extLst>
      <p:ext uri="{BB962C8B-B14F-4D97-AF65-F5344CB8AC3E}">
        <p14:creationId xmlns:p14="http://schemas.microsoft.com/office/powerpoint/2010/main" val="721234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Jail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probability to engage in criminal activities increases due to a low level of education, so does the chance to go to jail</a:t>
            </a:r>
            <a:r>
              <a:rPr lang="en-US"/>
              <a:t>. </a:t>
            </a:r>
            <a:endParaRPr lang="en-US" dirty="0"/>
          </a:p>
          <a:p>
            <a:pPr>
              <a:spcBef>
                <a:spcPts val="2000"/>
              </a:spcBef>
            </a:pPr>
            <a:r>
              <a:rPr lang="en-US"/>
              <a:t>If </a:t>
            </a:r>
            <a:r>
              <a:rPr lang="en-US" dirty="0"/>
              <a:t>you engage in illegal things, you will be caught sooner or later and may end up in prison</a:t>
            </a:r>
            <a:r>
              <a:rPr lang="en-US"/>
              <a:t>. </a:t>
            </a:r>
            <a:endParaRPr lang="en-US" dirty="0"/>
          </a:p>
          <a:p>
            <a:pPr>
              <a:spcBef>
                <a:spcPts val="2000"/>
              </a:spcBef>
            </a:pPr>
            <a:r>
              <a:rPr lang="en-US"/>
              <a:t>Thus</a:t>
            </a:r>
            <a:r>
              <a:rPr lang="en-US" dirty="0"/>
              <a:t>, educational inequality may also increase the chances to go to jail, especially for poor people.</a:t>
            </a:r>
          </a:p>
          <a:p>
            <a:pPr>
              <a:spcBef>
                <a:spcPts val="2000"/>
              </a:spcBef>
            </a:pPr>
            <a:endParaRPr lang="de-DE" dirty="0"/>
          </a:p>
        </p:txBody>
      </p:sp>
    </p:spTree>
    <p:extLst>
      <p:ext uri="{BB962C8B-B14F-4D97-AF65-F5344CB8AC3E}">
        <p14:creationId xmlns:p14="http://schemas.microsoft.com/office/powerpoint/2010/main" val="689872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Social isolation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lack of education may also lead to social isolation since people who only have low levels of education may not be able to follow conversations or to take part in mentally demanding activities. </a:t>
            </a:r>
          </a:p>
          <a:p>
            <a:pPr>
              <a:spcBef>
                <a:spcPts val="2000"/>
              </a:spcBef>
            </a:pPr>
            <a:r>
              <a:rPr lang="en-US" dirty="0"/>
              <a:t>Therefore, they may lose social contacts and may end up in social isolation. </a:t>
            </a:r>
          </a:p>
          <a:p>
            <a:pPr>
              <a:spcBef>
                <a:spcPts val="2000"/>
              </a:spcBef>
            </a:pPr>
            <a:r>
              <a:rPr lang="en-US" dirty="0"/>
              <a:t>Moreover, since a lack in education may also translate into poverty, these people may also not be able to afford social activities which in turn may lead to social isolation.</a:t>
            </a:r>
          </a:p>
          <a:p>
            <a:pPr>
              <a:spcBef>
                <a:spcPts val="2000"/>
              </a:spcBef>
            </a:pPr>
            <a:endParaRPr lang="de-DE" dirty="0"/>
          </a:p>
        </p:txBody>
      </p:sp>
    </p:spTree>
    <p:extLst>
      <p:ext uri="{BB962C8B-B14F-4D97-AF65-F5344CB8AC3E}">
        <p14:creationId xmlns:p14="http://schemas.microsoft.com/office/powerpoint/2010/main" val="30811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Causes for a lack of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62500" lnSpcReduction="20000"/>
          </a:bodyPr>
          <a:lstStyle/>
          <a:p>
            <a:r>
              <a:rPr lang="en-US" b="1" dirty="0"/>
              <a:t>Poverty</a:t>
            </a:r>
            <a:endParaRPr lang="en-US" dirty="0"/>
          </a:p>
          <a:p>
            <a:r>
              <a:rPr lang="en-US" b="1" dirty="0" err="1"/>
              <a:t>Orphanism</a:t>
            </a:r>
            <a:endParaRPr lang="en-US" dirty="0"/>
          </a:p>
          <a:p>
            <a:r>
              <a:rPr lang="en-US" b="1" dirty="0"/>
              <a:t>Homelessness</a:t>
            </a:r>
            <a:endParaRPr lang="en-US" dirty="0"/>
          </a:p>
          <a:p>
            <a:r>
              <a:rPr lang="en-US" b="1" dirty="0"/>
              <a:t>Parenting</a:t>
            </a:r>
            <a:endParaRPr lang="en-US" dirty="0"/>
          </a:p>
          <a:p>
            <a:r>
              <a:rPr lang="en-US" b="1" dirty="0"/>
              <a:t>Substance abuse</a:t>
            </a:r>
            <a:endParaRPr lang="en-US" dirty="0"/>
          </a:p>
          <a:p>
            <a:r>
              <a:rPr lang="en-US" b="1" dirty="0"/>
              <a:t>Bad company</a:t>
            </a:r>
            <a:endParaRPr lang="en-US" dirty="0"/>
          </a:p>
          <a:p>
            <a:r>
              <a:rPr lang="en-US" b="1" dirty="0"/>
              <a:t>Laziness</a:t>
            </a:r>
            <a:endParaRPr lang="en-US" dirty="0"/>
          </a:p>
          <a:p>
            <a:r>
              <a:rPr lang="en-US" b="1" dirty="0"/>
              <a:t>Cultural factors</a:t>
            </a:r>
            <a:endParaRPr lang="en-US" dirty="0"/>
          </a:p>
          <a:p>
            <a:r>
              <a:rPr lang="en-US" b="1" dirty="0"/>
              <a:t>Religion</a:t>
            </a:r>
            <a:endParaRPr lang="en-US" dirty="0"/>
          </a:p>
          <a:p>
            <a:r>
              <a:rPr lang="en-US" b="1" dirty="0"/>
              <a:t>Wars</a:t>
            </a:r>
            <a:endParaRPr lang="en-US" dirty="0"/>
          </a:p>
          <a:p>
            <a:r>
              <a:rPr lang="en-US" b="1" dirty="0"/>
              <a:t>Natural disasters</a:t>
            </a:r>
            <a:endParaRPr lang="en-US" dirty="0"/>
          </a:p>
          <a:p>
            <a:r>
              <a:rPr lang="en-US" b="1" dirty="0"/>
              <a:t>Insufficient social aid</a:t>
            </a:r>
            <a:endParaRPr lang="en-US" dirty="0"/>
          </a:p>
          <a:p>
            <a:r>
              <a:rPr lang="en-US" b="1" dirty="0"/>
              <a:t>Insufficient educational infrastructure</a:t>
            </a:r>
            <a:endParaRPr lang="en-US" dirty="0"/>
          </a:p>
          <a:p>
            <a:r>
              <a:rPr lang="en-US" b="1" dirty="0"/>
              <a:t>Teacher gaps</a:t>
            </a:r>
            <a:endParaRPr lang="en-US" dirty="0"/>
          </a:p>
          <a:p>
            <a:r>
              <a:rPr lang="en-US" b="1" dirty="0"/>
              <a:t>Low qualification of teachers</a:t>
            </a:r>
            <a:endParaRPr lang="en-US" dirty="0"/>
          </a:p>
          <a:p>
            <a:r>
              <a:rPr lang="en-US" b="1" dirty="0"/>
              <a:t>Lack of learning materials</a:t>
            </a:r>
            <a:endParaRPr lang="en-US" dirty="0"/>
          </a:p>
          <a:p>
            <a:r>
              <a:rPr lang="en-US" b="1" dirty="0"/>
              <a:t>Gender discrimination</a:t>
            </a:r>
            <a:endParaRPr lang="en-US" dirty="0"/>
          </a:p>
          <a:p>
            <a:r>
              <a:rPr lang="en-US" b="1" dirty="0"/>
              <a:t>Disabilities</a:t>
            </a:r>
            <a:endParaRPr lang="en-US" dirty="0"/>
          </a:p>
          <a:p>
            <a:endParaRPr lang="de-DE" dirty="0"/>
          </a:p>
        </p:txBody>
      </p:sp>
    </p:spTree>
    <p:extLst>
      <p:ext uri="{BB962C8B-B14F-4D97-AF65-F5344CB8AC3E}">
        <p14:creationId xmlns:p14="http://schemas.microsoft.com/office/powerpoint/2010/main" val="3892322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Low salary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Low levels of education also often imply a low salary since the wage for a job is often determined by demand and supply of skills</a:t>
            </a:r>
            <a:r>
              <a:rPr lang="en-US"/>
              <a:t>. </a:t>
            </a:r>
            <a:endParaRPr lang="en-US" dirty="0"/>
          </a:p>
          <a:p>
            <a:pPr>
              <a:spcBef>
                <a:spcPts val="2000"/>
              </a:spcBef>
            </a:pPr>
            <a:r>
              <a:rPr lang="en-US"/>
              <a:t>If </a:t>
            </a:r>
            <a:r>
              <a:rPr lang="en-US" dirty="0"/>
              <a:t>workers only have low skill levels, they are easily exploitable by companies which want to maximize profits and therefore will pay there workers only a quite low salary.</a:t>
            </a:r>
          </a:p>
          <a:p>
            <a:pPr>
              <a:spcBef>
                <a:spcPts val="2000"/>
              </a:spcBef>
            </a:pPr>
            <a:endParaRPr lang="de-DE" dirty="0"/>
          </a:p>
        </p:txBody>
      </p:sp>
    </p:spTree>
    <p:extLst>
      <p:ext uri="{BB962C8B-B14F-4D97-AF65-F5344CB8AC3E}">
        <p14:creationId xmlns:p14="http://schemas.microsoft.com/office/powerpoint/2010/main" val="2926325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Bad working conditions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people with a low level of education often do not have many other job options, they may be exploited by firms and may suffer from quite bad working conditions</a:t>
            </a:r>
            <a:r>
              <a:rPr lang="en-US"/>
              <a:t>. </a:t>
            </a:r>
            <a:endParaRPr lang="en-US" dirty="0"/>
          </a:p>
          <a:p>
            <a:pPr>
              <a:spcBef>
                <a:spcPts val="2000"/>
              </a:spcBef>
            </a:pPr>
            <a:r>
              <a:rPr lang="en-US"/>
              <a:t>This </a:t>
            </a:r>
            <a:r>
              <a:rPr lang="en-US" dirty="0"/>
              <a:t>may include working quite long hours or working under insecure conditions.</a:t>
            </a:r>
          </a:p>
          <a:p>
            <a:pPr>
              <a:spcBef>
                <a:spcPts val="2000"/>
              </a:spcBef>
            </a:pPr>
            <a:endParaRPr lang="de-DE" dirty="0"/>
          </a:p>
        </p:txBody>
      </p:sp>
    </p:spTree>
    <p:extLst>
      <p:ext uri="{BB962C8B-B14F-4D97-AF65-F5344CB8AC3E}">
        <p14:creationId xmlns:p14="http://schemas.microsoft.com/office/powerpoint/2010/main" val="3617906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Insufficient health insurance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lack of education and the resulting low income may also often lead to insufficient health insurance. </a:t>
            </a:r>
          </a:p>
          <a:p>
            <a:pPr>
              <a:spcBef>
                <a:spcPts val="2000"/>
              </a:spcBef>
            </a:pPr>
            <a:r>
              <a:rPr lang="en-US" dirty="0"/>
              <a:t>Many people will simply not be able to afford health insurance due to their low salary. </a:t>
            </a:r>
          </a:p>
          <a:p>
            <a:pPr>
              <a:spcBef>
                <a:spcPts val="2000"/>
              </a:spcBef>
            </a:pPr>
            <a:r>
              <a:rPr lang="en-US" dirty="0"/>
              <a:t>In case of severe health issues, they may suffer from serious long-term consequential effects since they are often not able to afford proper medical treatment due to their lack of health insurance.</a:t>
            </a:r>
          </a:p>
          <a:p>
            <a:pPr>
              <a:spcBef>
                <a:spcPts val="2000"/>
              </a:spcBef>
            </a:pPr>
            <a:endParaRPr lang="de-DE" dirty="0"/>
          </a:p>
        </p:txBody>
      </p:sp>
    </p:spTree>
    <p:extLst>
      <p:ext uri="{BB962C8B-B14F-4D97-AF65-F5344CB8AC3E}">
        <p14:creationId xmlns:p14="http://schemas.microsoft.com/office/powerpoint/2010/main" val="4120199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Dependence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Educational inequality can also lead to significant dependence of all sorts. </a:t>
            </a:r>
          </a:p>
          <a:p>
            <a:pPr>
              <a:spcBef>
                <a:spcPts val="2000"/>
              </a:spcBef>
            </a:pPr>
            <a:r>
              <a:rPr lang="en-US" dirty="0"/>
              <a:t>If you only have a low level of education, chances are that you will be dependent on financial or other support in order to be able to carry out important tasks of your daily life. </a:t>
            </a:r>
          </a:p>
          <a:p>
            <a:pPr>
              <a:spcBef>
                <a:spcPts val="2000"/>
              </a:spcBef>
            </a:pPr>
            <a:r>
              <a:rPr lang="en-US" dirty="0"/>
              <a:t>Dependence in any form will in most cases not turn out favorable for the dependent person in life since they give away the leverage to other people which may have the power to treat the dependent persons quite bad.</a:t>
            </a:r>
          </a:p>
          <a:p>
            <a:pPr>
              <a:spcBef>
                <a:spcPts val="2000"/>
              </a:spcBef>
            </a:pPr>
            <a:endParaRPr lang="de-DE" dirty="0"/>
          </a:p>
        </p:txBody>
      </p:sp>
    </p:spTree>
    <p:extLst>
      <p:ext uri="{BB962C8B-B14F-4D97-AF65-F5344CB8AC3E}">
        <p14:creationId xmlns:p14="http://schemas.microsoft.com/office/powerpoint/2010/main" val="2617344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Radicalization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People who only have low levels of education may also be easier to recruit for radical movements. </a:t>
            </a:r>
          </a:p>
          <a:p>
            <a:pPr>
              <a:spcBef>
                <a:spcPts val="2000"/>
              </a:spcBef>
            </a:pPr>
            <a:r>
              <a:rPr lang="en-US" dirty="0"/>
              <a:t>This is due to the fact that these people may not be able to identify the arguments made by fundamentalists as flawed and may therefore be willing to join these organizations, even if these arguments do not make sense at all from an objective perspective.</a:t>
            </a:r>
          </a:p>
          <a:p>
            <a:pPr>
              <a:spcBef>
                <a:spcPts val="2000"/>
              </a:spcBef>
            </a:pPr>
            <a:endParaRPr lang="de-DE" dirty="0"/>
          </a:p>
        </p:txBody>
      </p:sp>
    </p:spTree>
    <p:extLst>
      <p:ext uri="{BB962C8B-B14F-4D97-AF65-F5344CB8AC3E}">
        <p14:creationId xmlns:p14="http://schemas.microsoft.com/office/powerpoint/2010/main" val="3229377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Poor housing conditions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lack of education may also contribute to poor housing conditions since it increases the risk for poverty. </a:t>
            </a:r>
          </a:p>
          <a:p>
            <a:pPr>
              <a:spcBef>
                <a:spcPts val="2000"/>
              </a:spcBef>
            </a:pPr>
            <a:r>
              <a:rPr lang="en-US" dirty="0"/>
              <a:t>Poor people may not be able to afford rent in a nice neighborhood and may live in bad neighborhoods which may lead to a low quality of life and insecurity for these people.</a:t>
            </a:r>
          </a:p>
          <a:p>
            <a:pPr>
              <a:spcBef>
                <a:spcPts val="2000"/>
              </a:spcBef>
            </a:pPr>
            <a:endParaRPr lang="de-DE" dirty="0"/>
          </a:p>
        </p:txBody>
      </p:sp>
    </p:spTree>
    <p:extLst>
      <p:ext uri="{BB962C8B-B14F-4D97-AF65-F5344CB8AC3E}">
        <p14:creationId xmlns:p14="http://schemas.microsoft.com/office/powerpoint/2010/main" val="3757723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Solutions for a lack of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Better educational infrastructure</a:t>
            </a:r>
            <a:endParaRPr lang="en-US" dirty="0"/>
          </a:p>
          <a:p>
            <a:r>
              <a:rPr lang="en-US" b="1" dirty="0"/>
              <a:t>Financial support for poor families</a:t>
            </a:r>
            <a:endParaRPr lang="en-US" dirty="0"/>
          </a:p>
          <a:p>
            <a:r>
              <a:rPr lang="en-US" b="1" dirty="0"/>
              <a:t>Raise awareness on the importance of education</a:t>
            </a:r>
            <a:endParaRPr lang="en-US" dirty="0"/>
          </a:p>
          <a:p>
            <a:r>
              <a:rPr lang="en-US" b="1" dirty="0"/>
              <a:t>More tolerance regarding education</a:t>
            </a:r>
            <a:endParaRPr lang="en-US" dirty="0"/>
          </a:p>
          <a:p>
            <a:r>
              <a:rPr lang="en-US" b="1" dirty="0"/>
              <a:t>Minimum wages</a:t>
            </a:r>
            <a:endParaRPr lang="en-US" dirty="0"/>
          </a:p>
          <a:p>
            <a:r>
              <a:rPr lang="en-US" b="1" dirty="0"/>
              <a:t>Increase in quality regarding social security</a:t>
            </a:r>
            <a:endParaRPr lang="en-US" dirty="0"/>
          </a:p>
          <a:p>
            <a:r>
              <a:rPr lang="en-US" b="1" dirty="0"/>
              <a:t>Improvements in health insurance</a:t>
            </a:r>
            <a:endParaRPr lang="en-US" dirty="0"/>
          </a:p>
          <a:p>
            <a:r>
              <a:rPr lang="en-US" b="1" dirty="0"/>
              <a:t>Support for children from difficult family conditions</a:t>
            </a:r>
            <a:endParaRPr lang="en-US" dirty="0"/>
          </a:p>
          <a:p>
            <a:r>
              <a:rPr lang="en-US" b="1" dirty="0"/>
              <a:t>Improve quality of teachers</a:t>
            </a:r>
            <a:endParaRPr lang="en-US" dirty="0"/>
          </a:p>
          <a:p>
            <a:r>
              <a:rPr lang="en-US" b="1" dirty="0"/>
              <a:t>Close teacher gaps</a:t>
            </a:r>
            <a:endParaRPr lang="en-US" dirty="0"/>
          </a:p>
          <a:p>
            <a:r>
              <a:rPr lang="en-US" b="1" dirty="0"/>
              <a:t>Improve the access to education for girls and women</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Better educational infrastructure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Governments and municipalities should try to provide better educational infrastructure so that it is easier for the local population to attend school. </a:t>
            </a:r>
          </a:p>
          <a:p>
            <a:pPr>
              <a:spcBef>
                <a:spcPts val="2000"/>
              </a:spcBef>
            </a:pPr>
            <a:r>
              <a:rPr lang="en-US" dirty="0"/>
              <a:t>This means that is has to be assured that the next school is not many miles away but rather in walking distance so that also children of poor families who do not own a car can attend school on a regular basis.</a:t>
            </a:r>
          </a:p>
          <a:p>
            <a:pPr>
              <a:spcBef>
                <a:spcPts val="2000"/>
              </a:spcBef>
            </a:pPr>
            <a:endParaRPr lang="de-DE" dirty="0"/>
          </a:p>
        </p:txBody>
      </p:sp>
    </p:spTree>
    <p:extLst>
      <p:ext uri="{BB962C8B-B14F-4D97-AF65-F5344CB8AC3E}">
        <p14:creationId xmlns:p14="http://schemas.microsoft.com/office/powerpoint/2010/main" val="24240782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Financial support for poor families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is also crucial to support poor families with financial subsidies so that their kids are able to attend school</a:t>
            </a:r>
            <a:r>
              <a:rPr lang="en-US"/>
              <a:t>. </a:t>
            </a:r>
            <a:endParaRPr lang="en-US" dirty="0"/>
          </a:p>
          <a:p>
            <a:pPr>
              <a:spcBef>
                <a:spcPts val="2000"/>
              </a:spcBef>
            </a:pPr>
            <a:r>
              <a:rPr lang="en-US"/>
              <a:t>This </a:t>
            </a:r>
            <a:r>
              <a:rPr lang="en-US" dirty="0"/>
              <a:t>is quite important to fight a lack of education since poverty is a main cause why children are not able to go to school</a:t>
            </a:r>
            <a:r>
              <a:rPr lang="en-US"/>
              <a:t>. </a:t>
            </a:r>
            <a:endParaRPr lang="en-US" dirty="0"/>
          </a:p>
          <a:p>
            <a:pPr>
              <a:spcBef>
                <a:spcPts val="2000"/>
              </a:spcBef>
            </a:pPr>
            <a:r>
              <a:rPr lang="en-US"/>
              <a:t>By </a:t>
            </a:r>
            <a:r>
              <a:rPr lang="en-US" dirty="0"/>
              <a:t>supporting poor families, educational inequality could be fought to a certain extent.</a:t>
            </a:r>
          </a:p>
          <a:p>
            <a:pPr>
              <a:spcBef>
                <a:spcPts val="2000"/>
              </a:spcBef>
            </a:pPr>
            <a:endParaRPr lang="de-DE" dirty="0"/>
          </a:p>
        </p:txBody>
      </p:sp>
    </p:spTree>
    <p:extLst>
      <p:ext uri="{BB962C8B-B14F-4D97-AF65-F5344CB8AC3E}">
        <p14:creationId xmlns:p14="http://schemas.microsoft.com/office/powerpoint/2010/main" val="3948553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Raise awareness on the importance of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might not even be aware what a lack of education really means for their children. </a:t>
            </a:r>
          </a:p>
          <a:p>
            <a:pPr>
              <a:spcBef>
                <a:spcPts val="2000"/>
              </a:spcBef>
            </a:pPr>
            <a:r>
              <a:rPr lang="en-US" dirty="0"/>
              <a:t>Parents may believe that a basic education taught at home is sufficient to succeed in life since they do not know better. </a:t>
            </a:r>
          </a:p>
          <a:p>
            <a:pPr>
              <a:spcBef>
                <a:spcPts val="2000"/>
              </a:spcBef>
            </a:pPr>
            <a:r>
              <a:rPr lang="en-US" dirty="0"/>
              <a:t>However, with our technological progress, it is likely that education will be more important than ever to succeed in our nowadays job market.</a:t>
            </a:r>
          </a:p>
          <a:p>
            <a:pPr>
              <a:spcBef>
                <a:spcPts val="2000"/>
              </a:spcBef>
            </a:pPr>
            <a:endParaRPr lang="de-DE" dirty="0"/>
          </a:p>
        </p:txBody>
      </p:sp>
    </p:spTree>
    <p:extLst>
      <p:ext uri="{BB962C8B-B14F-4D97-AF65-F5344CB8AC3E}">
        <p14:creationId xmlns:p14="http://schemas.microsoft.com/office/powerpoint/2010/main" val="230933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Poverty can be regarded as a big cause for a lack of education and for educational inequality. </a:t>
            </a:r>
          </a:p>
          <a:p>
            <a:pPr>
              <a:spcBef>
                <a:spcPts val="2000"/>
              </a:spcBef>
            </a:pPr>
            <a:r>
              <a:rPr lang="en-US" dirty="0"/>
              <a:t>Children from poor families often do not have access to proper education since it is simply too expensive for their families to send them to school. </a:t>
            </a:r>
          </a:p>
          <a:p>
            <a:pPr>
              <a:spcBef>
                <a:spcPts val="2000"/>
              </a:spcBef>
            </a:pPr>
            <a:r>
              <a:rPr lang="en-US" dirty="0"/>
              <a:t>Moreover, these children also often have to work instead of attending school since they have to contribute to the family income in order to support their family members financially.</a:t>
            </a:r>
          </a:p>
          <a:p>
            <a:pPr>
              <a:spcBef>
                <a:spcPts val="2000"/>
              </a:spcBef>
            </a:pPr>
            <a:endParaRPr lang="de-DE" dirty="0"/>
          </a:p>
        </p:txBody>
      </p:sp>
    </p:spTree>
    <p:extLst>
      <p:ext uri="{BB962C8B-B14F-4D97-AF65-F5344CB8AC3E}">
        <p14:creationId xmlns:p14="http://schemas.microsoft.com/office/powerpoint/2010/main" val="3925856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tolerance regarding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is also crucial that we change the mind of people in a way that they regard education as a valuable thing</a:t>
            </a:r>
            <a:r>
              <a:rPr lang="en-US"/>
              <a:t>. </a:t>
            </a:r>
            <a:endParaRPr lang="en-US" dirty="0"/>
          </a:p>
          <a:p>
            <a:pPr>
              <a:spcBef>
                <a:spcPts val="2000"/>
              </a:spcBef>
            </a:pPr>
            <a:r>
              <a:rPr lang="en-US"/>
              <a:t>In </a:t>
            </a:r>
            <a:r>
              <a:rPr lang="en-US" dirty="0"/>
              <a:t>some cultures, education is not regarded as important at all and some parents even do not want their kids to become educated since they fear that their kids will leave them if they give them too many options in life.</a:t>
            </a:r>
          </a:p>
          <a:p>
            <a:pPr>
              <a:spcBef>
                <a:spcPts val="2000"/>
              </a:spcBef>
            </a:pPr>
            <a:endParaRPr lang="de-DE" dirty="0"/>
          </a:p>
        </p:txBody>
      </p:sp>
    </p:spTree>
    <p:extLst>
      <p:ext uri="{BB962C8B-B14F-4D97-AF65-F5344CB8AC3E}">
        <p14:creationId xmlns:p14="http://schemas.microsoft.com/office/powerpoint/2010/main" val="13517445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Minimum wages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 indirect way to fight low education levels may be by setting or even increasing minimum wages</a:t>
            </a:r>
            <a:r>
              <a:rPr lang="en-US"/>
              <a:t>. </a:t>
            </a:r>
            <a:endParaRPr lang="en-US" dirty="0"/>
          </a:p>
          <a:p>
            <a:pPr>
              <a:spcBef>
                <a:spcPts val="2000"/>
              </a:spcBef>
            </a:pPr>
            <a:r>
              <a:rPr lang="en-US"/>
              <a:t>The </a:t>
            </a:r>
            <a:r>
              <a:rPr lang="en-US" dirty="0"/>
              <a:t>introduction of minimum wages may likely decrease the level of poverty, which may in turn translate into better chances for children to be able to attend school.</a:t>
            </a:r>
          </a:p>
          <a:p>
            <a:pPr>
              <a:spcBef>
                <a:spcPts val="2000"/>
              </a:spcBef>
            </a:pPr>
            <a:endParaRPr lang="de-DE" dirty="0"/>
          </a:p>
        </p:txBody>
      </p:sp>
    </p:spTree>
    <p:extLst>
      <p:ext uri="{BB962C8B-B14F-4D97-AF65-F5344CB8AC3E}">
        <p14:creationId xmlns:p14="http://schemas.microsoft.com/office/powerpoint/2010/main" val="2841670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Increase in quality regarding social security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Better social security schemes are also crucial to fight a lack of education. </a:t>
            </a:r>
          </a:p>
          <a:p>
            <a:pPr>
              <a:spcBef>
                <a:spcPts val="2000"/>
              </a:spcBef>
            </a:pPr>
            <a:r>
              <a:rPr lang="en-US" dirty="0"/>
              <a:t>It has to be assured that everyone gets basic aid in case he or she becomes unemployed. </a:t>
            </a:r>
          </a:p>
          <a:p>
            <a:pPr>
              <a:spcBef>
                <a:spcPts val="2000"/>
              </a:spcBef>
            </a:pPr>
            <a:r>
              <a:rPr lang="en-US" dirty="0"/>
              <a:t>This should also include financial support for children to send them to school, even if their parents are unemployed. </a:t>
            </a:r>
          </a:p>
          <a:p>
            <a:pPr>
              <a:spcBef>
                <a:spcPts val="2000"/>
              </a:spcBef>
            </a:pPr>
            <a:r>
              <a:rPr lang="en-US" dirty="0"/>
              <a:t>By setting up more sophisticated social security schemes, the access of children to proper education could be improved.</a:t>
            </a:r>
          </a:p>
          <a:p>
            <a:pPr>
              <a:spcBef>
                <a:spcPts val="2000"/>
              </a:spcBef>
            </a:pPr>
            <a:endParaRPr lang="de-DE" dirty="0"/>
          </a:p>
        </p:txBody>
      </p:sp>
    </p:spTree>
    <p:extLst>
      <p:ext uri="{BB962C8B-B14F-4D97-AF65-F5344CB8AC3E}">
        <p14:creationId xmlns:p14="http://schemas.microsoft.com/office/powerpoint/2010/main" val="39499447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Improvements in health insurance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Educational inequality could also be fought by introducing better health insurances schemes. </a:t>
            </a:r>
          </a:p>
          <a:p>
            <a:pPr>
              <a:spcBef>
                <a:spcPts val="2000"/>
              </a:spcBef>
            </a:pPr>
            <a:r>
              <a:rPr lang="en-US" dirty="0"/>
              <a:t>People who lack proper health insurance may be at great risk to suffer from severe long-term damages related to the absence of medical treatment in case of illness. </a:t>
            </a:r>
          </a:p>
          <a:p>
            <a:pPr>
              <a:spcBef>
                <a:spcPts val="2000"/>
              </a:spcBef>
            </a:pPr>
            <a:r>
              <a:rPr lang="en-US" dirty="0"/>
              <a:t>This in turn may lead to a lack of education for their children since these persons may not be able to work anymore and will therefore likely not be able to pay for the tuition fees for their children.</a:t>
            </a:r>
          </a:p>
          <a:p>
            <a:pPr>
              <a:spcBef>
                <a:spcPts val="2000"/>
              </a:spcBef>
            </a:pPr>
            <a:endParaRPr lang="de-DE" dirty="0"/>
          </a:p>
        </p:txBody>
      </p:sp>
    </p:spTree>
    <p:extLst>
      <p:ext uri="{BB962C8B-B14F-4D97-AF65-F5344CB8AC3E}">
        <p14:creationId xmlns:p14="http://schemas.microsoft.com/office/powerpoint/2010/main" val="29119424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Support for children from difficult family conditions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Children who experience violence at home may also be at greater risk to suffer from significant lacks of education since they may become mentally sick which may distract them to learn and progress</a:t>
            </a:r>
            <a:r>
              <a:rPr lang="en-US"/>
              <a:t>. </a:t>
            </a:r>
            <a:endParaRPr lang="en-US" dirty="0"/>
          </a:p>
          <a:p>
            <a:pPr>
              <a:spcBef>
                <a:spcPts val="2000"/>
              </a:spcBef>
            </a:pPr>
            <a:r>
              <a:rPr lang="en-US"/>
              <a:t>Moreover</a:t>
            </a:r>
            <a:r>
              <a:rPr lang="en-US" dirty="0"/>
              <a:t>, their parents may not even care at all about their children’s education which may further exacerbate the issue.</a:t>
            </a:r>
          </a:p>
          <a:p>
            <a:pPr>
              <a:spcBef>
                <a:spcPts val="2000"/>
              </a:spcBef>
            </a:pPr>
            <a:endParaRPr lang="de-DE" dirty="0"/>
          </a:p>
        </p:txBody>
      </p:sp>
    </p:spTree>
    <p:extLst>
      <p:ext uri="{BB962C8B-B14F-4D97-AF65-F5344CB8AC3E}">
        <p14:creationId xmlns:p14="http://schemas.microsoft.com/office/powerpoint/2010/main" val="38829352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Improve quality of teachers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improve the overall education levels, we also have to make sure that the quality of the teachers is sufficient. </a:t>
            </a:r>
          </a:p>
          <a:p>
            <a:pPr>
              <a:spcBef>
                <a:spcPts val="2000"/>
              </a:spcBef>
            </a:pPr>
            <a:r>
              <a:rPr lang="en-US" dirty="0"/>
              <a:t>If the education of teachers is quite low, chances are that also the education levels of school kids will suffer since these teachers will not be able to teach sufficiently advanced things.</a:t>
            </a:r>
          </a:p>
          <a:p>
            <a:pPr>
              <a:spcBef>
                <a:spcPts val="2000"/>
              </a:spcBef>
            </a:pPr>
            <a:endParaRPr lang="de-DE" dirty="0"/>
          </a:p>
        </p:txBody>
      </p:sp>
    </p:spTree>
    <p:extLst>
      <p:ext uri="{BB962C8B-B14F-4D97-AF65-F5344CB8AC3E}">
        <p14:creationId xmlns:p14="http://schemas.microsoft.com/office/powerpoint/2010/main" val="646124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Close teacher gaps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regions where teacher gaps are an issue, local authorities should try to recruit more teachers so that children get a better individual education which may improve their overall education level and therefore may mitigate the problem of educational inequality.</a:t>
            </a:r>
          </a:p>
          <a:p>
            <a:pPr>
              <a:spcBef>
                <a:spcPts val="2000"/>
              </a:spcBef>
            </a:pPr>
            <a:endParaRPr lang="de-DE" dirty="0"/>
          </a:p>
        </p:txBody>
      </p:sp>
    </p:spTree>
    <p:extLst>
      <p:ext uri="{BB962C8B-B14F-4D97-AF65-F5344CB8AC3E}">
        <p14:creationId xmlns:p14="http://schemas.microsoft.com/office/powerpoint/2010/main" val="16856539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Improve the access to education for girls and women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countries and regions where girls and women are still discriminated due to their gender, it is crucial to raise the awareness that girls are equally important compared to boys when it comes to the supply with proper education</a:t>
            </a:r>
            <a:r>
              <a:rPr lang="en-US"/>
              <a:t>. </a:t>
            </a:r>
            <a:endParaRPr lang="en-US" dirty="0"/>
          </a:p>
          <a:p>
            <a:pPr>
              <a:spcBef>
                <a:spcPts val="2000"/>
              </a:spcBef>
            </a:pPr>
            <a:r>
              <a:rPr lang="en-US"/>
              <a:t>By </a:t>
            </a:r>
            <a:r>
              <a:rPr lang="en-US" dirty="0"/>
              <a:t>doing so, the value systems in these regions may change and girls may get better access to educational facilities.</a:t>
            </a:r>
          </a:p>
          <a:p>
            <a:pPr>
              <a:spcBef>
                <a:spcPts val="2000"/>
              </a:spcBef>
            </a:pPr>
            <a:endParaRPr lang="de-DE" dirty="0"/>
          </a:p>
        </p:txBody>
      </p:sp>
    </p:spTree>
    <p:extLst>
      <p:ext uri="{BB962C8B-B14F-4D97-AF65-F5344CB8AC3E}">
        <p14:creationId xmlns:p14="http://schemas.microsoft.com/office/powerpoint/2010/main" val="26597695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lack of education is a big global problem</a:t>
            </a:r>
            <a:r>
              <a:rPr lang="en-US"/>
              <a:t>. </a:t>
            </a:r>
            <a:endParaRPr lang="en-US" dirty="0"/>
          </a:p>
          <a:p>
            <a:pPr>
              <a:spcBef>
                <a:spcPts val="2000"/>
              </a:spcBef>
            </a:pPr>
            <a:r>
              <a:rPr lang="en-US"/>
              <a:t>Especially </a:t>
            </a:r>
            <a:r>
              <a:rPr lang="en-US" dirty="0"/>
              <a:t>in poor countries, many children suffer from educational inequality, which may in turn lead to several severe issues when these children turn into grownups</a:t>
            </a:r>
            <a:r>
              <a:rPr lang="en-US"/>
              <a:t>. </a:t>
            </a:r>
            <a:endParaRPr lang="en-US" dirty="0"/>
          </a:p>
          <a:p>
            <a:pPr>
              <a:spcBef>
                <a:spcPts val="2000"/>
              </a:spcBef>
            </a:pPr>
            <a:r>
              <a:rPr lang="en-US"/>
              <a:t>Therefore</a:t>
            </a:r>
            <a:r>
              <a:rPr lang="en-US" dirty="0"/>
              <a:t>, it is crucial to fight the problem of a lack of education on a global scale</a:t>
            </a:r>
            <a:r>
              <a:rPr lang="en-US"/>
              <a:t>. </a:t>
            </a:r>
            <a:endParaRPr lang="en-US" dirty="0"/>
          </a:p>
          <a:p>
            <a:pPr>
              <a:spcBef>
                <a:spcPts val="2000"/>
              </a:spcBef>
            </a:pPr>
            <a:r>
              <a:rPr lang="en-US"/>
              <a:t>By </a:t>
            </a:r>
            <a:r>
              <a:rPr lang="en-US" dirty="0"/>
              <a:t>doing so, we can ensure a brighter future for many people worldwide.</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Educational_inequality</a:t>
            </a:r>
            <a:endParaRPr lang="en-US" dirty="0"/>
          </a:p>
          <a:p>
            <a:pPr>
              <a:spcBef>
                <a:spcPts val="2000"/>
              </a:spcBef>
            </a:pPr>
            <a:r>
              <a:rPr lang="en-US" u="sng" dirty="0">
                <a:hlinkClick r:id="rId3"/>
              </a:rPr>
              <a:t>https://</a:t>
            </a:r>
            <a:r>
              <a:rPr lang="en-US" u="sng" dirty="0" err="1">
                <a:hlinkClick r:id="rId3"/>
              </a:rPr>
              <a:t>www.ucl-ioe-press.com</a:t>
            </a:r>
            <a:r>
              <a:rPr lang="en-US" u="sng" dirty="0">
                <a:hlinkClick r:id="rId3"/>
              </a:rPr>
              <a:t>/2019/10/14/tackling-educational-inequality/</a:t>
            </a:r>
            <a:endParaRPr lang="en-US" dirty="0"/>
          </a:p>
          <a:p>
            <a:pPr>
              <a:spcBef>
                <a:spcPts val="2000"/>
              </a:spcBef>
            </a:pPr>
            <a:r>
              <a:rPr lang="en-US" u="sng" dirty="0">
                <a:hlinkClick r:id="rId4"/>
              </a:rPr>
              <a:t>https://</a:t>
            </a:r>
            <a:r>
              <a:rPr lang="en-US" u="sng" dirty="0" err="1">
                <a:hlinkClick r:id="rId4"/>
              </a:rPr>
              <a:t>www.nber.org</a:t>
            </a:r>
            <a:r>
              <a:rPr lang="en-US" u="sng" dirty="0">
                <a:hlinkClick r:id="rId4"/>
              </a:rPr>
              <a:t>/papers/</a:t>
            </a:r>
            <a:r>
              <a:rPr lang="en-US" u="sng" dirty="0" err="1">
                <a:hlinkClick r:id="rId4"/>
              </a:rPr>
              <a:t>w8206</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err="1"/>
              <a:t>Orphanism</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Orphans are at greater risk to suffer from a lack of education compared to “normal” kids since they often have no one who takes care of them</a:t>
            </a:r>
            <a:r>
              <a:rPr lang="en-US"/>
              <a:t>. </a:t>
            </a:r>
            <a:endParaRPr lang="en-US" dirty="0"/>
          </a:p>
          <a:p>
            <a:pPr>
              <a:spcBef>
                <a:spcPts val="2000"/>
              </a:spcBef>
            </a:pPr>
            <a:r>
              <a:rPr lang="en-US"/>
              <a:t>This </a:t>
            </a:r>
            <a:r>
              <a:rPr lang="en-US" dirty="0"/>
              <a:t>could lead to financial trouble since it is quite hard to earn enough money to cover your expenses while you are still a kid</a:t>
            </a:r>
            <a:r>
              <a:rPr lang="en-US"/>
              <a:t>. </a:t>
            </a:r>
            <a:endParaRPr lang="en-US" dirty="0"/>
          </a:p>
          <a:p>
            <a:pPr>
              <a:spcBef>
                <a:spcPts val="2000"/>
              </a:spcBef>
            </a:pPr>
            <a:r>
              <a:rPr lang="en-US"/>
              <a:t>In </a:t>
            </a:r>
            <a:r>
              <a:rPr lang="en-US" dirty="0"/>
              <a:t>turn, this may result in a state where these children have to work quite a lot to earn enough money to survive</a:t>
            </a:r>
            <a:r>
              <a:rPr lang="en-US"/>
              <a:t>. </a:t>
            </a:r>
            <a:endParaRPr lang="en-US" dirty="0"/>
          </a:p>
          <a:p>
            <a:pPr>
              <a:spcBef>
                <a:spcPts val="2000"/>
              </a:spcBef>
            </a:pPr>
            <a:r>
              <a:rPr lang="en-US"/>
              <a:t>Thus</a:t>
            </a:r>
            <a:r>
              <a:rPr lang="en-US" dirty="0"/>
              <a:t>, these orphans will have no time to attend school since they need all their time to work.</a:t>
            </a:r>
          </a:p>
          <a:p>
            <a:pPr>
              <a:spcBef>
                <a:spcPts val="2000"/>
              </a:spcBef>
            </a:pPr>
            <a:endParaRPr lang="de-DE" dirty="0"/>
          </a:p>
        </p:txBody>
      </p:sp>
    </p:spTree>
    <p:extLst>
      <p:ext uri="{BB962C8B-B14F-4D97-AF65-F5344CB8AC3E}">
        <p14:creationId xmlns:p14="http://schemas.microsoft.com/office/powerpoint/2010/main" val="190457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Homelessness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you grow up in a family with homeless parents, chances are that you will not get proper education since your parents will not have sufficient money to send you to school and they might not even care too much since they often have other problems like drug addiction and you may therefore be at great risk to be neglected. </a:t>
            </a:r>
          </a:p>
          <a:p>
            <a:pPr>
              <a:spcBef>
                <a:spcPts val="2000"/>
              </a:spcBef>
            </a:pPr>
            <a:r>
              <a:rPr lang="en-US" dirty="0"/>
              <a:t>Thus, growing up in a family with homeless parents may also contribute to educational inequality.</a:t>
            </a:r>
          </a:p>
          <a:p>
            <a:pPr>
              <a:spcBef>
                <a:spcPts val="2000"/>
              </a:spcBef>
            </a:pPr>
            <a:endParaRPr lang="de-DE" dirty="0"/>
          </a:p>
        </p:txBody>
      </p:sp>
    </p:spTree>
    <p:extLst>
      <p:ext uri="{BB962C8B-B14F-4D97-AF65-F5344CB8AC3E}">
        <p14:creationId xmlns:p14="http://schemas.microsoft.com/office/powerpoint/2010/main" val="1071453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Parenting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Parenting is a big factor when it comes to a lack of education. </a:t>
            </a:r>
          </a:p>
          <a:p>
            <a:pPr>
              <a:spcBef>
                <a:spcPts val="2000"/>
              </a:spcBef>
            </a:pPr>
            <a:r>
              <a:rPr lang="en-US" dirty="0"/>
              <a:t>The more your parents care about you, the less likely it is that you end up with a low level of education. </a:t>
            </a:r>
          </a:p>
          <a:p>
            <a:pPr>
              <a:spcBef>
                <a:spcPts val="2000"/>
              </a:spcBef>
            </a:pPr>
            <a:r>
              <a:rPr lang="en-US" dirty="0"/>
              <a:t>However, in some cases, parents just do not know better. </a:t>
            </a:r>
          </a:p>
          <a:p>
            <a:pPr>
              <a:spcBef>
                <a:spcPts val="2000"/>
              </a:spcBef>
            </a:pPr>
            <a:r>
              <a:rPr lang="en-US" dirty="0"/>
              <a:t>They may themselves have a low level of education and think that this education level is enough for a happy life. </a:t>
            </a:r>
          </a:p>
          <a:p>
            <a:pPr>
              <a:spcBef>
                <a:spcPts val="2000"/>
              </a:spcBef>
            </a:pPr>
            <a:r>
              <a:rPr lang="en-US" dirty="0"/>
              <a:t>Therefore, they may lead you on the same education path which may lead to a lack of education for you.</a:t>
            </a:r>
          </a:p>
          <a:p>
            <a:pPr>
              <a:spcBef>
                <a:spcPts val="2000"/>
              </a:spcBef>
            </a:pPr>
            <a:endParaRPr lang="de-DE" dirty="0"/>
          </a:p>
        </p:txBody>
      </p:sp>
    </p:spTree>
    <p:extLst>
      <p:ext uri="{BB962C8B-B14F-4D97-AF65-F5344CB8AC3E}">
        <p14:creationId xmlns:p14="http://schemas.microsoft.com/office/powerpoint/2010/main" val="4029413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Substance abuse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abuse of substances of all sorts can also contribute to a lack of education. </a:t>
            </a:r>
          </a:p>
          <a:p>
            <a:pPr>
              <a:spcBef>
                <a:spcPts val="2000"/>
              </a:spcBef>
            </a:pPr>
            <a:r>
              <a:rPr lang="en-US" dirty="0"/>
              <a:t>If you consume drugs on a regular basis, chances are that you become unreliable and you may also refrain from attending school too often. </a:t>
            </a:r>
          </a:p>
          <a:p>
            <a:pPr>
              <a:spcBef>
                <a:spcPts val="2000"/>
              </a:spcBef>
            </a:pPr>
            <a:r>
              <a:rPr lang="en-US" dirty="0"/>
              <a:t>Thus, substance abuse at a young age may also increase educational inequality since children who consume drugs will often prioritize substance consumption over school and their education levels are likely to suffer due to that.</a:t>
            </a:r>
          </a:p>
          <a:p>
            <a:pPr>
              <a:spcBef>
                <a:spcPts val="2000"/>
              </a:spcBef>
            </a:pPr>
            <a:endParaRPr lang="de-DE" dirty="0"/>
          </a:p>
        </p:txBody>
      </p:sp>
    </p:spTree>
    <p:extLst>
      <p:ext uri="{BB962C8B-B14F-4D97-AF65-F5344CB8AC3E}">
        <p14:creationId xmlns:p14="http://schemas.microsoft.com/office/powerpoint/2010/main" val="288620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Bad company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you hang out with family members or friends who are doing drugs or other illegal stuff, chances are that you get influenced by these people and they may eventually drag you down in life</a:t>
            </a:r>
            <a:r>
              <a:rPr lang="en-US"/>
              <a:t>. </a:t>
            </a:r>
            <a:endParaRPr lang="en-US" dirty="0"/>
          </a:p>
          <a:p>
            <a:pPr>
              <a:spcBef>
                <a:spcPts val="2000"/>
              </a:spcBef>
            </a:pPr>
            <a:r>
              <a:rPr lang="en-US"/>
              <a:t>You </a:t>
            </a:r>
            <a:r>
              <a:rPr lang="en-US" dirty="0"/>
              <a:t>may also start to consume substances or skip school which may translate into a lack of education in later stages.</a:t>
            </a:r>
          </a:p>
          <a:p>
            <a:pPr>
              <a:spcBef>
                <a:spcPts val="2000"/>
              </a:spcBef>
            </a:pPr>
            <a:endParaRPr lang="de-DE" dirty="0"/>
          </a:p>
        </p:txBody>
      </p:sp>
    </p:spTree>
    <p:extLst>
      <p:ext uri="{BB962C8B-B14F-4D97-AF65-F5344CB8AC3E}">
        <p14:creationId xmlns:p14="http://schemas.microsoft.com/office/powerpoint/2010/main" val="411266814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3374</Words>
  <Application>Microsoft Office PowerPoint</Application>
  <PresentationFormat>Breitbild</PresentationFormat>
  <Paragraphs>223</Paragraphs>
  <Slides>49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49</vt:i4>
      </vt:variant>
    </vt:vector>
  </HeadingPairs>
  <TitlesOfParts>
    <vt:vector size="53" baseType="lpstr">
      <vt:lpstr>Arial</vt:lpstr>
      <vt:lpstr>Calibri</vt:lpstr>
      <vt:lpstr>Calibri Light</vt:lpstr>
      <vt:lpstr>Office</vt:lpstr>
      <vt:lpstr>Lack of education</vt:lpstr>
      <vt:lpstr>What is a lack of education and educational inequality?</vt:lpstr>
      <vt:lpstr>Causes for a lack of education</vt:lpstr>
      <vt:lpstr>Poverty</vt:lpstr>
      <vt:lpstr>Orphanism</vt:lpstr>
      <vt:lpstr>Homelessness</vt:lpstr>
      <vt:lpstr>Parenting</vt:lpstr>
      <vt:lpstr>Substance abuse</vt:lpstr>
      <vt:lpstr>Bad company</vt:lpstr>
      <vt:lpstr>Laziness</vt:lpstr>
      <vt:lpstr>Cultural factors</vt:lpstr>
      <vt:lpstr>Religion</vt:lpstr>
      <vt:lpstr>Wars</vt:lpstr>
      <vt:lpstr>Natural disasters</vt:lpstr>
      <vt:lpstr>Insufficient social aid</vt:lpstr>
      <vt:lpstr>Insufficient educational infrastructure</vt:lpstr>
      <vt:lpstr>Teacher gaps</vt:lpstr>
      <vt:lpstr>Low qualification of teachers</vt:lpstr>
      <vt:lpstr>Lack of learning materials</vt:lpstr>
      <vt:lpstr>Gender discrimination</vt:lpstr>
      <vt:lpstr>Disabilities</vt:lpstr>
      <vt:lpstr>Effects of educational inequality</vt:lpstr>
      <vt:lpstr>Poverty</vt:lpstr>
      <vt:lpstr>Unemployment</vt:lpstr>
      <vt:lpstr>Drug abuse</vt:lpstr>
      <vt:lpstr>Homelessness</vt:lpstr>
      <vt:lpstr>Criminal activities</vt:lpstr>
      <vt:lpstr>Jail</vt:lpstr>
      <vt:lpstr>Social isolation</vt:lpstr>
      <vt:lpstr>Low salary</vt:lpstr>
      <vt:lpstr>Bad working conditions</vt:lpstr>
      <vt:lpstr>Insufficient health insurance</vt:lpstr>
      <vt:lpstr>Dependence</vt:lpstr>
      <vt:lpstr>Radicalization</vt:lpstr>
      <vt:lpstr>Poor housing conditions</vt:lpstr>
      <vt:lpstr>Solutions for a lack of education</vt:lpstr>
      <vt:lpstr>Better educational infrastructure</vt:lpstr>
      <vt:lpstr>Financial support for poor families</vt:lpstr>
      <vt:lpstr>Raise awareness on the importance of education</vt:lpstr>
      <vt:lpstr>More tolerance regarding education</vt:lpstr>
      <vt:lpstr>Minimum wages</vt:lpstr>
      <vt:lpstr>Increase in quality regarding social security</vt:lpstr>
      <vt:lpstr>Improvements in health insurance</vt:lpstr>
      <vt:lpstr>Support for children from difficult family conditions</vt:lpstr>
      <vt:lpstr>Improve quality of teachers</vt:lpstr>
      <vt:lpstr>Close teacher gaps</vt:lpstr>
      <vt:lpstr>Improve the access to education for girls and women</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2020-01-04T09:39:20Z</dcterms:modified>
</cp:coreProperties>
</file>