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3" r:id="rId3"/>
    <p:sldId id="304" r:id="rId4"/>
    <p:sldId id="261" r:id="rId5"/>
    <p:sldId id="305" r:id="rId6"/>
    <p:sldId id="306" r:id="rId7"/>
    <p:sldId id="307" r:id="rId8"/>
    <p:sldId id="308" r:id="rId9"/>
    <p:sldId id="309" r:id="rId10"/>
    <p:sldId id="310" r:id="rId11"/>
    <p:sldId id="311" r:id="rId12"/>
    <p:sldId id="312" r:id="rId13"/>
    <p:sldId id="313" r:id="rId14"/>
    <p:sldId id="314" r:id="rId15"/>
    <p:sldId id="258"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259" r:id="rId29"/>
    <p:sldId id="327" r:id="rId30"/>
    <p:sldId id="328" r:id="rId31"/>
    <p:sldId id="329" r:id="rId32"/>
    <p:sldId id="330" r:id="rId33"/>
    <p:sldId id="331" r:id="rId34"/>
    <p:sldId id="332" r:id="rId35"/>
    <p:sldId id="333" r:id="rId36"/>
    <p:sldId id="260" r:id="rId37"/>
    <p:sldId id="302" r:id="rId3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12" autoAdjust="0"/>
  </p:normalViewPr>
  <p:slideViewPr>
    <p:cSldViewPr snapToGrid="0">
      <p:cViewPr varScale="1">
        <p:scale>
          <a:sx n="78" d="100"/>
          <a:sy n="78" d="100"/>
        </p:scale>
        <p:origin x="778" y="62"/>
      </p:cViewPr>
      <p:guideLst/>
    </p:cSldViewPr>
  </p:slideViewPr>
  <p:outlineViewPr>
    <p:cViewPr>
      <p:scale>
        <a:sx n="33" d="100"/>
        <a:sy n="33" d="100"/>
      </p:scale>
      <p:origin x="0" y="-32875"/>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CE3A8-8C28-4D7E-B2D7-B32A0C44E95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D69A2AC1-E4E3-495B-9DB5-01F8108209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FFD141F-D0B3-424D-9677-15CBBB7F4054}"/>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5" name="Fußzeilenplatzhalter 4">
            <a:extLst>
              <a:ext uri="{FF2B5EF4-FFF2-40B4-BE49-F238E27FC236}">
                <a16:creationId xmlns:a16="http://schemas.microsoft.com/office/drawing/2014/main" id="{04DC39C6-94C9-4DFC-BCEC-E17DD85BC1D6}"/>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5A4907DC-C58A-46CD-B1CB-232F1C3D271A}"/>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2937178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4C49E8-901C-4F0A-B2ED-4CFA6318AC8F}"/>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3F83A35-943D-4C84-9EB0-1612CF3E261F}"/>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6F8A087-5F3D-4F2B-A782-84C1AA763B47}"/>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5" name="Fußzeilenplatzhalter 4">
            <a:extLst>
              <a:ext uri="{FF2B5EF4-FFF2-40B4-BE49-F238E27FC236}">
                <a16:creationId xmlns:a16="http://schemas.microsoft.com/office/drawing/2014/main" id="{9606F910-2871-40A5-A6AC-6BEDAFBAE6D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9A5278C3-D0C5-48FD-ADCE-0EFAAAA187BC}"/>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228684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C0881DB-9E4C-40D5-84C3-4B2C623B96C6}"/>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AB8D85C-72D7-414A-BDA4-5FCBEDF09AA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5F4D2D1-4F9C-401D-9714-2320E6E5B6E8}"/>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5" name="Fußzeilenplatzhalter 4">
            <a:extLst>
              <a:ext uri="{FF2B5EF4-FFF2-40B4-BE49-F238E27FC236}">
                <a16:creationId xmlns:a16="http://schemas.microsoft.com/office/drawing/2014/main" id="{15E14C80-1E1A-4FDA-B058-A304162DA785}"/>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81CBE32D-000F-4167-A46D-60F2C8DFED22}"/>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139821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8094F-6DEE-404B-BB59-7893C51055D6}"/>
              </a:ext>
            </a:extLst>
          </p:cNvPr>
          <p:cNvSpPr>
            <a:spLocks noGrp="1"/>
          </p:cNvSpPr>
          <p:nvPr>
            <p:ph type="title"/>
          </p:nvPr>
        </p:nvSpPr>
        <p:spPr>
          <a:xfrm>
            <a:off x="748145" y="365125"/>
            <a:ext cx="9310307" cy="604693"/>
          </a:xfrm>
        </p:spPr>
        <p:txBody>
          <a:bodyPr>
            <a:normAutofit/>
          </a:bodyPr>
          <a:lstStyle>
            <a:lvl1pPr>
              <a:defRPr sz="3500" b="1">
                <a:solidFill>
                  <a:schemeClr val="accent6">
                    <a:lumMod val="75000"/>
                  </a:schemeClr>
                </a:solidFill>
              </a:defRPr>
            </a:lvl1pPr>
          </a:lstStyle>
          <a:p>
            <a:r>
              <a:rPr lang="de-DE" dirty="0"/>
              <a:t>Mastertitelformat bearbeiten</a:t>
            </a:r>
          </a:p>
        </p:txBody>
      </p:sp>
      <p:sp>
        <p:nvSpPr>
          <p:cNvPr id="3" name="Inhaltsplatzhalter 2">
            <a:extLst>
              <a:ext uri="{FF2B5EF4-FFF2-40B4-BE49-F238E27FC236}">
                <a16:creationId xmlns:a16="http://schemas.microsoft.com/office/drawing/2014/main" id="{97C8A9E1-4391-4E24-A861-ED2C69E70492}"/>
              </a:ext>
            </a:extLst>
          </p:cNvPr>
          <p:cNvSpPr>
            <a:spLocks noGrp="1"/>
          </p:cNvSpPr>
          <p:nvPr>
            <p:ph idx="1"/>
          </p:nvPr>
        </p:nvSpPr>
        <p:spPr>
          <a:xfrm>
            <a:off x="838200" y="1293091"/>
            <a:ext cx="9220252" cy="4930054"/>
          </a:xfrm>
        </p:spPr>
        <p:txBody>
          <a:bodyPr/>
          <a:lstStyle>
            <a:lvl1pPr>
              <a:defRPr sz="2000"/>
            </a:lvl1pPr>
            <a:lvl2pPr>
              <a:defRPr sz="1800"/>
            </a:lvl2pPr>
            <a:lvl3pPr>
              <a:defRPr sz="1600"/>
            </a:lvl3pPr>
            <a:lvl4pPr>
              <a:defRPr sz="1400"/>
            </a:lvl4pPr>
            <a:lvl5pPr>
              <a:defRPr sz="12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FB8E9DA3-4E5C-4030-8EDB-27AA6D0998A9}"/>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5" name="Fußzeilenplatzhalter 4">
            <a:extLst>
              <a:ext uri="{FF2B5EF4-FFF2-40B4-BE49-F238E27FC236}">
                <a16:creationId xmlns:a16="http://schemas.microsoft.com/office/drawing/2014/main" id="{1A88E7BE-73D1-49DA-809D-45764AB7793D}"/>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181B2D74-080D-4091-A002-7848146BD5B6}"/>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289698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BD3833-E62E-4781-9E83-6CC62325FC9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8E353F5-9627-4C3B-B952-00A36DF75F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4C7C558-4871-4CA5-A029-B2CA2848E9B6}"/>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5" name="Fußzeilenplatzhalter 4">
            <a:extLst>
              <a:ext uri="{FF2B5EF4-FFF2-40B4-BE49-F238E27FC236}">
                <a16:creationId xmlns:a16="http://schemas.microsoft.com/office/drawing/2014/main" id="{EA247D3E-9E6A-438A-9A12-3AE2E51A5A43}"/>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3FDFA527-6AF5-480E-9A5A-0D79EFA7C97A}"/>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893788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2588A1-6334-4411-B65F-16A6CCE008E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375C23C-D16F-4A58-BEFD-FB40E9074E8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F673113-44B6-4A98-9EB2-2CDD059AAEF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91624AA-1DEB-4362-8E58-1491C70B8178}"/>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6" name="Fußzeilenplatzhalter 5">
            <a:extLst>
              <a:ext uri="{FF2B5EF4-FFF2-40B4-BE49-F238E27FC236}">
                <a16:creationId xmlns:a16="http://schemas.microsoft.com/office/drawing/2014/main" id="{FAA3C0E0-27D1-4A8A-B21A-E114A8D33FAA}"/>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D731A54B-A672-4DBF-AC30-0B35514A57D4}"/>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75865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29283A-4363-4903-BB48-73D82766591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1C64C76-CB30-40AA-A657-D2E633903A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7020D0E-362B-4EE1-9861-AC03FC800214}"/>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5A2230D-A22A-4A00-94F7-0DCB0D1AA7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12E814C-D41C-4435-95F0-FCC693E4ADE0}"/>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262C0DA-E9CA-41A5-8EA5-0346B7A81214}"/>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8" name="Fußzeilenplatzhalter 7">
            <a:extLst>
              <a:ext uri="{FF2B5EF4-FFF2-40B4-BE49-F238E27FC236}">
                <a16:creationId xmlns:a16="http://schemas.microsoft.com/office/drawing/2014/main" id="{08383DBC-9543-4AD5-ADDB-AD5D57EB5B8C}"/>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DEFE385E-88BF-46AB-A27E-2E128152536C}"/>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2572419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331C85-5B56-4887-9267-6CE0B4438DF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69F2C47-0F73-4CA1-84BC-F56AA3FEF8E3}"/>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4" name="Fußzeilenplatzhalter 3">
            <a:extLst>
              <a:ext uri="{FF2B5EF4-FFF2-40B4-BE49-F238E27FC236}">
                <a16:creationId xmlns:a16="http://schemas.microsoft.com/office/drawing/2014/main" id="{01EA0F6F-54B4-44E6-9EF7-ACAD6C327DD8}"/>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BB5078FF-EC68-45C7-BCDD-FF1165FE0961}"/>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974759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A3DBDB1-FACA-43E3-B738-E444E51FB6E3}"/>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3" name="Fußzeilenplatzhalter 2">
            <a:extLst>
              <a:ext uri="{FF2B5EF4-FFF2-40B4-BE49-F238E27FC236}">
                <a16:creationId xmlns:a16="http://schemas.microsoft.com/office/drawing/2014/main" id="{2676E586-4C3C-45FC-8879-4ABA058C4488}"/>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3EC11151-87F4-4760-8C81-91F5433ACD73}"/>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414332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E2C705-34DF-4637-88F1-303051F9AE4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F2CA8C3-C9F7-45AE-90E5-0A8A47CE8B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4B4D43D-F9A3-46FB-B087-25CFCF5C4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6B1FAE5-4D29-4D79-B118-DAC03679F002}"/>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6" name="Fußzeilenplatzhalter 5">
            <a:extLst>
              <a:ext uri="{FF2B5EF4-FFF2-40B4-BE49-F238E27FC236}">
                <a16:creationId xmlns:a16="http://schemas.microsoft.com/office/drawing/2014/main" id="{040FA518-FD2F-4E4E-87DF-F56A59CF725F}"/>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7728CD90-A2DC-4008-ADCB-7706209F19B3}"/>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44936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78CCDF-A1B4-4EE0-96C4-0D5C5DB9FDA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08BC79B-3B75-4597-8EE8-522D73E784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041B4E7E-7BAB-489D-A329-9C945F0EDF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3B287FA-C9CA-40BA-ACB9-5693091ACFD4}"/>
              </a:ext>
            </a:extLst>
          </p:cNvPr>
          <p:cNvSpPr>
            <a:spLocks noGrp="1"/>
          </p:cNvSpPr>
          <p:nvPr>
            <p:ph type="dt" sz="half" idx="10"/>
          </p:nvPr>
        </p:nvSpPr>
        <p:spPr/>
        <p:txBody>
          <a:bodyPr/>
          <a:lstStyle/>
          <a:p>
            <a:fld id="{3008443F-75A7-4DF7-9510-EB57E9109901}" type="datetimeFigureOut">
              <a:rPr lang="de-DE" smtClean="0"/>
              <a:t>31.10.2019</a:t>
            </a:fld>
            <a:endParaRPr lang="de-DE" dirty="0"/>
          </a:p>
        </p:txBody>
      </p:sp>
      <p:sp>
        <p:nvSpPr>
          <p:cNvPr id="6" name="Fußzeilenplatzhalter 5">
            <a:extLst>
              <a:ext uri="{FF2B5EF4-FFF2-40B4-BE49-F238E27FC236}">
                <a16:creationId xmlns:a16="http://schemas.microsoft.com/office/drawing/2014/main" id="{8AC479EC-7B20-4A28-8C6E-2BB09B68D0F3}"/>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9F414186-A079-455F-826A-651100E1CBF0}"/>
              </a:ext>
            </a:extLst>
          </p:cNvPr>
          <p:cNvSpPr>
            <a:spLocks noGrp="1"/>
          </p:cNvSpPr>
          <p:nvPr>
            <p:ph type="sldNum" sz="quarter" idx="12"/>
          </p:nvPr>
        </p:nvSpPr>
        <p:spPr/>
        <p:txBody>
          <a:bodyPr/>
          <a:lstStyle/>
          <a:p>
            <a:fld id="{396ADB7D-A118-433D-9E21-7AB6B2A1327F}" type="slidenum">
              <a:rPr lang="de-DE" smtClean="0"/>
              <a:t>‹Nr.›</a:t>
            </a:fld>
            <a:endParaRPr lang="de-DE" dirty="0"/>
          </a:p>
        </p:txBody>
      </p:sp>
    </p:spTree>
    <p:extLst>
      <p:ext uri="{BB962C8B-B14F-4D97-AF65-F5344CB8AC3E}">
        <p14:creationId xmlns:p14="http://schemas.microsoft.com/office/powerpoint/2010/main" val="2098547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05E285D-867C-4518-99EC-AFCDF9FBEC74}"/>
              </a:ext>
            </a:extLst>
          </p:cNvPr>
          <p:cNvSpPr>
            <a:spLocks noGrp="1"/>
          </p:cNvSpPr>
          <p:nvPr>
            <p:ph type="title"/>
          </p:nvPr>
        </p:nvSpPr>
        <p:spPr>
          <a:xfrm>
            <a:off x="838200" y="365125"/>
            <a:ext cx="9220252"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F80EDBC-C16B-4596-A63C-3AAB9A3EF2E4}"/>
              </a:ext>
            </a:extLst>
          </p:cNvPr>
          <p:cNvSpPr>
            <a:spLocks noGrp="1"/>
          </p:cNvSpPr>
          <p:nvPr>
            <p:ph type="body" idx="1"/>
          </p:nvPr>
        </p:nvSpPr>
        <p:spPr>
          <a:xfrm>
            <a:off x="838200" y="1825625"/>
            <a:ext cx="9220252"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78316C-C763-4E39-AF04-C6E5CB16EF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8443F-75A7-4DF7-9510-EB57E9109901}" type="datetimeFigureOut">
              <a:rPr lang="de-DE" smtClean="0"/>
              <a:t>31.10.2019</a:t>
            </a:fld>
            <a:endParaRPr lang="de-DE" dirty="0"/>
          </a:p>
        </p:txBody>
      </p:sp>
      <p:sp>
        <p:nvSpPr>
          <p:cNvPr id="5" name="Fußzeilenplatzhalter 4">
            <a:extLst>
              <a:ext uri="{FF2B5EF4-FFF2-40B4-BE49-F238E27FC236}">
                <a16:creationId xmlns:a16="http://schemas.microsoft.com/office/drawing/2014/main" id="{1116E9CA-3435-43D9-A738-557F0F913C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a:extLst>
              <a:ext uri="{FF2B5EF4-FFF2-40B4-BE49-F238E27FC236}">
                <a16:creationId xmlns:a16="http://schemas.microsoft.com/office/drawing/2014/main" id="{C7E1969A-F4B1-4FD4-8978-362419074C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ADB7D-A118-433D-9E21-7AB6B2A1327F}" type="slidenum">
              <a:rPr lang="de-DE" smtClean="0"/>
              <a:t>‹Nr.›</a:t>
            </a:fld>
            <a:endParaRPr lang="de-DE" dirty="0"/>
          </a:p>
        </p:txBody>
      </p:sp>
      <p:pic>
        <p:nvPicPr>
          <p:cNvPr id="7" name="Inhaltsplatzhalter 4">
            <a:extLst>
              <a:ext uri="{FF2B5EF4-FFF2-40B4-BE49-F238E27FC236}">
                <a16:creationId xmlns:a16="http://schemas.microsoft.com/office/drawing/2014/main" id="{4E077F4B-6692-4231-A31C-CC9E5BFB2236}"/>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5774" b="20582"/>
          <a:stretch/>
        </p:blipFill>
        <p:spPr>
          <a:xfrm>
            <a:off x="10464799" y="219339"/>
            <a:ext cx="1493503" cy="1471567"/>
          </a:xfrm>
          <a:prstGeom prst="rect">
            <a:avLst/>
          </a:prstGeom>
        </p:spPr>
      </p:pic>
    </p:spTree>
    <p:extLst>
      <p:ext uri="{BB962C8B-B14F-4D97-AF65-F5344CB8AC3E}">
        <p14:creationId xmlns:p14="http://schemas.microsoft.com/office/powerpoint/2010/main" val="3958755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epa.gov/regulatory-information-topic/regulatory-information-topic-waste" TargetMode="External"/><Relationship Id="rId2" Type="http://schemas.openxmlformats.org/officeDocument/2006/relationships/hyperlink" Target="https://www.municipalwasteeurope.eu/summary-current-eu-waste-legislation" TargetMode="External"/><Relationship Id="rId1" Type="http://schemas.openxmlformats.org/officeDocument/2006/relationships/slideLayout" Target="../slideLayouts/slideLayout2.xml"/><Relationship Id="rId4" Type="http://schemas.openxmlformats.org/officeDocument/2006/relationships/hyperlink" Target="https://www.epa.gov/rcra/medical-wast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4E904E8-5199-42D5-9D23-F0BF75E9B791}"/>
              </a:ext>
            </a:extLst>
          </p:cNvPr>
          <p:cNvPicPr>
            <a:picLocks noChangeAspect="1"/>
          </p:cNvPicPr>
          <p:nvPr/>
        </p:nvPicPr>
        <p:blipFill rotWithShape="1">
          <a:blip r:embed="rId2">
            <a:extLst>
              <a:ext uri="{28A0092B-C50C-407E-A947-70E740481C1C}">
                <a14:useLocalDpi xmlns:a14="http://schemas.microsoft.com/office/drawing/2010/main" val="0"/>
              </a:ext>
            </a:extLst>
          </a:blip>
          <a:srcRect t="3703" b="14445"/>
          <a:stretch/>
        </p:blipFill>
        <p:spPr>
          <a:xfrm>
            <a:off x="0" y="0"/>
            <a:ext cx="12192000" cy="6863285"/>
          </a:xfrm>
          <a:prstGeom prst="rect">
            <a:avLst/>
          </a:prstGeom>
        </p:spPr>
      </p:pic>
      <p:sp>
        <p:nvSpPr>
          <p:cNvPr id="2" name="Titel 1">
            <a:extLst>
              <a:ext uri="{FF2B5EF4-FFF2-40B4-BE49-F238E27FC236}">
                <a16:creationId xmlns:a16="http://schemas.microsoft.com/office/drawing/2014/main" id="{E7A34F94-DFB1-4D26-BA8B-911FAB3F9818}"/>
              </a:ext>
            </a:extLst>
          </p:cNvPr>
          <p:cNvSpPr>
            <a:spLocks noGrp="1"/>
          </p:cNvSpPr>
          <p:nvPr>
            <p:ph type="ctrTitle"/>
          </p:nvPr>
        </p:nvSpPr>
        <p:spPr>
          <a:xfrm>
            <a:off x="-143932" y="254005"/>
            <a:ext cx="4021665" cy="550330"/>
          </a:xfrm>
        </p:spPr>
        <p:txBody>
          <a:bodyPr>
            <a:normAutofit fontScale="90000"/>
          </a:bodyPr>
          <a:lstStyle/>
          <a:p>
            <a:r>
              <a:rPr lang="en-US" sz="4500" b="1" noProof="0" dirty="0">
                <a:solidFill>
                  <a:schemeClr val="bg1"/>
                </a:solidFill>
              </a:rPr>
              <a:t>Medical Waste</a:t>
            </a:r>
          </a:p>
        </p:txBody>
      </p:sp>
      <p:pic>
        <p:nvPicPr>
          <p:cNvPr id="8" name="Inhaltsplatzhalter 4">
            <a:extLst>
              <a:ext uri="{FF2B5EF4-FFF2-40B4-BE49-F238E27FC236}">
                <a16:creationId xmlns:a16="http://schemas.microsoft.com/office/drawing/2014/main" id="{316899CC-9084-42EF-A01A-7D04884BE223}"/>
              </a:ext>
            </a:extLst>
          </p:cNvPr>
          <p:cNvPicPr>
            <a:picLocks noChangeAspect="1"/>
          </p:cNvPicPr>
          <p:nvPr/>
        </p:nvPicPr>
        <p:blipFill rotWithShape="1">
          <a:blip r:embed="rId3">
            <a:extLst>
              <a:ext uri="{28A0092B-C50C-407E-A947-70E740481C1C}">
                <a14:useLocalDpi xmlns:a14="http://schemas.microsoft.com/office/drawing/2010/main" val="0"/>
              </a:ext>
            </a:extLst>
          </a:blip>
          <a:srcRect l="1832" t="5774" b="21308"/>
          <a:stretch/>
        </p:blipFill>
        <p:spPr>
          <a:xfrm>
            <a:off x="10492154" y="219339"/>
            <a:ext cx="1466148" cy="1457061"/>
          </a:xfrm>
          <a:prstGeom prst="rect">
            <a:avLst/>
          </a:prstGeom>
          <a:solidFill>
            <a:schemeClr val="bg1"/>
          </a:solidFill>
        </p:spPr>
      </p:pic>
    </p:spTree>
    <p:extLst>
      <p:ext uri="{BB962C8B-B14F-4D97-AF65-F5344CB8AC3E}">
        <p14:creationId xmlns:p14="http://schemas.microsoft.com/office/powerpoint/2010/main" val="3178935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Home healthcare</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Since the average age in our society increases on a steady basis due to better medical treatment, the demand for home healthcare also increases. </a:t>
            </a:r>
          </a:p>
          <a:p>
            <a:pPr>
              <a:spcBef>
                <a:spcPts val="2000"/>
              </a:spcBef>
            </a:pPr>
            <a:r>
              <a:rPr lang="en-US" noProof="0" dirty="0"/>
              <a:t>Moreover, people often prefer to stay at their homes instead of hospitals. </a:t>
            </a:r>
          </a:p>
          <a:p>
            <a:pPr>
              <a:spcBef>
                <a:spcPts val="2000"/>
              </a:spcBef>
            </a:pPr>
            <a:r>
              <a:rPr lang="en-US" noProof="0" dirty="0"/>
              <a:t>By doing so, home healthcare causes significant amounts of medical waste. </a:t>
            </a:r>
          </a:p>
          <a:p>
            <a:pPr>
              <a:spcBef>
                <a:spcPts val="2000"/>
              </a:spcBef>
            </a:pPr>
            <a:r>
              <a:rPr lang="en-US" noProof="0" dirty="0"/>
              <a:t>This medical waste from home healthcare includes lancets, syringes and needles.</a:t>
            </a:r>
          </a:p>
          <a:p>
            <a:pPr>
              <a:spcBef>
                <a:spcPts val="2000"/>
              </a:spcBef>
            </a:pPr>
            <a:endParaRPr lang="en-US" noProof="0" dirty="0"/>
          </a:p>
        </p:txBody>
      </p:sp>
    </p:spTree>
    <p:extLst>
      <p:ext uri="{BB962C8B-B14F-4D97-AF65-F5344CB8AC3E}">
        <p14:creationId xmlns:p14="http://schemas.microsoft.com/office/powerpoint/2010/main" val="2751995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Assisted living facilities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Medical waste is also caused by several assisted living facilities, including nursing homes, psychiatric institutions, convalescent homes and disabled persons‘ facilities. </a:t>
            </a:r>
          </a:p>
          <a:p>
            <a:pPr>
              <a:spcBef>
                <a:spcPts val="2000"/>
              </a:spcBef>
            </a:pPr>
            <a:r>
              <a:rPr lang="en-US" noProof="0" dirty="0"/>
              <a:t>Although most of the waste produced in these facilities is non-hazardous, a small part may also contain biohazardous waste. </a:t>
            </a:r>
          </a:p>
          <a:p>
            <a:pPr>
              <a:spcBef>
                <a:spcPts val="2000"/>
              </a:spcBef>
            </a:pPr>
            <a:r>
              <a:rPr lang="en-US" noProof="0" dirty="0"/>
              <a:t>Waste from assisted living facilities includes chemotherapy waste, sharps, radioactive waste and other hazardous waste items. </a:t>
            </a:r>
          </a:p>
          <a:p>
            <a:pPr>
              <a:spcBef>
                <a:spcPts val="2000"/>
              </a:spcBef>
            </a:pPr>
            <a:r>
              <a:rPr lang="en-US" noProof="0" dirty="0"/>
              <a:t>Thus, waste from assisted living facilities has to be collected, segregated and stored in an appropriate way in order to prevent public health issues.</a:t>
            </a:r>
          </a:p>
          <a:p>
            <a:pPr>
              <a:spcBef>
                <a:spcPts val="2000"/>
              </a:spcBef>
            </a:pPr>
            <a:endParaRPr lang="en-US" noProof="0" dirty="0"/>
          </a:p>
        </p:txBody>
      </p:sp>
    </p:spTree>
    <p:extLst>
      <p:ext uri="{BB962C8B-B14F-4D97-AF65-F5344CB8AC3E}">
        <p14:creationId xmlns:p14="http://schemas.microsoft.com/office/powerpoint/2010/main" val="2244328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Hospitals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Hospitals are another great source for medical waste. </a:t>
            </a:r>
          </a:p>
          <a:p>
            <a:pPr>
              <a:spcBef>
                <a:spcPts val="2000"/>
              </a:spcBef>
            </a:pPr>
            <a:r>
              <a:rPr lang="en-US" noProof="0" dirty="0"/>
              <a:t>Since they usually have all sorts of patients, they also produce many different types of medical waste. </a:t>
            </a:r>
          </a:p>
          <a:p>
            <a:pPr>
              <a:spcBef>
                <a:spcPts val="2000"/>
              </a:spcBef>
            </a:pPr>
            <a:r>
              <a:rPr lang="en-US" noProof="0" dirty="0"/>
              <a:t>This includes non-hazardous general waste as well as hazardous medical waste. </a:t>
            </a:r>
          </a:p>
          <a:p>
            <a:pPr>
              <a:spcBef>
                <a:spcPts val="2000"/>
              </a:spcBef>
            </a:pPr>
            <a:r>
              <a:rPr lang="en-US" noProof="0" dirty="0"/>
              <a:t>Hospital waste includes chemical, infectious, radioactive and pharmaceutical items as well as sharps, syringes and other materials. </a:t>
            </a:r>
          </a:p>
          <a:p>
            <a:pPr>
              <a:spcBef>
                <a:spcPts val="2000"/>
              </a:spcBef>
            </a:pPr>
            <a:endParaRPr lang="en-US" noProof="0" dirty="0"/>
          </a:p>
        </p:txBody>
      </p:sp>
    </p:spTree>
    <p:extLst>
      <p:ext uri="{BB962C8B-B14F-4D97-AF65-F5344CB8AC3E}">
        <p14:creationId xmlns:p14="http://schemas.microsoft.com/office/powerpoint/2010/main" val="2831530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Funeral homes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Funeral homes also produce many different kinds of medical waste. </a:t>
            </a:r>
          </a:p>
          <a:p>
            <a:pPr>
              <a:spcBef>
                <a:spcPts val="2000"/>
              </a:spcBef>
            </a:pPr>
            <a:r>
              <a:rPr lang="en-US" noProof="0" dirty="0"/>
              <a:t>These may include scalpels, scissors, cannulas, trocars or incision needles. </a:t>
            </a:r>
          </a:p>
          <a:p>
            <a:pPr>
              <a:spcBef>
                <a:spcPts val="2000"/>
              </a:spcBef>
            </a:pPr>
            <a:r>
              <a:rPr lang="en-US" noProof="0" dirty="0"/>
              <a:t>Since a fraction of this medical waste is classified as hazardous waste, funeral homes have to make sure that this fraction is disposed properly in order to avoid public health risks.</a:t>
            </a:r>
          </a:p>
          <a:p>
            <a:pPr>
              <a:spcBef>
                <a:spcPts val="2000"/>
              </a:spcBef>
            </a:pPr>
            <a:endParaRPr lang="en-US" noProof="0" dirty="0"/>
          </a:p>
        </p:txBody>
      </p:sp>
    </p:spTree>
    <p:extLst>
      <p:ext uri="{BB962C8B-B14F-4D97-AF65-F5344CB8AC3E}">
        <p14:creationId xmlns:p14="http://schemas.microsoft.com/office/powerpoint/2010/main" val="3142399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Research</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There is also a significant amount of medical waste that is produced in research facilities. </a:t>
            </a:r>
          </a:p>
          <a:p>
            <a:pPr>
              <a:spcBef>
                <a:spcPts val="2000"/>
              </a:spcBef>
            </a:pPr>
            <a:r>
              <a:rPr lang="en-US" noProof="0" dirty="0"/>
              <a:t>This waste products include hazardous as well as non-hazardous medical waste. </a:t>
            </a:r>
          </a:p>
          <a:p>
            <a:pPr>
              <a:spcBef>
                <a:spcPts val="2000"/>
              </a:spcBef>
            </a:pPr>
            <a:r>
              <a:rPr lang="en-US" noProof="0" dirty="0"/>
              <a:t>The hazardous part may include medical waste that is contaminated with dangerous microorganisms which can cause severe health conditions. </a:t>
            </a:r>
          </a:p>
          <a:p>
            <a:pPr>
              <a:spcBef>
                <a:spcPts val="2000"/>
              </a:spcBef>
            </a:pPr>
            <a:r>
              <a:rPr lang="en-US" noProof="0" dirty="0"/>
              <a:t>Thus, the hazardous part of waste from medical research facilities has to be disposed with great care in order to prevent health problems for our society.</a:t>
            </a:r>
          </a:p>
          <a:p>
            <a:pPr>
              <a:spcBef>
                <a:spcPts val="2000"/>
              </a:spcBef>
            </a:pPr>
            <a:endParaRPr lang="en-US" noProof="0" dirty="0"/>
          </a:p>
        </p:txBody>
      </p:sp>
    </p:spTree>
    <p:extLst>
      <p:ext uri="{BB962C8B-B14F-4D97-AF65-F5344CB8AC3E}">
        <p14:creationId xmlns:p14="http://schemas.microsoft.com/office/powerpoint/2010/main" val="1218525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noProof="0" dirty="0"/>
              <a:t>Effects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a:lstStyle/>
          <a:p>
            <a:pPr lvl="0"/>
            <a:r>
              <a:rPr lang="en-US" b="1" noProof="0" dirty="0"/>
              <a:t>Meningitis</a:t>
            </a:r>
            <a:endParaRPr lang="en-US" noProof="0" dirty="0"/>
          </a:p>
          <a:p>
            <a:pPr lvl="0"/>
            <a:r>
              <a:rPr lang="en-US" b="1" noProof="0" dirty="0"/>
              <a:t>Parasitic infections</a:t>
            </a:r>
            <a:endParaRPr lang="en-US" noProof="0" dirty="0"/>
          </a:p>
          <a:p>
            <a:pPr lvl="0"/>
            <a:r>
              <a:rPr lang="en-US" b="1" noProof="0" dirty="0"/>
              <a:t>Blood poisoning</a:t>
            </a:r>
            <a:endParaRPr lang="en-US" noProof="0" dirty="0"/>
          </a:p>
          <a:p>
            <a:pPr lvl="0"/>
            <a:r>
              <a:rPr lang="en-US" b="1" noProof="0" dirty="0"/>
              <a:t>Infections of the skin</a:t>
            </a:r>
            <a:endParaRPr lang="en-US" noProof="0" dirty="0"/>
          </a:p>
          <a:p>
            <a:pPr lvl="0"/>
            <a:r>
              <a:rPr lang="en-US" b="1" noProof="0" dirty="0"/>
              <a:t>Candida albicans</a:t>
            </a:r>
            <a:endParaRPr lang="en-US" noProof="0" dirty="0"/>
          </a:p>
          <a:p>
            <a:pPr lvl="0"/>
            <a:r>
              <a:rPr lang="en-US" b="1" noProof="0" dirty="0"/>
              <a:t>Hepatitis</a:t>
            </a:r>
            <a:endParaRPr lang="en-US" noProof="0" dirty="0"/>
          </a:p>
          <a:p>
            <a:pPr lvl="0"/>
            <a:r>
              <a:rPr lang="en-US" b="1" noProof="0" dirty="0"/>
              <a:t>Diseases from vaccines</a:t>
            </a:r>
            <a:endParaRPr lang="en-US" noProof="0" dirty="0"/>
          </a:p>
          <a:p>
            <a:pPr lvl="0"/>
            <a:r>
              <a:rPr lang="en-US" b="1" noProof="0" dirty="0"/>
              <a:t>Methicillin-resistant Staphylococcus aureus (MRSA)</a:t>
            </a:r>
            <a:endParaRPr lang="en-US" noProof="0" dirty="0"/>
          </a:p>
          <a:p>
            <a:pPr lvl="0"/>
            <a:r>
              <a:rPr lang="en-US" b="1" noProof="0" dirty="0"/>
              <a:t>Sexual infections</a:t>
            </a:r>
            <a:endParaRPr lang="en-US" noProof="0" dirty="0"/>
          </a:p>
          <a:p>
            <a:pPr lvl="0"/>
            <a:r>
              <a:rPr lang="en-US" b="1" noProof="0" dirty="0"/>
              <a:t>HIV</a:t>
            </a:r>
            <a:endParaRPr lang="en-US" noProof="0" dirty="0"/>
          </a:p>
          <a:p>
            <a:pPr lvl="0"/>
            <a:r>
              <a:rPr lang="en-US" b="1" noProof="0" dirty="0"/>
              <a:t>Ebola</a:t>
            </a:r>
            <a:endParaRPr lang="en-US" noProof="0" dirty="0"/>
          </a:p>
          <a:p>
            <a:pPr lvl="0"/>
            <a:r>
              <a:rPr lang="en-US" b="1" noProof="0" dirty="0"/>
              <a:t>Environmental impact</a:t>
            </a:r>
            <a:endParaRPr lang="en-US" noProof="0" dirty="0"/>
          </a:p>
          <a:p>
            <a:endParaRPr lang="en-US" noProof="0" dirty="0"/>
          </a:p>
        </p:txBody>
      </p:sp>
    </p:spTree>
    <p:extLst>
      <p:ext uri="{BB962C8B-B14F-4D97-AF65-F5344CB8AC3E}">
        <p14:creationId xmlns:p14="http://schemas.microsoft.com/office/powerpoint/2010/main" val="3837489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Meningitis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Meningitis can be defined as an acute inflammation of the protective membranes covering the brain and spinal cord. </a:t>
            </a:r>
          </a:p>
          <a:p>
            <a:pPr>
              <a:spcBef>
                <a:spcPts val="2000"/>
              </a:spcBef>
            </a:pPr>
            <a:r>
              <a:rPr lang="en-US" noProof="0" dirty="0"/>
              <a:t>People who are diagnosed with Meningitis often suffer from symptoms like headaches, neck stiffness and fever. </a:t>
            </a:r>
          </a:p>
          <a:p>
            <a:pPr>
              <a:spcBef>
                <a:spcPts val="2000"/>
              </a:spcBef>
            </a:pPr>
            <a:r>
              <a:rPr lang="en-US" noProof="0" dirty="0"/>
              <a:t>Meningitis can be either bacterial or viral and can be transmitted by contaminated body fluids. Meningitis can thus be transmitted via contaminated syringes and needles. </a:t>
            </a:r>
          </a:p>
          <a:p>
            <a:pPr>
              <a:spcBef>
                <a:spcPts val="2000"/>
              </a:spcBef>
            </a:pPr>
            <a:r>
              <a:rPr lang="en-US" noProof="0" dirty="0"/>
              <a:t>Therefore, medical waste contaminated with Meningitis bacteria may cause severe health conditions if people get in touch with these waste products.</a:t>
            </a:r>
          </a:p>
          <a:p>
            <a:pPr>
              <a:spcBef>
                <a:spcPts val="2000"/>
              </a:spcBef>
            </a:pPr>
            <a:endParaRPr lang="en-US" noProof="0" dirty="0"/>
          </a:p>
        </p:txBody>
      </p:sp>
    </p:spTree>
    <p:extLst>
      <p:ext uri="{BB962C8B-B14F-4D97-AF65-F5344CB8AC3E}">
        <p14:creationId xmlns:p14="http://schemas.microsoft.com/office/powerpoint/2010/main" val="3810011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Parasitic infections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Medical waste can also lead to parasitic infections. </a:t>
            </a:r>
          </a:p>
          <a:p>
            <a:pPr>
              <a:spcBef>
                <a:spcPts val="2000"/>
              </a:spcBef>
            </a:pPr>
            <a:r>
              <a:rPr lang="en-US" noProof="0" dirty="0"/>
              <a:t>Materials that are contaminated with parasites may come from research institutions or laboratories. </a:t>
            </a:r>
          </a:p>
          <a:p>
            <a:pPr>
              <a:spcBef>
                <a:spcPts val="2000"/>
              </a:spcBef>
            </a:pPr>
            <a:r>
              <a:rPr lang="en-US" noProof="0" dirty="0"/>
              <a:t>If these contaminated waste products are not treated and disposed properly, they can lead to parasitic infections for humans and animals and may cause serious health conditions.</a:t>
            </a:r>
          </a:p>
          <a:p>
            <a:pPr>
              <a:spcBef>
                <a:spcPts val="2000"/>
              </a:spcBef>
            </a:pPr>
            <a:endParaRPr lang="en-US" noProof="0" dirty="0"/>
          </a:p>
        </p:txBody>
      </p:sp>
    </p:spTree>
    <p:extLst>
      <p:ext uri="{BB962C8B-B14F-4D97-AF65-F5344CB8AC3E}">
        <p14:creationId xmlns:p14="http://schemas.microsoft.com/office/powerpoint/2010/main" val="244729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Blood poisoning</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Blood poisoning (or also called bacteremia) is the presence of bacteria in the blood which can cause severe infections or other health complications. </a:t>
            </a:r>
          </a:p>
          <a:p>
            <a:pPr>
              <a:spcBef>
                <a:spcPts val="2000"/>
              </a:spcBef>
            </a:pPr>
            <a:r>
              <a:rPr lang="en-US" noProof="0" dirty="0"/>
              <a:t>It can also cause sepsis which can be life-threatening in many cases. </a:t>
            </a:r>
          </a:p>
          <a:p>
            <a:pPr>
              <a:spcBef>
                <a:spcPts val="2000"/>
              </a:spcBef>
            </a:pPr>
            <a:r>
              <a:rPr lang="en-US" noProof="0" dirty="0"/>
              <a:t>Blood poisoning can occur when contaminated needles or other infected instruments get in touch with the blood of patients. </a:t>
            </a:r>
          </a:p>
          <a:p>
            <a:pPr>
              <a:spcBef>
                <a:spcPts val="2000"/>
              </a:spcBef>
            </a:pPr>
            <a:endParaRPr lang="en-US" noProof="0" dirty="0"/>
          </a:p>
        </p:txBody>
      </p:sp>
    </p:spTree>
    <p:extLst>
      <p:ext uri="{BB962C8B-B14F-4D97-AF65-F5344CB8AC3E}">
        <p14:creationId xmlns:p14="http://schemas.microsoft.com/office/powerpoint/2010/main" val="463495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Infections of the skin</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Skin infections are usually caused by bacteria entering the skin through wounds or spreads. </a:t>
            </a:r>
          </a:p>
          <a:p>
            <a:pPr>
              <a:spcBef>
                <a:spcPts val="2000"/>
              </a:spcBef>
            </a:pPr>
            <a:r>
              <a:rPr lang="en-US" noProof="0" dirty="0"/>
              <a:t>Skin infections may lead to local swellings or other adverse effects. </a:t>
            </a:r>
          </a:p>
          <a:p>
            <a:pPr>
              <a:spcBef>
                <a:spcPts val="2000"/>
              </a:spcBef>
            </a:pPr>
            <a:r>
              <a:rPr lang="en-US" noProof="0" dirty="0"/>
              <a:t>If contaminated medical waste is not treated properly, the waste can cause skin infections if humans get in touch with the contaminated material.</a:t>
            </a:r>
          </a:p>
          <a:p>
            <a:pPr>
              <a:spcBef>
                <a:spcPts val="2000"/>
              </a:spcBef>
            </a:pPr>
            <a:endParaRPr lang="en-US" noProof="0" dirty="0"/>
          </a:p>
        </p:txBody>
      </p:sp>
    </p:spTree>
    <p:extLst>
      <p:ext uri="{BB962C8B-B14F-4D97-AF65-F5344CB8AC3E}">
        <p14:creationId xmlns:p14="http://schemas.microsoft.com/office/powerpoint/2010/main" val="71384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noProof="0" dirty="0"/>
              <a:t>What is medical waste?</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a:lstStyle/>
          <a:p>
            <a:pPr>
              <a:spcBef>
                <a:spcPts val="2000"/>
              </a:spcBef>
            </a:pPr>
            <a:r>
              <a:rPr lang="en-US" noProof="0" dirty="0"/>
              <a:t>Medical waste can be defined as waste that contains potentially infectious materials. </a:t>
            </a:r>
          </a:p>
          <a:p>
            <a:pPr>
              <a:spcBef>
                <a:spcPts val="2000"/>
              </a:spcBef>
            </a:pPr>
            <a:r>
              <a:rPr lang="en-US" noProof="0" dirty="0"/>
              <a:t>A broader definition may also include all materials that is of laboratory or medical origin, including packaging, infusion kits, etc.). </a:t>
            </a:r>
          </a:p>
          <a:p>
            <a:pPr>
              <a:spcBef>
                <a:spcPts val="2000"/>
              </a:spcBef>
            </a:pPr>
            <a:r>
              <a:rPr lang="en-US" noProof="0" dirty="0"/>
              <a:t>Medical waste can cause serious health issues if it is not disposed properly. </a:t>
            </a:r>
          </a:p>
          <a:p>
            <a:pPr>
              <a:spcBef>
                <a:spcPts val="2000"/>
              </a:spcBef>
            </a:pPr>
            <a:r>
              <a:rPr lang="en-US" noProof="0" dirty="0"/>
              <a:t>The types, treatment, disposal, causes, effects as well as solutions for medical waste are examined in the following.</a:t>
            </a:r>
          </a:p>
          <a:p>
            <a:pPr>
              <a:spcBef>
                <a:spcPts val="2000"/>
              </a:spcBef>
            </a:pPr>
            <a:endParaRPr lang="en-US" noProof="0" dirty="0"/>
          </a:p>
        </p:txBody>
      </p:sp>
    </p:spTree>
    <p:extLst>
      <p:ext uri="{BB962C8B-B14F-4D97-AF65-F5344CB8AC3E}">
        <p14:creationId xmlns:p14="http://schemas.microsoft.com/office/powerpoint/2010/main" val="550137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Candida albicans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The infection with Candida is usually caused by Candida yeast. </a:t>
            </a:r>
          </a:p>
          <a:p>
            <a:pPr>
              <a:spcBef>
                <a:spcPts val="2000"/>
              </a:spcBef>
            </a:pPr>
            <a:r>
              <a:rPr lang="en-US" noProof="0" dirty="0"/>
              <a:t>The infection with Candida can come in many different forms. </a:t>
            </a:r>
          </a:p>
          <a:p>
            <a:pPr>
              <a:spcBef>
                <a:spcPts val="2000"/>
              </a:spcBef>
            </a:pPr>
            <a:r>
              <a:rPr lang="en-US" noProof="0" dirty="0"/>
              <a:t>Candida can cause serious health conditions, especially for elderly people or children which have weak immune systems. </a:t>
            </a:r>
          </a:p>
          <a:p>
            <a:pPr>
              <a:spcBef>
                <a:spcPts val="2000"/>
              </a:spcBef>
            </a:pPr>
            <a:r>
              <a:rPr lang="en-US" noProof="0" dirty="0"/>
              <a:t>Candida can be transmitted to humans if the contaminated medical waste is not disposed in an appropriate way.</a:t>
            </a:r>
          </a:p>
          <a:p>
            <a:pPr>
              <a:spcBef>
                <a:spcPts val="2000"/>
              </a:spcBef>
            </a:pPr>
            <a:endParaRPr lang="en-US" noProof="0" dirty="0"/>
          </a:p>
        </p:txBody>
      </p:sp>
    </p:spTree>
    <p:extLst>
      <p:ext uri="{BB962C8B-B14F-4D97-AF65-F5344CB8AC3E}">
        <p14:creationId xmlns:p14="http://schemas.microsoft.com/office/powerpoint/2010/main" val="4164309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Hepatitis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An incorrect treatment of medical waste may also result in the infection of patient with Hepatitis B and C. </a:t>
            </a:r>
          </a:p>
          <a:p>
            <a:pPr>
              <a:spcBef>
                <a:spcPts val="2000"/>
              </a:spcBef>
            </a:pPr>
            <a:r>
              <a:rPr lang="en-US" noProof="0" dirty="0"/>
              <a:t>Hepatitis causes an inflammatory condition of the liver and thus is a quite serious disease. </a:t>
            </a:r>
          </a:p>
          <a:p>
            <a:pPr>
              <a:spcBef>
                <a:spcPts val="2000"/>
              </a:spcBef>
            </a:pPr>
            <a:r>
              <a:rPr lang="en-US" noProof="0" dirty="0"/>
              <a:t>Hepatitis can be transmitted through medical waste if reused syringes are not disinfected properly.</a:t>
            </a:r>
          </a:p>
          <a:p>
            <a:pPr>
              <a:spcBef>
                <a:spcPts val="2000"/>
              </a:spcBef>
            </a:pPr>
            <a:endParaRPr lang="en-US" noProof="0" dirty="0"/>
          </a:p>
        </p:txBody>
      </p:sp>
    </p:spTree>
    <p:extLst>
      <p:ext uri="{BB962C8B-B14F-4D97-AF65-F5344CB8AC3E}">
        <p14:creationId xmlns:p14="http://schemas.microsoft.com/office/powerpoint/2010/main" val="2801639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Diseases from vaccines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Vaccines are quite helpful to humans to prevent serious health conditions. </a:t>
            </a:r>
          </a:p>
          <a:p>
            <a:pPr>
              <a:spcBef>
                <a:spcPts val="2000"/>
              </a:spcBef>
            </a:pPr>
            <a:r>
              <a:rPr lang="en-US" noProof="0" dirty="0"/>
              <a:t>However, if the used vaccine material is not disposed properly, it may pose serious health issues to the environment since the waste may still contain living pathogens which may spread into the environmental system and contaminate animals as well as humans.</a:t>
            </a:r>
          </a:p>
          <a:p>
            <a:pPr>
              <a:spcBef>
                <a:spcPts val="2000"/>
              </a:spcBef>
            </a:pPr>
            <a:endParaRPr lang="en-US" noProof="0" dirty="0"/>
          </a:p>
        </p:txBody>
      </p:sp>
    </p:spTree>
    <p:extLst>
      <p:ext uri="{BB962C8B-B14F-4D97-AF65-F5344CB8AC3E}">
        <p14:creationId xmlns:p14="http://schemas.microsoft.com/office/powerpoint/2010/main" val="2948170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Methicillin-resistant Staphylococcus aureus (MRSA)</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MRSA can cause serious health issues since the bacteria is resistant against many antibiotics. </a:t>
            </a:r>
          </a:p>
          <a:p>
            <a:pPr>
              <a:spcBef>
                <a:spcPts val="2000"/>
              </a:spcBef>
            </a:pPr>
            <a:r>
              <a:rPr lang="en-US" noProof="0" dirty="0"/>
              <a:t>People with a weak immune system may suffer from severe health conditions or may even die since MRSA can often not be treated efficiently. </a:t>
            </a:r>
          </a:p>
          <a:p>
            <a:pPr>
              <a:spcBef>
                <a:spcPts val="2000"/>
              </a:spcBef>
            </a:pPr>
            <a:r>
              <a:rPr lang="en-US" noProof="0" dirty="0"/>
              <a:t>An infection with MRSA can happen if medical waste methods are not applied properly.</a:t>
            </a:r>
          </a:p>
          <a:p>
            <a:pPr>
              <a:spcBef>
                <a:spcPts val="2000"/>
              </a:spcBef>
            </a:pPr>
            <a:endParaRPr lang="en-US" noProof="0" dirty="0"/>
          </a:p>
        </p:txBody>
      </p:sp>
    </p:spTree>
    <p:extLst>
      <p:ext uri="{BB962C8B-B14F-4D97-AF65-F5344CB8AC3E}">
        <p14:creationId xmlns:p14="http://schemas.microsoft.com/office/powerpoint/2010/main" val="172077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Sexual infections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Herpes and other sexual infections can be transmitted if medical waste is not disposed properly. </a:t>
            </a:r>
          </a:p>
          <a:p>
            <a:pPr>
              <a:spcBef>
                <a:spcPts val="2000"/>
              </a:spcBef>
            </a:pPr>
            <a:r>
              <a:rPr lang="en-US" noProof="0" dirty="0"/>
              <a:t>Even small contacts with these bacteria can lead to an infection of patients, either trough small breaks in the skin or through contaminated facilities like syringes that get in contact with the patients‘ blood.</a:t>
            </a:r>
          </a:p>
          <a:p>
            <a:pPr>
              <a:spcBef>
                <a:spcPts val="2000"/>
              </a:spcBef>
            </a:pPr>
            <a:endParaRPr lang="en-US" noProof="0" dirty="0"/>
          </a:p>
        </p:txBody>
      </p:sp>
    </p:spTree>
    <p:extLst>
      <p:ext uri="{BB962C8B-B14F-4D97-AF65-F5344CB8AC3E}">
        <p14:creationId xmlns:p14="http://schemas.microsoft.com/office/powerpoint/2010/main" val="8466380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HIV</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HIV can also be caused by the use of contaminated syringes or other materials that get in touch with a patient’s blood. </a:t>
            </a:r>
          </a:p>
          <a:p>
            <a:pPr>
              <a:spcBef>
                <a:spcPts val="2000"/>
              </a:spcBef>
            </a:pPr>
            <a:r>
              <a:rPr lang="en-US" noProof="0" dirty="0"/>
              <a:t>Although HIV can be currently treated much better than in former times, it still is a quite serious and life-threatening disease.</a:t>
            </a:r>
          </a:p>
          <a:p>
            <a:pPr>
              <a:spcBef>
                <a:spcPts val="2000"/>
              </a:spcBef>
            </a:pPr>
            <a:endParaRPr lang="en-US" noProof="0" dirty="0"/>
          </a:p>
        </p:txBody>
      </p:sp>
    </p:spTree>
    <p:extLst>
      <p:ext uri="{BB962C8B-B14F-4D97-AF65-F5344CB8AC3E}">
        <p14:creationId xmlns:p14="http://schemas.microsoft.com/office/powerpoint/2010/main" val="3549759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Ebola</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Especially in poor developing countries, Ebola still is a quite severe disease which causes many death each year. </a:t>
            </a:r>
          </a:p>
          <a:p>
            <a:pPr>
              <a:spcBef>
                <a:spcPts val="2000"/>
              </a:spcBef>
            </a:pPr>
            <a:r>
              <a:rPr lang="en-US" noProof="0" dirty="0"/>
              <a:t>Since it is quite contagious, contaminated medical waste has to be handled with great care in order to prevent a spread of the disease.</a:t>
            </a:r>
          </a:p>
          <a:p>
            <a:pPr>
              <a:spcBef>
                <a:spcPts val="2000"/>
              </a:spcBef>
            </a:pPr>
            <a:endParaRPr lang="en-US" noProof="0" dirty="0"/>
          </a:p>
        </p:txBody>
      </p:sp>
    </p:spTree>
    <p:extLst>
      <p:ext uri="{BB962C8B-B14F-4D97-AF65-F5344CB8AC3E}">
        <p14:creationId xmlns:p14="http://schemas.microsoft.com/office/powerpoint/2010/main" val="2269995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Environmental impact</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Medical waste can not only pose serious health conditions to humans, it can also lead to an infection of animals if medical waste is not treated properly and they get in touch with this waste on landfills. </a:t>
            </a:r>
          </a:p>
          <a:p>
            <a:pPr>
              <a:spcBef>
                <a:spcPts val="2000"/>
              </a:spcBef>
            </a:pPr>
            <a:r>
              <a:rPr lang="en-US" noProof="0" dirty="0"/>
              <a:t>If animals are contaminated, they may transmit their diseases to other animals and the disease may be spread. </a:t>
            </a:r>
          </a:p>
          <a:p>
            <a:pPr>
              <a:spcBef>
                <a:spcPts val="2000"/>
              </a:spcBef>
            </a:pPr>
            <a:r>
              <a:rPr lang="en-US" noProof="0" dirty="0"/>
              <a:t>Eventually, even humans may be affected since we eat meat from farm animals which may also have been contaminated.</a:t>
            </a:r>
          </a:p>
          <a:p>
            <a:pPr>
              <a:spcBef>
                <a:spcPts val="2000"/>
              </a:spcBef>
            </a:pPr>
            <a:endParaRPr lang="en-US" noProof="0" dirty="0"/>
          </a:p>
        </p:txBody>
      </p:sp>
    </p:spTree>
    <p:extLst>
      <p:ext uri="{BB962C8B-B14F-4D97-AF65-F5344CB8AC3E}">
        <p14:creationId xmlns:p14="http://schemas.microsoft.com/office/powerpoint/2010/main" val="3239441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noProof="0" dirty="0"/>
              <a:t>Solutions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a:lstStyle/>
          <a:p>
            <a:pPr lvl="0"/>
            <a:r>
              <a:rPr lang="en-US" b="1" noProof="0" dirty="0"/>
              <a:t>Appropriate disposal of medical waste</a:t>
            </a:r>
            <a:endParaRPr lang="en-US" noProof="0" dirty="0"/>
          </a:p>
          <a:p>
            <a:pPr lvl="0"/>
            <a:r>
              <a:rPr lang="en-US" b="1" noProof="0" dirty="0"/>
              <a:t>Avoid medical waste</a:t>
            </a:r>
            <a:endParaRPr lang="en-US" noProof="0" dirty="0"/>
          </a:p>
          <a:p>
            <a:pPr lvl="0"/>
            <a:r>
              <a:rPr lang="en-US" b="1" noProof="0" dirty="0"/>
              <a:t>Government regulations</a:t>
            </a:r>
            <a:endParaRPr lang="en-US" noProof="0" dirty="0"/>
          </a:p>
          <a:p>
            <a:pPr lvl="0"/>
            <a:r>
              <a:rPr lang="en-US" b="1" noProof="0" dirty="0"/>
              <a:t>Subsidies</a:t>
            </a:r>
            <a:endParaRPr lang="en-US" noProof="0" dirty="0"/>
          </a:p>
          <a:p>
            <a:pPr lvl="0"/>
            <a:r>
              <a:rPr lang="en-US" b="1" noProof="0" dirty="0"/>
              <a:t>Research</a:t>
            </a:r>
            <a:endParaRPr lang="en-US" noProof="0" dirty="0"/>
          </a:p>
          <a:p>
            <a:pPr lvl="0"/>
            <a:r>
              <a:rPr lang="en-US" b="1" noProof="0" dirty="0"/>
              <a:t>Education</a:t>
            </a:r>
            <a:endParaRPr lang="en-US" noProof="0" dirty="0"/>
          </a:p>
          <a:p>
            <a:pPr lvl="0"/>
            <a:r>
              <a:rPr lang="en-US" b="1" noProof="0" dirty="0"/>
              <a:t>Work together</a:t>
            </a:r>
            <a:endParaRPr lang="en-US" noProof="0" dirty="0"/>
          </a:p>
          <a:p>
            <a:endParaRPr lang="en-US" noProof="0" dirty="0"/>
          </a:p>
        </p:txBody>
      </p:sp>
    </p:spTree>
    <p:extLst>
      <p:ext uri="{BB962C8B-B14F-4D97-AF65-F5344CB8AC3E}">
        <p14:creationId xmlns:p14="http://schemas.microsoft.com/office/powerpoint/2010/main" val="79147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Appropriate disposal of medical waste</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One main measure against medical waste and its possible adverse consequences it the appropriate disposal of medical waste. </a:t>
            </a:r>
          </a:p>
          <a:p>
            <a:pPr>
              <a:spcBef>
                <a:spcPts val="2000"/>
              </a:spcBef>
            </a:pPr>
            <a:r>
              <a:rPr lang="en-US" noProof="0" dirty="0"/>
              <a:t>In developed countries with good infrastructure, the appropriate disposal of medical waste is almost assured. </a:t>
            </a:r>
          </a:p>
          <a:p>
            <a:pPr>
              <a:spcBef>
                <a:spcPts val="2000"/>
              </a:spcBef>
            </a:pPr>
            <a:r>
              <a:rPr lang="en-US" noProof="0" dirty="0"/>
              <a:t>However, there are many poor countries who lack the knowledge and often also the financial circumstances to be able to assure a proper disposal of medical waste. </a:t>
            </a:r>
          </a:p>
          <a:p>
            <a:pPr>
              <a:spcBef>
                <a:spcPts val="2000"/>
              </a:spcBef>
            </a:pPr>
            <a:r>
              <a:rPr lang="en-US" noProof="0" dirty="0"/>
              <a:t>Especially in these countries, hospitals and other medical facilities have to be educated about the adverse negative consequences of an incorrect handling of medical waste on the environment. </a:t>
            </a:r>
          </a:p>
          <a:p>
            <a:pPr>
              <a:spcBef>
                <a:spcPts val="2000"/>
              </a:spcBef>
            </a:pPr>
            <a:r>
              <a:rPr lang="en-US" noProof="0" dirty="0"/>
              <a:t>Medical facilities should also be subsidized by local authorities or governments in order to be able to dispose medical waste appropriately.</a:t>
            </a:r>
          </a:p>
          <a:p>
            <a:pPr>
              <a:spcBef>
                <a:spcPts val="2000"/>
              </a:spcBef>
            </a:pPr>
            <a:endParaRPr lang="en-US" noProof="0" dirty="0"/>
          </a:p>
        </p:txBody>
      </p:sp>
    </p:spTree>
    <p:extLst>
      <p:ext uri="{BB962C8B-B14F-4D97-AF65-F5344CB8AC3E}">
        <p14:creationId xmlns:p14="http://schemas.microsoft.com/office/powerpoint/2010/main" val="2236064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noProof="0" dirty="0"/>
              <a:t>Types of medical waste</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a:lstStyle/>
          <a:p>
            <a:r>
              <a:rPr lang="en-US" b="1" noProof="0" dirty="0"/>
              <a:t>Infectious</a:t>
            </a:r>
            <a:endParaRPr lang="en-US" noProof="0" dirty="0"/>
          </a:p>
          <a:p>
            <a:r>
              <a:rPr lang="en-US" b="1" noProof="0" dirty="0"/>
              <a:t>Pathological</a:t>
            </a:r>
            <a:endParaRPr lang="en-US" noProof="0" dirty="0"/>
          </a:p>
          <a:p>
            <a:r>
              <a:rPr lang="en-US" b="1" noProof="0" dirty="0"/>
              <a:t>Radioactive</a:t>
            </a:r>
            <a:endParaRPr lang="en-US" noProof="0" dirty="0"/>
          </a:p>
          <a:p>
            <a:r>
              <a:rPr lang="en-US" b="1" noProof="0" dirty="0"/>
              <a:t>Sharps</a:t>
            </a:r>
            <a:endParaRPr lang="en-US" noProof="0" dirty="0"/>
          </a:p>
          <a:p>
            <a:r>
              <a:rPr lang="en-US" b="1" noProof="0" dirty="0"/>
              <a:t>Pharmaceuticals</a:t>
            </a:r>
            <a:endParaRPr lang="en-US" noProof="0" dirty="0"/>
          </a:p>
          <a:p>
            <a:r>
              <a:rPr lang="en-US" b="1" noProof="0" dirty="0"/>
              <a:t>Genotoxic</a:t>
            </a:r>
            <a:endParaRPr lang="en-US" noProof="0" dirty="0"/>
          </a:p>
          <a:p>
            <a:r>
              <a:rPr lang="en-US" b="1" noProof="0" dirty="0"/>
              <a:t>Chemical</a:t>
            </a:r>
            <a:endParaRPr lang="en-US" noProof="0" dirty="0"/>
          </a:p>
          <a:p>
            <a:r>
              <a:rPr lang="en-US" b="1" noProof="0" dirty="0"/>
              <a:t>Non-hazardous</a:t>
            </a:r>
            <a:endParaRPr lang="en-US" noProof="0" dirty="0"/>
          </a:p>
          <a:p>
            <a:endParaRPr lang="en-US" noProof="0" dirty="0"/>
          </a:p>
        </p:txBody>
      </p:sp>
    </p:spTree>
    <p:extLst>
      <p:ext uri="{BB962C8B-B14F-4D97-AF65-F5344CB8AC3E}">
        <p14:creationId xmlns:p14="http://schemas.microsoft.com/office/powerpoint/2010/main" val="199029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Avoid medical waste</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Another obvious but yet effective way to mitigate the problem of medical waste is to simply avoid the production of it. </a:t>
            </a:r>
          </a:p>
          <a:p>
            <a:pPr>
              <a:spcBef>
                <a:spcPts val="2000"/>
              </a:spcBef>
            </a:pPr>
            <a:r>
              <a:rPr lang="en-US" noProof="0" dirty="0"/>
              <a:t>However, this is easier said than done since in many cases, the medical waste cannot be significantly reduced. </a:t>
            </a:r>
          </a:p>
          <a:p>
            <a:pPr>
              <a:spcBef>
                <a:spcPts val="2000"/>
              </a:spcBef>
            </a:pPr>
            <a:r>
              <a:rPr lang="en-US" noProof="0" dirty="0"/>
              <a:t>For example, it is not possible to reuse needles in a safe way since they can transmit diseases to other people. </a:t>
            </a:r>
          </a:p>
          <a:p>
            <a:pPr>
              <a:spcBef>
                <a:spcPts val="2000"/>
              </a:spcBef>
            </a:pPr>
            <a:r>
              <a:rPr lang="en-US" noProof="0" dirty="0"/>
              <a:t>A more realistic concept would be to try to reduce the packaging material related to medical waste. </a:t>
            </a:r>
          </a:p>
          <a:p>
            <a:pPr>
              <a:spcBef>
                <a:spcPts val="2000"/>
              </a:spcBef>
            </a:pPr>
            <a:r>
              <a:rPr lang="en-US" noProof="0" dirty="0"/>
              <a:t>By doing so, significant amounts of medical waste could be saved.</a:t>
            </a:r>
          </a:p>
          <a:p>
            <a:pPr>
              <a:spcBef>
                <a:spcPts val="2000"/>
              </a:spcBef>
            </a:pPr>
            <a:endParaRPr lang="en-US" noProof="0" dirty="0"/>
          </a:p>
        </p:txBody>
      </p:sp>
    </p:spTree>
    <p:extLst>
      <p:ext uri="{BB962C8B-B14F-4D97-AF65-F5344CB8AC3E}">
        <p14:creationId xmlns:p14="http://schemas.microsoft.com/office/powerpoint/2010/main" val="3580701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Government regulations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Government regulations concerning the proper disposal of medical waste are an important factor in order to fight the adverse consequences of medical hazardous waste. </a:t>
            </a:r>
          </a:p>
          <a:p>
            <a:pPr>
              <a:spcBef>
                <a:spcPts val="2000"/>
              </a:spcBef>
            </a:pPr>
            <a:r>
              <a:rPr lang="en-US" noProof="0" dirty="0"/>
              <a:t>Strict rules have to be set by governments on how the disposal processes have to be carried out in order to avoid any adverse effects on the environmental system. </a:t>
            </a:r>
          </a:p>
          <a:p>
            <a:pPr>
              <a:spcBef>
                <a:spcPts val="2000"/>
              </a:spcBef>
            </a:pPr>
            <a:r>
              <a:rPr lang="en-US" noProof="0" dirty="0"/>
              <a:t>These government regulations should also take into account the latest research findings in order to be able to improve the disposal standards.</a:t>
            </a:r>
          </a:p>
          <a:p>
            <a:pPr>
              <a:spcBef>
                <a:spcPts val="2000"/>
              </a:spcBef>
            </a:pPr>
            <a:endParaRPr lang="en-US" noProof="0" dirty="0"/>
          </a:p>
        </p:txBody>
      </p:sp>
    </p:spTree>
    <p:extLst>
      <p:ext uri="{BB962C8B-B14F-4D97-AF65-F5344CB8AC3E}">
        <p14:creationId xmlns:p14="http://schemas.microsoft.com/office/powerpoint/2010/main" val="1885288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Subsidies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Especially in poor developing countries, it can make sense to financially support hospitals and other medical facilities. </a:t>
            </a:r>
          </a:p>
          <a:p>
            <a:pPr>
              <a:spcBef>
                <a:spcPts val="2000"/>
              </a:spcBef>
            </a:pPr>
            <a:r>
              <a:rPr lang="en-US" noProof="0" dirty="0"/>
              <a:t>Through this financial support, the medical facilities may be able to increase their standards regarding medical waste disposal. </a:t>
            </a:r>
          </a:p>
          <a:p>
            <a:pPr>
              <a:spcBef>
                <a:spcPts val="2000"/>
              </a:spcBef>
            </a:pPr>
            <a:r>
              <a:rPr lang="en-US" noProof="0" dirty="0"/>
              <a:t>This would increase the probability that the medical waste is disposed in a safe manner and thus would reduce the probability for medical waste related diseases.</a:t>
            </a:r>
          </a:p>
          <a:p>
            <a:pPr>
              <a:spcBef>
                <a:spcPts val="2000"/>
              </a:spcBef>
            </a:pPr>
            <a:endParaRPr lang="en-US" noProof="0" dirty="0"/>
          </a:p>
        </p:txBody>
      </p:sp>
    </p:spTree>
    <p:extLst>
      <p:ext uri="{BB962C8B-B14F-4D97-AF65-F5344CB8AC3E}">
        <p14:creationId xmlns:p14="http://schemas.microsoft.com/office/powerpoint/2010/main" val="2706258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Research</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Research is crucial to further improve processes. </a:t>
            </a:r>
          </a:p>
          <a:p>
            <a:pPr>
              <a:spcBef>
                <a:spcPts val="2000"/>
              </a:spcBef>
            </a:pPr>
            <a:r>
              <a:rPr lang="en-US" noProof="0" dirty="0"/>
              <a:t>This is also true for the disposal of medical waste. If we are able to develop improved disposal processes or treatments for medical waste, we will be able to get rid of it in a cheaper and more effective way. </a:t>
            </a:r>
          </a:p>
          <a:p>
            <a:pPr>
              <a:spcBef>
                <a:spcPts val="2000"/>
              </a:spcBef>
            </a:pPr>
            <a:r>
              <a:rPr lang="en-US" noProof="0" dirty="0"/>
              <a:t>Thus, research on the topic of medical waste disposal is crucial to further increase our hygienic standards and to prevent the spread of diseases from an incorrect treatment of medical waste.</a:t>
            </a:r>
          </a:p>
          <a:p>
            <a:pPr>
              <a:spcBef>
                <a:spcPts val="2000"/>
              </a:spcBef>
            </a:pPr>
            <a:endParaRPr lang="en-US" noProof="0" dirty="0"/>
          </a:p>
        </p:txBody>
      </p:sp>
    </p:spTree>
    <p:extLst>
      <p:ext uri="{BB962C8B-B14F-4D97-AF65-F5344CB8AC3E}">
        <p14:creationId xmlns:p14="http://schemas.microsoft.com/office/powerpoint/2010/main" val="1433157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Education</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Education could also mitigate the adverse effects of medical waste. </a:t>
            </a:r>
          </a:p>
          <a:p>
            <a:pPr>
              <a:spcBef>
                <a:spcPts val="2000"/>
              </a:spcBef>
            </a:pPr>
            <a:r>
              <a:rPr lang="en-US" noProof="0" dirty="0"/>
              <a:t>Educating nurses and doctors about the proper disposal of medical waste is obviously a crucial step in order to ensure safe processes. </a:t>
            </a:r>
          </a:p>
          <a:p>
            <a:pPr>
              <a:spcBef>
                <a:spcPts val="2000"/>
              </a:spcBef>
            </a:pPr>
            <a:r>
              <a:rPr lang="en-US" noProof="0" dirty="0"/>
              <a:t>However, we also should educate normal people on how to deal with their medical waste when they apply medicals at home. </a:t>
            </a:r>
          </a:p>
          <a:p>
            <a:pPr>
              <a:spcBef>
                <a:spcPts val="2000"/>
              </a:spcBef>
            </a:pPr>
            <a:r>
              <a:rPr lang="en-US" noProof="0" dirty="0"/>
              <a:t>By doing so, people will take more care when they dispose their potentially contaminated medical waste.</a:t>
            </a:r>
          </a:p>
          <a:p>
            <a:pPr>
              <a:spcBef>
                <a:spcPts val="2000"/>
              </a:spcBef>
            </a:pPr>
            <a:endParaRPr lang="en-US" noProof="0" dirty="0"/>
          </a:p>
        </p:txBody>
      </p:sp>
    </p:spTree>
    <p:extLst>
      <p:ext uri="{BB962C8B-B14F-4D97-AF65-F5344CB8AC3E}">
        <p14:creationId xmlns:p14="http://schemas.microsoft.com/office/powerpoint/2010/main" val="3989620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Work together</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It is crucial to work together and to share the newest insights on medical waste disposal and treatment. </a:t>
            </a:r>
          </a:p>
          <a:p>
            <a:pPr>
              <a:spcBef>
                <a:spcPts val="2000"/>
              </a:spcBef>
            </a:pPr>
            <a:r>
              <a:rPr lang="en-US" noProof="0" dirty="0"/>
              <a:t>Especially for scientist, it is crucial to share their findings with other researchers in order to spread the knowledge to all countries in the world. </a:t>
            </a:r>
          </a:p>
          <a:p>
            <a:pPr>
              <a:spcBef>
                <a:spcPts val="2000"/>
              </a:spcBef>
            </a:pPr>
            <a:r>
              <a:rPr lang="en-US" noProof="0" dirty="0"/>
              <a:t>By sharing these findings, many people will benefit from this new insights and the medical waste disposal processes all over the world are likely to be improved.</a:t>
            </a:r>
          </a:p>
          <a:p>
            <a:pPr>
              <a:spcBef>
                <a:spcPts val="2000"/>
              </a:spcBef>
            </a:pPr>
            <a:endParaRPr lang="en-US" noProof="0" dirty="0"/>
          </a:p>
        </p:txBody>
      </p:sp>
    </p:spTree>
    <p:extLst>
      <p:ext uri="{BB962C8B-B14F-4D97-AF65-F5344CB8AC3E}">
        <p14:creationId xmlns:p14="http://schemas.microsoft.com/office/powerpoint/2010/main" val="2190731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noProof="0" dirty="0"/>
              <a:t>Conclusion</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Medical waste comes in many different types and can cause serious health conditions both for humans but also for the whole environmental systems. </a:t>
            </a:r>
          </a:p>
          <a:p>
            <a:pPr>
              <a:spcBef>
                <a:spcPts val="2000"/>
              </a:spcBef>
            </a:pPr>
            <a:r>
              <a:rPr lang="en-US" noProof="0" dirty="0"/>
              <a:t>Especially in poor countries with low regulatory standards for the proper disposal of medical waste, medical waste is often treated in an incorrect manner. </a:t>
            </a:r>
          </a:p>
          <a:p>
            <a:pPr>
              <a:spcBef>
                <a:spcPts val="2000"/>
              </a:spcBef>
            </a:pPr>
            <a:r>
              <a:rPr lang="en-US" noProof="0" dirty="0"/>
              <a:t>This could lead to a spread of contagious diseases and could potentially kill many people. </a:t>
            </a:r>
          </a:p>
          <a:p>
            <a:pPr>
              <a:spcBef>
                <a:spcPts val="2000"/>
              </a:spcBef>
            </a:pPr>
            <a:r>
              <a:rPr lang="en-US" noProof="0" dirty="0"/>
              <a:t>There are several measures to mitigate the medical waste problem. </a:t>
            </a:r>
          </a:p>
          <a:p>
            <a:pPr>
              <a:spcBef>
                <a:spcPts val="2000"/>
              </a:spcBef>
            </a:pPr>
            <a:r>
              <a:rPr lang="en-US" noProof="0" dirty="0"/>
              <a:t>Governments and researchers have to work together in a collective way and share their newest insights on improvements concerning medical waste disposal. </a:t>
            </a:r>
          </a:p>
          <a:p>
            <a:pPr>
              <a:spcBef>
                <a:spcPts val="2000"/>
              </a:spcBef>
            </a:pPr>
            <a:r>
              <a:rPr lang="en-US" noProof="0" dirty="0"/>
              <a:t>By doing so, we could improve the framework of medical waste disposal all over the world and thus accomplish a more effective way to fight the spread of diseases resulting from an incorrect treatment of medical waste.</a:t>
            </a:r>
          </a:p>
          <a:p>
            <a:pPr>
              <a:spcBef>
                <a:spcPts val="2000"/>
              </a:spcBef>
            </a:pPr>
            <a:endParaRPr lang="en-US" noProof="0" dirty="0"/>
          </a:p>
        </p:txBody>
      </p:sp>
    </p:spTree>
    <p:extLst>
      <p:ext uri="{BB962C8B-B14F-4D97-AF65-F5344CB8AC3E}">
        <p14:creationId xmlns:p14="http://schemas.microsoft.com/office/powerpoint/2010/main" val="3081840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noProof="0" dirty="0"/>
              <a:t>Sources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r>
              <a:rPr lang="en-US" dirty="0">
                <a:hlinkClick r:id="rId2" tooltip="https://www.municipalwasteeurope.eu/summary-current-eu-waste-legislation"/>
              </a:rPr>
              <a:t>https://</a:t>
            </a:r>
            <a:r>
              <a:rPr lang="en-US" dirty="0" err="1">
                <a:hlinkClick r:id="rId2" tooltip="https://www.municipalwasteeurope.eu/summary-current-eu-waste-legislation"/>
              </a:rPr>
              <a:t>www.municipalwasteeurope.eu</a:t>
            </a:r>
            <a:r>
              <a:rPr lang="en-US" dirty="0">
                <a:hlinkClick r:id="rId2" tooltip="https://www.municipalwasteeurope.eu/summary-current-eu-waste-legislation"/>
              </a:rPr>
              <a:t>/summary-current-</a:t>
            </a:r>
            <a:r>
              <a:rPr lang="en-US" dirty="0" err="1">
                <a:hlinkClick r:id="rId2" tooltip="https://www.municipalwasteeurope.eu/summary-current-eu-waste-legislation"/>
              </a:rPr>
              <a:t>eu</a:t>
            </a:r>
            <a:r>
              <a:rPr lang="en-US" dirty="0">
                <a:hlinkClick r:id="rId2" tooltip="https://www.municipalwasteeurope.eu/summary-current-eu-waste-legislation"/>
              </a:rPr>
              <a:t>-waste-legislation</a:t>
            </a:r>
            <a:br>
              <a:rPr lang="en-US" dirty="0"/>
            </a:br>
            <a:endParaRPr lang="en-US" dirty="0"/>
          </a:p>
          <a:p>
            <a:r>
              <a:rPr lang="en-US" dirty="0">
                <a:hlinkClick r:id="rId3" tooltip="https://www.epa.gov/regulatory-information-topic/regulatory-information-topic-waste"/>
              </a:rPr>
              <a:t>https://</a:t>
            </a:r>
            <a:r>
              <a:rPr lang="en-US" dirty="0" err="1">
                <a:hlinkClick r:id="rId3" tooltip="https://www.epa.gov/regulatory-information-topic/regulatory-information-topic-waste"/>
              </a:rPr>
              <a:t>www.epa.gov</a:t>
            </a:r>
            <a:r>
              <a:rPr lang="en-US" dirty="0">
                <a:hlinkClick r:id="rId3" tooltip="https://www.epa.gov/regulatory-information-topic/regulatory-information-topic-waste"/>
              </a:rPr>
              <a:t>/regulatory-information-topic/regulatory-information-topic-waste</a:t>
            </a:r>
            <a:br>
              <a:rPr lang="en-US" dirty="0"/>
            </a:br>
            <a:endParaRPr lang="en-US" dirty="0"/>
          </a:p>
          <a:p>
            <a:r>
              <a:rPr lang="en-US" dirty="0">
                <a:hlinkClick r:id="rId4" tooltip="https://www.epa.gov/rcra/medical-waste"/>
              </a:rPr>
              <a:t>https://</a:t>
            </a:r>
            <a:r>
              <a:rPr lang="en-US" dirty="0" err="1">
                <a:hlinkClick r:id="rId4" tooltip="https://www.epa.gov/rcra/medical-waste"/>
              </a:rPr>
              <a:t>www.epa.gov</a:t>
            </a:r>
            <a:r>
              <a:rPr lang="en-US" dirty="0">
                <a:hlinkClick r:id="rId4" tooltip="https://www.epa.gov/rcra/medical-waste"/>
              </a:rPr>
              <a:t>/</a:t>
            </a:r>
            <a:r>
              <a:rPr lang="en-US" dirty="0" err="1">
                <a:hlinkClick r:id="rId4" tooltip="https://www.epa.gov/rcra/medical-waste"/>
              </a:rPr>
              <a:t>rcra</a:t>
            </a:r>
            <a:r>
              <a:rPr lang="en-US">
                <a:hlinkClick r:id="rId4" tooltip="https://www.epa.gov/rcra/medical-waste"/>
              </a:rPr>
              <a:t>/medical-waste</a:t>
            </a:r>
            <a:br>
              <a:rPr lang="en-US"/>
            </a:br>
            <a:endParaRPr lang="en-US"/>
          </a:p>
          <a:p>
            <a:pPr>
              <a:spcBef>
                <a:spcPts val="2000"/>
              </a:spcBef>
            </a:pPr>
            <a:endParaRPr lang="de-DE" dirty="0"/>
          </a:p>
        </p:txBody>
      </p:sp>
    </p:spTree>
    <p:extLst>
      <p:ext uri="{BB962C8B-B14F-4D97-AF65-F5344CB8AC3E}">
        <p14:creationId xmlns:p14="http://schemas.microsoft.com/office/powerpoint/2010/main" val="1041817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r>
              <a:rPr lang="en-US" noProof="0" dirty="0"/>
              <a:t>Causes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a:lstStyle/>
          <a:p>
            <a:pPr lvl="0"/>
            <a:r>
              <a:rPr lang="en-US" b="1" noProof="0" dirty="0"/>
              <a:t>Dentists</a:t>
            </a:r>
            <a:endParaRPr lang="en-US" noProof="0" dirty="0"/>
          </a:p>
          <a:p>
            <a:pPr lvl="0"/>
            <a:r>
              <a:rPr lang="en-US" b="1" noProof="0" dirty="0"/>
              <a:t>Physicians</a:t>
            </a:r>
            <a:endParaRPr lang="en-US" noProof="0" dirty="0"/>
          </a:p>
          <a:p>
            <a:pPr lvl="0"/>
            <a:r>
              <a:rPr lang="en-US" b="1" noProof="0" dirty="0"/>
              <a:t>Retail health</a:t>
            </a:r>
            <a:endParaRPr lang="en-US" noProof="0" dirty="0"/>
          </a:p>
          <a:p>
            <a:pPr lvl="0"/>
            <a:r>
              <a:rPr lang="en-US" b="1" noProof="0" dirty="0"/>
              <a:t>Vets</a:t>
            </a:r>
            <a:endParaRPr lang="en-US" noProof="0" dirty="0"/>
          </a:p>
          <a:p>
            <a:pPr lvl="0"/>
            <a:r>
              <a:rPr lang="en-US" b="1" noProof="0" dirty="0"/>
              <a:t>Urgent care</a:t>
            </a:r>
            <a:endParaRPr lang="en-US" noProof="0" dirty="0"/>
          </a:p>
          <a:p>
            <a:pPr lvl="0"/>
            <a:r>
              <a:rPr lang="en-US" b="1" noProof="0" dirty="0"/>
              <a:t>Home healthcare</a:t>
            </a:r>
            <a:endParaRPr lang="en-US" noProof="0" dirty="0"/>
          </a:p>
          <a:p>
            <a:pPr lvl="0"/>
            <a:r>
              <a:rPr lang="en-US" b="1" noProof="0" dirty="0"/>
              <a:t>Assisted living facilities</a:t>
            </a:r>
            <a:endParaRPr lang="en-US" noProof="0" dirty="0"/>
          </a:p>
          <a:p>
            <a:pPr lvl="0"/>
            <a:r>
              <a:rPr lang="en-US" b="1" noProof="0" dirty="0"/>
              <a:t>Hospitals</a:t>
            </a:r>
            <a:endParaRPr lang="en-US" noProof="0" dirty="0"/>
          </a:p>
          <a:p>
            <a:pPr lvl="0"/>
            <a:r>
              <a:rPr lang="en-US" b="1" noProof="0" dirty="0"/>
              <a:t>Funeral homes</a:t>
            </a:r>
            <a:endParaRPr lang="en-US" noProof="0" dirty="0"/>
          </a:p>
          <a:p>
            <a:pPr lvl="0"/>
            <a:r>
              <a:rPr lang="en-US" b="1" noProof="0" dirty="0"/>
              <a:t>Research</a:t>
            </a:r>
            <a:endParaRPr lang="en-US" noProof="0" dirty="0"/>
          </a:p>
          <a:p>
            <a:endParaRPr lang="en-US" noProof="0" dirty="0"/>
          </a:p>
        </p:txBody>
      </p:sp>
    </p:spTree>
    <p:extLst>
      <p:ext uri="{BB962C8B-B14F-4D97-AF65-F5344CB8AC3E}">
        <p14:creationId xmlns:p14="http://schemas.microsoft.com/office/powerpoint/2010/main" val="3892322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Dentists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Dental waste can pose threats to the environmental system as well as on humans if not disposed and treated properly. </a:t>
            </a:r>
          </a:p>
          <a:p>
            <a:pPr>
              <a:spcBef>
                <a:spcPts val="2000"/>
              </a:spcBef>
            </a:pPr>
            <a:r>
              <a:rPr lang="en-US" noProof="0" dirty="0"/>
              <a:t>Dental waste includes plastic, glass, latex, cotton or other materials which may be contaminated with body fluids or other infectious substances. </a:t>
            </a:r>
          </a:p>
          <a:p>
            <a:pPr>
              <a:spcBef>
                <a:spcPts val="2000"/>
              </a:spcBef>
            </a:pPr>
            <a:r>
              <a:rPr lang="en-US" noProof="0" dirty="0"/>
              <a:t>Moreover, dental practices also cause waste related to toxic chemicals and elements like amalgam, mercury or solvents. </a:t>
            </a:r>
          </a:p>
          <a:p>
            <a:pPr>
              <a:spcBef>
                <a:spcPts val="2000"/>
              </a:spcBef>
            </a:pPr>
            <a:r>
              <a:rPr lang="en-US" noProof="0" dirty="0"/>
              <a:t>If these harmful substances are not disposed and treated in an appropriate way, they can cause severe health issues since microorganisms may get in touch with humans and may infect these people.</a:t>
            </a:r>
          </a:p>
          <a:p>
            <a:pPr>
              <a:spcBef>
                <a:spcPts val="2000"/>
              </a:spcBef>
            </a:pPr>
            <a:endParaRPr lang="en-US" noProof="0" dirty="0"/>
          </a:p>
        </p:txBody>
      </p:sp>
    </p:spTree>
    <p:extLst>
      <p:ext uri="{BB962C8B-B14F-4D97-AF65-F5344CB8AC3E}">
        <p14:creationId xmlns:p14="http://schemas.microsoft.com/office/powerpoint/2010/main" val="3338450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Physicians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There can also be medical waste produced by physician practices. </a:t>
            </a:r>
          </a:p>
          <a:p>
            <a:pPr>
              <a:spcBef>
                <a:spcPts val="2000"/>
              </a:spcBef>
            </a:pPr>
            <a:r>
              <a:rPr lang="en-US" noProof="0" dirty="0"/>
              <a:t>This can include waste from experiments which may come in the form of by-products of experiments. </a:t>
            </a:r>
          </a:p>
          <a:p>
            <a:pPr>
              <a:spcBef>
                <a:spcPts val="2000"/>
              </a:spcBef>
            </a:pPr>
            <a:r>
              <a:rPr lang="en-US" noProof="0" dirty="0"/>
              <a:t>It may also include used laboratory equipment.</a:t>
            </a:r>
          </a:p>
          <a:p>
            <a:pPr>
              <a:spcBef>
                <a:spcPts val="2000"/>
              </a:spcBef>
            </a:pPr>
            <a:endParaRPr lang="en-US" noProof="0" dirty="0"/>
          </a:p>
        </p:txBody>
      </p:sp>
    </p:spTree>
    <p:extLst>
      <p:ext uri="{BB962C8B-B14F-4D97-AF65-F5344CB8AC3E}">
        <p14:creationId xmlns:p14="http://schemas.microsoft.com/office/powerpoint/2010/main" val="35363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Retail health</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Retail health may also cause large amounts of medical waste. </a:t>
            </a:r>
          </a:p>
          <a:p>
            <a:pPr>
              <a:spcBef>
                <a:spcPts val="2000"/>
              </a:spcBef>
            </a:pPr>
            <a:r>
              <a:rPr lang="en-US" noProof="0" dirty="0"/>
              <a:t>This may include waste from drug packaging or used medical equipment.</a:t>
            </a:r>
          </a:p>
          <a:p>
            <a:pPr>
              <a:spcBef>
                <a:spcPts val="2000"/>
              </a:spcBef>
            </a:pPr>
            <a:endParaRPr lang="en-US" noProof="0" dirty="0"/>
          </a:p>
        </p:txBody>
      </p:sp>
    </p:spTree>
    <p:extLst>
      <p:ext uri="{BB962C8B-B14F-4D97-AF65-F5344CB8AC3E}">
        <p14:creationId xmlns:p14="http://schemas.microsoft.com/office/powerpoint/2010/main" val="3004140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Vets</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Medical waste from veterinary offices may come in the form as non-hazardous as well as hazardous waste. </a:t>
            </a:r>
          </a:p>
          <a:p>
            <a:pPr>
              <a:spcBef>
                <a:spcPts val="2000"/>
              </a:spcBef>
            </a:pPr>
            <a:r>
              <a:rPr lang="en-US" noProof="0" dirty="0"/>
              <a:t>The non-hazardous waste can be disposed as regular office trash, while the hazardous fraction is subject to more careful disposal processes. </a:t>
            </a:r>
          </a:p>
          <a:p>
            <a:pPr>
              <a:spcBef>
                <a:spcPts val="2000"/>
              </a:spcBef>
            </a:pPr>
            <a:r>
              <a:rPr lang="en-US" noProof="0" dirty="0"/>
              <a:t>Veterinary waste mostly include biological materials contaminated with fluids from animals. </a:t>
            </a:r>
          </a:p>
          <a:p>
            <a:pPr>
              <a:spcBef>
                <a:spcPts val="2000"/>
              </a:spcBef>
            </a:pPr>
            <a:r>
              <a:rPr lang="en-US" noProof="0" dirty="0"/>
              <a:t>However, there can be also other forms of waste from veterinary offices, including radioactive waste from brachytherapy.</a:t>
            </a:r>
          </a:p>
          <a:p>
            <a:pPr>
              <a:spcBef>
                <a:spcPts val="2000"/>
              </a:spcBef>
            </a:pPr>
            <a:endParaRPr lang="en-US" noProof="0" dirty="0"/>
          </a:p>
        </p:txBody>
      </p:sp>
    </p:spTree>
    <p:extLst>
      <p:ext uri="{BB962C8B-B14F-4D97-AF65-F5344CB8AC3E}">
        <p14:creationId xmlns:p14="http://schemas.microsoft.com/office/powerpoint/2010/main" val="3699473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4D18F2-58BE-4C08-BE78-1560ADB3A110}"/>
              </a:ext>
            </a:extLst>
          </p:cNvPr>
          <p:cNvSpPr>
            <a:spLocks noGrp="1"/>
          </p:cNvSpPr>
          <p:nvPr>
            <p:ph type="title"/>
          </p:nvPr>
        </p:nvSpPr>
        <p:spPr/>
        <p:txBody>
          <a:bodyPr>
            <a:normAutofit/>
          </a:bodyPr>
          <a:lstStyle/>
          <a:p>
            <a:pPr lvl="0"/>
            <a:r>
              <a:rPr lang="en-US" noProof="0" dirty="0"/>
              <a:t>Urgent care</a:t>
            </a:r>
          </a:p>
        </p:txBody>
      </p:sp>
      <p:sp>
        <p:nvSpPr>
          <p:cNvPr id="7" name="Inhaltsplatzhalter 6">
            <a:extLst>
              <a:ext uri="{FF2B5EF4-FFF2-40B4-BE49-F238E27FC236}">
                <a16:creationId xmlns:a16="http://schemas.microsoft.com/office/drawing/2014/main" id="{4AAC8FC8-33F2-477F-B20A-CB4A53456257}"/>
              </a:ext>
            </a:extLst>
          </p:cNvPr>
          <p:cNvSpPr>
            <a:spLocks noGrp="1"/>
          </p:cNvSpPr>
          <p:nvPr>
            <p:ph idx="1"/>
          </p:nvPr>
        </p:nvSpPr>
        <p:spPr/>
        <p:txBody>
          <a:bodyPr vert="horz" lIns="91440" tIns="45720" rIns="91440" bIns="45720" rtlCol="0">
            <a:normAutofit/>
          </a:bodyPr>
          <a:lstStyle/>
          <a:p>
            <a:pPr>
              <a:spcBef>
                <a:spcPts val="2000"/>
              </a:spcBef>
            </a:pPr>
            <a:r>
              <a:rPr lang="en-US" noProof="0" dirty="0"/>
              <a:t>Waste from urgent care may include expired medications, trace chemotherapy waste or pathological waste products as well as general trash like paper cups and food scraps. </a:t>
            </a:r>
          </a:p>
          <a:p>
            <a:pPr>
              <a:spcBef>
                <a:spcPts val="2000"/>
              </a:spcBef>
            </a:pPr>
            <a:endParaRPr lang="en-US" noProof="0" dirty="0"/>
          </a:p>
        </p:txBody>
      </p:sp>
    </p:spTree>
    <p:extLst>
      <p:ext uri="{BB962C8B-B14F-4D97-AF65-F5344CB8AC3E}">
        <p14:creationId xmlns:p14="http://schemas.microsoft.com/office/powerpoint/2010/main" val="378297639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2265</Words>
  <Application>Microsoft Office PowerPoint</Application>
  <PresentationFormat>Breitbild</PresentationFormat>
  <Paragraphs>180</Paragraphs>
  <Slides>37</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37</vt:i4>
      </vt:variant>
    </vt:vector>
  </HeadingPairs>
  <TitlesOfParts>
    <vt:vector size="41" baseType="lpstr">
      <vt:lpstr>Arial</vt:lpstr>
      <vt:lpstr>Calibri</vt:lpstr>
      <vt:lpstr>Calibri Light</vt:lpstr>
      <vt:lpstr>Office</vt:lpstr>
      <vt:lpstr>Medical Waste</vt:lpstr>
      <vt:lpstr>What is medical waste?</vt:lpstr>
      <vt:lpstr>Types of medical waste</vt:lpstr>
      <vt:lpstr>Causes</vt:lpstr>
      <vt:lpstr>Dentists</vt:lpstr>
      <vt:lpstr>Physicians</vt:lpstr>
      <vt:lpstr>Retail health</vt:lpstr>
      <vt:lpstr>Vets</vt:lpstr>
      <vt:lpstr>Urgent care</vt:lpstr>
      <vt:lpstr>Home healthcare</vt:lpstr>
      <vt:lpstr>Assisted living facilities</vt:lpstr>
      <vt:lpstr>Hospitals</vt:lpstr>
      <vt:lpstr>Funeral homes</vt:lpstr>
      <vt:lpstr>Research</vt:lpstr>
      <vt:lpstr>Effects</vt:lpstr>
      <vt:lpstr>Meningitis</vt:lpstr>
      <vt:lpstr>Parasitic infections</vt:lpstr>
      <vt:lpstr>Blood poisoning</vt:lpstr>
      <vt:lpstr>Infections of the skin</vt:lpstr>
      <vt:lpstr>Candida albicans</vt:lpstr>
      <vt:lpstr>Hepatitis</vt:lpstr>
      <vt:lpstr>Diseases from vaccines</vt:lpstr>
      <vt:lpstr>Methicillin-resistant Staphylococcus aureus (MRSA)</vt:lpstr>
      <vt:lpstr>Sexual infections</vt:lpstr>
      <vt:lpstr>HIV</vt:lpstr>
      <vt:lpstr>Ebola</vt:lpstr>
      <vt:lpstr>Environmental impact</vt:lpstr>
      <vt:lpstr>Solutions</vt:lpstr>
      <vt:lpstr>Appropriate disposal of medical waste</vt:lpstr>
      <vt:lpstr>Avoid medical waste</vt:lpstr>
      <vt:lpstr>Government regulations</vt:lpstr>
      <vt:lpstr>Subsidies</vt:lpstr>
      <vt:lpstr>Research</vt:lpstr>
      <vt:lpstr>Education</vt:lpstr>
      <vt:lpstr>Work together</vt:lpstr>
      <vt:lpstr>Conclusion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Andreas</dc:creator>
  <cp:lastModifiedBy>Andreas</cp:lastModifiedBy>
  <cp:revision>18</cp:revision>
  <dcterms:created xsi:type="dcterms:W3CDTF">2019-10-10T16:23:16Z</dcterms:created>
  <dcterms:modified xsi:type="dcterms:W3CDTF">2019-10-31T15:12:40Z</dcterms:modified>
</cp:coreProperties>
</file>