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59"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60" r:id="rId34"/>
    <p:sldId id="266" r:id="rId3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13.05.2020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13.05.2020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dol.gov/agencies/whd/minimum-wage/state" TargetMode="External"/><Relationship Id="rId2" Type="http://schemas.openxmlformats.org/officeDocument/2006/relationships/hyperlink" Target="https://en.wikipedia.org/wiki/Minimum_wage" TargetMode="External"/><Relationship Id="rId1" Type="http://schemas.openxmlformats.org/officeDocument/2006/relationships/slideLayout" Target="../slideLayouts/slideLayout2.xml"/><Relationship Id="rId5" Type="http://schemas.openxmlformats.org/officeDocument/2006/relationships/hyperlink" Target="https://www.gov.uk/national-minimum-wage-rates" TargetMode="External"/><Relationship Id="rId4" Type="http://schemas.openxmlformats.org/officeDocument/2006/relationships/hyperlink" Target="https://www.acas.org.uk/national-minimum-wage-entitle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B2DB5DDE-A1D7-4882-9ADB-1BCB4A9E4F81}"/>
              </a:ext>
            </a:extLst>
          </p:cNvPr>
          <p:cNvPicPr>
            <a:picLocks noChangeAspect="1"/>
          </p:cNvPicPr>
          <p:nvPr/>
        </p:nvPicPr>
        <p:blipFill rotWithShape="1">
          <a:blip r:embed="rId2">
            <a:extLst>
              <a:ext uri="{28A0092B-C50C-407E-A947-70E740481C1C}">
                <a14:useLocalDpi xmlns:a14="http://schemas.microsoft.com/office/drawing/2010/main" val="0"/>
              </a:ext>
            </a:extLst>
          </a:blip>
          <a:srcRect b="17707"/>
          <a:stretch/>
        </p:blipFill>
        <p:spPr>
          <a:xfrm>
            <a:off x="0" y="-1"/>
            <a:ext cx="12192000" cy="6858001"/>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2" y="219339"/>
            <a:ext cx="3759746" cy="550330"/>
          </a:xfrm>
        </p:spPr>
        <p:txBody>
          <a:bodyPr>
            <a:normAutofit fontScale="90000"/>
          </a:bodyPr>
          <a:lstStyle/>
          <a:p>
            <a:pPr algn="l"/>
            <a:r>
              <a:rPr lang="de-DE" sz="4500" b="1" dirty="0">
                <a:solidFill>
                  <a:schemeClr val="bg1"/>
                </a:solidFill>
              </a:rPr>
              <a:t>Minimum Wage</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of the discrimination of minorities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low-wage jobs are carried out by ethnic minorities</a:t>
            </a:r>
            <a:r>
              <a:rPr lang="en-US"/>
              <a:t>. </a:t>
            </a:r>
            <a:endParaRPr lang="en-US" dirty="0"/>
          </a:p>
          <a:p>
            <a:pPr>
              <a:spcBef>
                <a:spcPts val="2000"/>
              </a:spcBef>
            </a:pPr>
            <a:r>
              <a:rPr lang="en-US"/>
              <a:t>Thus</a:t>
            </a:r>
            <a:r>
              <a:rPr lang="en-US" dirty="0"/>
              <a:t>, the wage level is generally much lower for those minorities compared to the average person</a:t>
            </a:r>
            <a:r>
              <a:rPr lang="en-US"/>
              <a:t>. </a:t>
            </a:r>
            <a:endParaRPr lang="en-US" dirty="0"/>
          </a:p>
          <a:p>
            <a:pPr>
              <a:spcBef>
                <a:spcPts val="2000"/>
              </a:spcBef>
            </a:pPr>
            <a:r>
              <a:rPr lang="en-US"/>
              <a:t>Therefore</a:t>
            </a:r>
            <a:r>
              <a:rPr lang="en-US" dirty="0"/>
              <a:t>, introducing a minimum wage would greatly benefit minorities since their average wage level would increase significantly</a:t>
            </a:r>
            <a:r>
              <a:rPr lang="en-US"/>
              <a:t>. </a:t>
            </a:r>
            <a:endParaRPr lang="en-US" dirty="0"/>
          </a:p>
          <a:p>
            <a:pPr>
              <a:spcBef>
                <a:spcPts val="2000"/>
              </a:spcBef>
            </a:pPr>
            <a:r>
              <a:rPr lang="en-US"/>
              <a:t>Since </a:t>
            </a:r>
            <a:r>
              <a:rPr lang="en-US" dirty="0"/>
              <a:t>minorities have it generally harder in many parts of their daily life, raising their income levels should also be considered to be quite fair in order to compensate for those issues.</a:t>
            </a:r>
          </a:p>
          <a:p>
            <a:pPr>
              <a:spcBef>
                <a:spcPts val="2000"/>
              </a:spcBef>
            </a:pPr>
            <a:endParaRPr lang="de-DE" dirty="0"/>
          </a:p>
        </p:txBody>
      </p:sp>
    </p:spTree>
    <p:extLst>
      <p:ext uri="{BB962C8B-B14F-4D97-AF65-F5344CB8AC3E}">
        <p14:creationId xmlns:p14="http://schemas.microsoft.com/office/powerpoint/2010/main" val="1649699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Might increase GDP and overall consumption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average income level of people would increase through the implementation of minimum wages, also the average GDP would increase</a:t>
            </a:r>
            <a:r>
              <a:rPr lang="en-US"/>
              <a:t>. </a:t>
            </a:r>
            <a:endParaRPr lang="en-US" dirty="0"/>
          </a:p>
          <a:p>
            <a:pPr>
              <a:spcBef>
                <a:spcPts val="2000"/>
              </a:spcBef>
            </a:pPr>
            <a:r>
              <a:rPr lang="en-US"/>
              <a:t>In </a:t>
            </a:r>
            <a:r>
              <a:rPr lang="en-US" dirty="0"/>
              <a:t>turn, since people would have more money in their pockets, they might be more eager to spend it for consumption</a:t>
            </a:r>
            <a:r>
              <a:rPr lang="en-US"/>
              <a:t>. </a:t>
            </a:r>
            <a:endParaRPr lang="en-US" dirty="0"/>
          </a:p>
          <a:p>
            <a:pPr>
              <a:spcBef>
                <a:spcPts val="2000"/>
              </a:spcBef>
            </a:pPr>
            <a:r>
              <a:rPr lang="en-US"/>
              <a:t>This </a:t>
            </a:r>
            <a:r>
              <a:rPr lang="en-US" dirty="0"/>
              <a:t>may lead to a circle of higher consumption, economic growth and less unemployment, which could benefit the whole economy, at least as long as this circle can be sustained.</a:t>
            </a:r>
          </a:p>
          <a:p>
            <a:pPr>
              <a:spcBef>
                <a:spcPts val="2000"/>
              </a:spcBef>
            </a:pPr>
            <a:endParaRPr lang="de-DE" dirty="0"/>
          </a:p>
        </p:txBody>
      </p:sp>
    </p:spTree>
    <p:extLst>
      <p:ext uri="{BB962C8B-B14F-4D97-AF65-F5344CB8AC3E}">
        <p14:creationId xmlns:p14="http://schemas.microsoft.com/office/powerpoint/2010/main" val="2406096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tax revenue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With higher minimum wages and the higher income people have to spend, also the government tax revenue may increase substantially</a:t>
            </a:r>
            <a:r>
              <a:rPr lang="en-US"/>
              <a:t>. </a:t>
            </a:r>
            <a:endParaRPr lang="en-US" dirty="0"/>
          </a:p>
          <a:p>
            <a:pPr>
              <a:spcBef>
                <a:spcPts val="2000"/>
              </a:spcBef>
            </a:pPr>
            <a:r>
              <a:rPr lang="en-US"/>
              <a:t>This </a:t>
            </a:r>
            <a:r>
              <a:rPr lang="en-US" dirty="0"/>
              <a:t>additional money can be used for infrastructural projects in order to improve the living conditions of the local population</a:t>
            </a:r>
            <a:r>
              <a:rPr lang="en-US"/>
              <a:t>. </a:t>
            </a:r>
            <a:endParaRPr lang="en-US" dirty="0"/>
          </a:p>
          <a:p>
            <a:pPr>
              <a:spcBef>
                <a:spcPts val="2000"/>
              </a:spcBef>
            </a:pPr>
            <a:r>
              <a:rPr lang="en-US"/>
              <a:t>Thus</a:t>
            </a:r>
            <a:r>
              <a:rPr lang="en-US" dirty="0"/>
              <a:t>, the introduction of minimum wages may not only benefit low-wage workers, it might benefit the whole local population due to a better infrastructure.</a:t>
            </a:r>
          </a:p>
          <a:p>
            <a:pPr>
              <a:spcBef>
                <a:spcPts val="2000"/>
              </a:spcBef>
            </a:pPr>
            <a:endParaRPr lang="de-DE" dirty="0"/>
          </a:p>
        </p:txBody>
      </p:sp>
    </p:spTree>
    <p:extLst>
      <p:ext uri="{BB962C8B-B14F-4D97-AF65-F5344CB8AC3E}">
        <p14:creationId xmlns:p14="http://schemas.microsoft.com/office/powerpoint/2010/main" val="104126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Better chances to get out of poverty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the minimum wage scheme is implemented in a proper manner, it might also be a great way for people to get out of poverty</a:t>
            </a:r>
            <a:r>
              <a:rPr lang="en-US"/>
              <a:t>. </a:t>
            </a:r>
            <a:endParaRPr lang="en-US" dirty="0"/>
          </a:p>
          <a:p>
            <a:pPr>
              <a:spcBef>
                <a:spcPts val="2000"/>
              </a:spcBef>
            </a:pPr>
            <a:r>
              <a:rPr lang="en-US"/>
              <a:t>Many </a:t>
            </a:r>
            <a:r>
              <a:rPr lang="en-US" dirty="0"/>
              <a:t>people who currently work in low-wage jobs will have to spend almost their whole money for their daily life and will not be able to save too much</a:t>
            </a:r>
            <a:r>
              <a:rPr lang="en-US"/>
              <a:t>. </a:t>
            </a:r>
            <a:endParaRPr lang="en-US" dirty="0"/>
          </a:p>
          <a:p>
            <a:pPr>
              <a:spcBef>
                <a:spcPts val="2000"/>
              </a:spcBef>
            </a:pPr>
            <a:r>
              <a:rPr lang="en-US"/>
              <a:t>However</a:t>
            </a:r>
            <a:r>
              <a:rPr lang="en-US" dirty="0"/>
              <a:t>, saving and investing money is quite important to get out of poverty</a:t>
            </a:r>
            <a:r>
              <a:rPr lang="en-US"/>
              <a:t>. </a:t>
            </a:r>
            <a:endParaRPr lang="en-US" dirty="0"/>
          </a:p>
          <a:p>
            <a:pPr>
              <a:spcBef>
                <a:spcPts val="2000"/>
              </a:spcBef>
            </a:pPr>
            <a:r>
              <a:rPr lang="en-US"/>
              <a:t>Thus</a:t>
            </a:r>
            <a:r>
              <a:rPr lang="en-US" dirty="0"/>
              <a:t>, it is crucial to introduce minimum wages so that people can save and invest more in order to accomplish a better financial situation in the future.</a:t>
            </a:r>
          </a:p>
          <a:p>
            <a:pPr>
              <a:spcBef>
                <a:spcPts val="2000"/>
              </a:spcBef>
            </a:pPr>
            <a:endParaRPr lang="de-DE" dirty="0"/>
          </a:p>
        </p:txBody>
      </p:sp>
    </p:spTree>
    <p:extLst>
      <p:ext uri="{BB962C8B-B14F-4D97-AF65-F5344CB8AC3E}">
        <p14:creationId xmlns:p14="http://schemas.microsoft.com/office/powerpoint/2010/main" val="82270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of government spending on welfare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upside of minimum wages is that they may reduce government spending on welfare</a:t>
            </a:r>
            <a:r>
              <a:rPr lang="en-US"/>
              <a:t>. </a:t>
            </a:r>
            <a:endParaRPr lang="en-US" dirty="0"/>
          </a:p>
          <a:p>
            <a:pPr>
              <a:spcBef>
                <a:spcPts val="2000"/>
              </a:spcBef>
            </a:pPr>
            <a:r>
              <a:rPr lang="en-US"/>
              <a:t>If </a:t>
            </a:r>
            <a:r>
              <a:rPr lang="en-US" dirty="0"/>
              <a:t>minimum wages are high enough to cover the expenses of people for their daily life, those people might no longer have to rely on government subsidies</a:t>
            </a:r>
            <a:r>
              <a:rPr lang="en-US"/>
              <a:t>. </a:t>
            </a:r>
            <a:endParaRPr lang="en-US" dirty="0"/>
          </a:p>
          <a:p>
            <a:pPr>
              <a:spcBef>
                <a:spcPts val="2000"/>
              </a:spcBef>
            </a:pPr>
            <a:r>
              <a:rPr lang="en-US"/>
              <a:t>This </a:t>
            </a:r>
            <a:r>
              <a:rPr lang="en-US" dirty="0"/>
              <a:t>would greatly reduce government spending and the money that would be saved could be used for other projects instead</a:t>
            </a:r>
            <a:r>
              <a:rPr lang="en-US"/>
              <a:t>. </a:t>
            </a:r>
            <a:endParaRPr lang="en-US" dirty="0"/>
          </a:p>
          <a:p>
            <a:pPr>
              <a:spcBef>
                <a:spcPts val="2000"/>
              </a:spcBef>
            </a:pPr>
            <a:r>
              <a:rPr lang="en-US"/>
              <a:t>Thus</a:t>
            </a:r>
            <a:r>
              <a:rPr lang="en-US" dirty="0"/>
              <a:t>, through the implementation of minimum wages, governments may also be able to save plenty of money in the long run.</a:t>
            </a:r>
          </a:p>
          <a:p>
            <a:pPr>
              <a:spcBef>
                <a:spcPts val="2000"/>
              </a:spcBef>
            </a:pPr>
            <a:endParaRPr lang="de-DE" dirty="0"/>
          </a:p>
        </p:txBody>
      </p:sp>
    </p:spTree>
    <p:extLst>
      <p:ext uri="{BB962C8B-B14F-4D97-AF65-F5344CB8AC3E}">
        <p14:creationId xmlns:p14="http://schemas.microsoft.com/office/powerpoint/2010/main" val="2857616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The overall wage level might increase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Minimum wages may not only increase the wages of jobs that pay quite poorly, it might also increase the wages of people that are not in this category at all</a:t>
            </a:r>
            <a:r>
              <a:rPr lang="en-US"/>
              <a:t>. </a:t>
            </a:r>
            <a:endParaRPr lang="en-US" dirty="0"/>
          </a:p>
          <a:p>
            <a:pPr>
              <a:spcBef>
                <a:spcPts val="2000"/>
              </a:spcBef>
            </a:pPr>
            <a:r>
              <a:rPr lang="en-US"/>
              <a:t>For </a:t>
            </a:r>
            <a:r>
              <a:rPr lang="en-US" dirty="0"/>
              <a:t>instance, if the wages for low-wage jobs increase, the gap between skilled and unskilled labor becomes smaller</a:t>
            </a:r>
            <a:r>
              <a:rPr lang="en-US"/>
              <a:t>. </a:t>
            </a:r>
            <a:endParaRPr lang="en-US" dirty="0"/>
          </a:p>
          <a:p>
            <a:pPr>
              <a:spcBef>
                <a:spcPts val="2000"/>
              </a:spcBef>
            </a:pPr>
            <a:r>
              <a:rPr lang="en-US"/>
              <a:t>However</a:t>
            </a:r>
            <a:r>
              <a:rPr lang="en-US" dirty="0"/>
              <a:t>, since the productivity gap tends to stay the same, chances are that also the wages for skilled labor would increase</a:t>
            </a:r>
            <a:r>
              <a:rPr lang="en-US"/>
              <a:t>. </a:t>
            </a:r>
            <a:endParaRPr lang="en-US" dirty="0"/>
          </a:p>
          <a:p>
            <a:pPr>
              <a:spcBef>
                <a:spcPts val="2000"/>
              </a:spcBef>
            </a:pPr>
            <a:r>
              <a:rPr lang="en-US"/>
              <a:t>Thus</a:t>
            </a:r>
            <a:r>
              <a:rPr lang="en-US" dirty="0"/>
              <a:t>, the overall wage level might increase due to the introduction of minimum wages.</a:t>
            </a:r>
          </a:p>
          <a:p>
            <a:pPr>
              <a:spcBef>
                <a:spcPts val="2000"/>
              </a:spcBef>
            </a:pPr>
            <a:endParaRPr lang="de-DE" dirty="0"/>
          </a:p>
        </p:txBody>
      </p:sp>
    </p:spTree>
    <p:extLst>
      <p:ext uri="{BB962C8B-B14F-4D97-AF65-F5344CB8AC3E}">
        <p14:creationId xmlns:p14="http://schemas.microsoft.com/office/powerpoint/2010/main" val="1827957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Health improvements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It has also been proven by many studies that our health levels greatly depend on our financial conditions</a:t>
            </a:r>
            <a:r>
              <a:rPr lang="en-US"/>
              <a:t>. </a:t>
            </a:r>
            <a:endParaRPr lang="en-US" dirty="0"/>
          </a:p>
          <a:p>
            <a:pPr>
              <a:spcBef>
                <a:spcPts val="2000"/>
              </a:spcBef>
            </a:pPr>
            <a:r>
              <a:rPr lang="en-US"/>
              <a:t>For </a:t>
            </a:r>
            <a:r>
              <a:rPr lang="en-US" dirty="0"/>
              <a:t>instance, if you are wealthy, you will be able to afford the best medical treatment in case you get sick</a:t>
            </a:r>
            <a:r>
              <a:rPr lang="en-US"/>
              <a:t>. </a:t>
            </a:r>
            <a:endParaRPr lang="en-US" dirty="0"/>
          </a:p>
          <a:p>
            <a:pPr>
              <a:spcBef>
                <a:spcPts val="2000"/>
              </a:spcBef>
            </a:pPr>
            <a:r>
              <a:rPr lang="en-US"/>
              <a:t>Thus</a:t>
            </a:r>
            <a:r>
              <a:rPr lang="en-US" dirty="0"/>
              <a:t>, your chance to survive and also to avoid consequential health issues might be far lower compared to a person who will not be able to financially afford such a treatment</a:t>
            </a:r>
            <a:r>
              <a:rPr lang="en-US"/>
              <a:t>. </a:t>
            </a:r>
            <a:endParaRPr lang="en-US" dirty="0"/>
          </a:p>
          <a:p>
            <a:pPr>
              <a:spcBef>
                <a:spcPts val="2000"/>
              </a:spcBef>
            </a:pPr>
            <a:r>
              <a:rPr lang="en-US"/>
              <a:t>Thus</a:t>
            </a:r>
            <a:r>
              <a:rPr lang="en-US" dirty="0"/>
              <a:t>, through the introduction of minimum wages, the health conditions of millions of people may be increased significantly.</a:t>
            </a:r>
          </a:p>
          <a:p>
            <a:pPr>
              <a:spcBef>
                <a:spcPts val="2000"/>
              </a:spcBef>
            </a:pPr>
            <a:endParaRPr lang="de-DE" dirty="0"/>
          </a:p>
        </p:txBody>
      </p:sp>
    </p:spTree>
    <p:extLst>
      <p:ext uri="{BB962C8B-B14F-4D97-AF65-F5344CB8AC3E}">
        <p14:creationId xmlns:p14="http://schemas.microsoft.com/office/powerpoint/2010/main" val="3286040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Disadvantages of Minimum Wages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92500" lnSpcReduction="20000"/>
          </a:bodyPr>
          <a:lstStyle/>
          <a:p>
            <a:r>
              <a:rPr lang="en-US" b="1" dirty="0"/>
              <a:t>Restrictions for companies</a:t>
            </a:r>
            <a:endParaRPr lang="en-US" dirty="0"/>
          </a:p>
          <a:p>
            <a:r>
              <a:rPr lang="en-US" b="1" dirty="0"/>
              <a:t>Potential job losses</a:t>
            </a:r>
            <a:endParaRPr lang="en-US" dirty="0"/>
          </a:p>
          <a:p>
            <a:r>
              <a:rPr lang="en-US" b="1" dirty="0"/>
              <a:t>Less flexibility in difficult times for firms</a:t>
            </a:r>
            <a:endParaRPr lang="en-US" dirty="0"/>
          </a:p>
          <a:p>
            <a:r>
              <a:rPr lang="en-US" b="1" dirty="0"/>
              <a:t>Higher structural unemployment</a:t>
            </a:r>
            <a:endParaRPr lang="en-US" dirty="0"/>
          </a:p>
          <a:p>
            <a:r>
              <a:rPr lang="en-US" b="1" dirty="0"/>
              <a:t>Labor-intensive industries might lose competitiveness</a:t>
            </a:r>
            <a:endParaRPr lang="en-US" dirty="0"/>
          </a:p>
          <a:p>
            <a:r>
              <a:rPr lang="en-US" b="1" dirty="0"/>
              <a:t>Outsourcing to foreign countries</a:t>
            </a:r>
            <a:endParaRPr lang="en-US" dirty="0"/>
          </a:p>
          <a:p>
            <a:r>
              <a:rPr lang="en-US" b="1" dirty="0"/>
              <a:t>Higher income is often correlated with higher prices</a:t>
            </a:r>
            <a:endParaRPr lang="en-US" dirty="0"/>
          </a:p>
          <a:p>
            <a:r>
              <a:rPr lang="en-US" b="1" dirty="0"/>
              <a:t>More workers may be replaced by machines</a:t>
            </a:r>
            <a:endParaRPr lang="en-US" dirty="0"/>
          </a:p>
          <a:p>
            <a:r>
              <a:rPr lang="en-US" b="1" dirty="0"/>
              <a:t>Effectiveness depends on implementation</a:t>
            </a:r>
            <a:endParaRPr lang="en-US" dirty="0"/>
          </a:p>
          <a:p>
            <a:r>
              <a:rPr lang="en-US" b="1" dirty="0"/>
              <a:t>Some groups of people may no longer find a job</a:t>
            </a:r>
            <a:endParaRPr lang="en-US" dirty="0"/>
          </a:p>
          <a:p>
            <a:r>
              <a:rPr lang="en-US" b="1" dirty="0"/>
              <a:t>May trap people in poverty</a:t>
            </a:r>
            <a:endParaRPr lang="en-US" dirty="0"/>
          </a:p>
          <a:p>
            <a:r>
              <a:rPr lang="en-US" b="1" dirty="0"/>
              <a:t>Adjustments to the local market might be necessary</a:t>
            </a:r>
            <a:endParaRPr lang="en-US" dirty="0"/>
          </a:p>
          <a:p>
            <a:r>
              <a:rPr lang="en-US" b="1" dirty="0"/>
              <a:t>May be against the fundamental right of freedom</a:t>
            </a:r>
            <a:endParaRPr lang="en-US" dirty="0"/>
          </a:p>
          <a:p>
            <a:r>
              <a:rPr lang="en-US" b="1" dirty="0"/>
              <a:t>May give people the incentive to drop out from school</a:t>
            </a:r>
            <a:endParaRPr lang="en-US" dirty="0"/>
          </a:p>
          <a:p>
            <a:r>
              <a:rPr lang="en-US" b="1" dirty="0"/>
              <a:t>Minimum wage is still too low in some areas</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Restrictions for companies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there are several advantages from minimum wages, there are also some problems related to them. </a:t>
            </a:r>
          </a:p>
          <a:p>
            <a:pPr>
              <a:spcBef>
                <a:spcPts val="2000"/>
              </a:spcBef>
            </a:pPr>
            <a:r>
              <a:rPr lang="en-US" dirty="0"/>
              <a:t>One disadvantage of minimum wages is that it restricts companies regarding their wage level. </a:t>
            </a:r>
          </a:p>
          <a:p>
            <a:pPr>
              <a:spcBef>
                <a:spcPts val="2000"/>
              </a:spcBef>
            </a:pPr>
            <a:r>
              <a:rPr lang="en-US" dirty="0"/>
              <a:t>Companies are no longer free to set wages according to natural market forces, they are forced to pay higher wage even if the productivity of certain workers may not justify that. </a:t>
            </a:r>
          </a:p>
          <a:p>
            <a:pPr>
              <a:spcBef>
                <a:spcPts val="2000"/>
              </a:spcBef>
            </a:pPr>
            <a:r>
              <a:rPr lang="en-US" dirty="0"/>
              <a:t>Thus, employers may complain that minimum wages could be considered to be unfair in certain niches.</a:t>
            </a:r>
          </a:p>
          <a:p>
            <a:pPr>
              <a:spcBef>
                <a:spcPts val="2000"/>
              </a:spcBef>
            </a:pPr>
            <a:endParaRPr lang="de-DE" dirty="0"/>
          </a:p>
        </p:txBody>
      </p:sp>
    </p:spTree>
    <p:extLst>
      <p:ext uri="{BB962C8B-B14F-4D97-AF65-F5344CB8AC3E}">
        <p14:creationId xmlns:p14="http://schemas.microsoft.com/office/powerpoint/2010/main" val="1347326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Potential job losses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Minimum wages may also lead to job losses for workers in some industries</a:t>
            </a:r>
            <a:r>
              <a:rPr lang="en-US"/>
              <a:t>. </a:t>
            </a:r>
            <a:endParaRPr lang="en-US" dirty="0"/>
          </a:p>
          <a:p>
            <a:pPr>
              <a:spcBef>
                <a:spcPts val="2000"/>
              </a:spcBef>
            </a:pPr>
            <a:r>
              <a:rPr lang="en-US"/>
              <a:t>Some </a:t>
            </a:r>
            <a:r>
              <a:rPr lang="en-US" dirty="0"/>
              <a:t>jobs simply do not create too much value for a firm. If companies are forced to pay minimum wages in those jobs, they will likely reduce their staff in the long run</a:t>
            </a:r>
            <a:r>
              <a:rPr lang="en-US"/>
              <a:t>. </a:t>
            </a:r>
            <a:endParaRPr lang="en-US" dirty="0"/>
          </a:p>
          <a:p>
            <a:pPr>
              <a:spcBef>
                <a:spcPts val="2000"/>
              </a:spcBef>
            </a:pPr>
            <a:r>
              <a:rPr lang="en-US"/>
              <a:t>Thus</a:t>
            </a:r>
            <a:r>
              <a:rPr lang="en-US" dirty="0"/>
              <a:t>, for certain jobs, it might not be suitable to introduce minimum wages since they simply not provide enough value for firms</a:t>
            </a:r>
            <a:r>
              <a:rPr lang="en-US"/>
              <a:t>. </a:t>
            </a:r>
            <a:endParaRPr lang="en-US" dirty="0"/>
          </a:p>
          <a:p>
            <a:pPr>
              <a:spcBef>
                <a:spcPts val="2000"/>
              </a:spcBef>
            </a:pPr>
            <a:r>
              <a:rPr lang="en-US"/>
              <a:t>Therefore</a:t>
            </a:r>
            <a:r>
              <a:rPr lang="en-US" dirty="0"/>
              <a:t>, in order to avoid job losses, refraining from the implementation of minimum wages in those branches might be a good idea.</a:t>
            </a:r>
          </a:p>
          <a:p>
            <a:pPr>
              <a:spcBef>
                <a:spcPts val="2000"/>
              </a:spcBef>
            </a:pPr>
            <a:endParaRPr lang="de-DE" dirty="0"/>
          </a:p>
        </p:txBody>
      </p:sp>
    </p:spTree>
    <p:extLst>
      <p:ext uri="{BB962C8B-B14F-4D97-AF65-F5344CB8AC3E}">
        <p14:creationId xmlns:p14="http://schemas.microsoft.com/office/powerpoint/2010/main" val="1684303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Advantages of Minimum Wages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92500" lnSpcReduction="20000"/>
          </a:bodyPr>
          <a:lstStyle/>
          <a:p>
            <a:r>
              <a:rPr lang="en-US" b="1" dirty="0"/>
              <a:t>Higher wages for workers</a:t>
            </a:r>
            <a:endParaRPr lang="en-US" dirty="0"/>
          </a:p>
          <a:p>
            <a:r>
              <a:rPr lang="en-US" b="1" dirty="0"/>
              <a:t>Higher employee satisfaction</a:t>
            </a:r>
            <a:endParaRPr lang="en-US" dirty="0"/>
          </a:p>
          <a:p>
            <a:r>
              <a:rPr lang="en-US" b="1" dirty="0"/>
              <a:t>Motivation of workers might increase</a:t>
            </a:r>
            <a:endParaRPr lang="en-US" dirty="0"/>
          </a:p>
          <a:p>
            <a:r>
              <a:rPr lang="en-US" b="1" dirty="0"/>
              <a:t>Employees might stay in companies for longer</a:t>
            </a:r>
            <a:endParaRPr lang="en-US" dirty="0"/>
          </a:p>
          <a:p>
            <a:r>
              <a:rPr lang="en-US" b="1" dirty="0"/>
              <a:t>Lower risk for conflicts</a:t>
            </a:r>
            <a:endParaRPr lang="en-US" dirty="0"/>
          </a:p>
          <a:p>
            <a:r>
              <a:rPr lang="en-US" b="1" dirty="0"/>
              <a:t>Reduction of wage differences and income inequality</a:t>
            </a:r>
            <a:endParaRPr lang="en-US" dirty="0"/>
          </a:p>
          <a:p>
            <a:r>
              <a:rPr lang="en-US" b="1" dirty="0"/>
              <a:t>Better chances for children from poor families</a:t>
            </a:r>
            <a:endParaRPr lang="en-US" dirty="0"/>
          </a:p>
          <a:p>
            <a:r>
              <a:rPr lang="en-US" b="1" dirty="0"/>
              <a:t>Reduction of the discrimination of minorities</a:t>
            </a:r>
            <a:endParaRPr lang="en-US" dirty="0"/>
          </a:p>
          <a:p>
            <a:r>
              <a:rPr lang="en-US" b="1" dirty="0"/>
              <a:t>Might increase GDP and overall consumption</a:t>
            </a:r>
            <a:endParaRPr lang="en-US" dirty="0"/>
          </a:p>
          <a:p>
            <a:r>
              <a:rPr lang="en-US" b="1" dirty="0"/>
              <a:t>Higher tax revenue</a:t>
            </a:r>
            <a:endParaRPr lang="en-US" dirty="0"/>
          </a:p>
          <a:p>
            <a:r>
              <a:rPr lang="en-US" b="1" dirty="0"/>
              <a:t>Better chances to get out of poverty</a:t>
            </a:r>
            <a:endParaRPr lang="en-US" dirty="0"/>
          </a:p>
          <a:p>
            <a:r>
              <a:rPr lang="en-US" b="1" dirty="0"/>
              <a:t>Reduction of government spending on welfare</a:t>
            </a:r>
            <a:endParaRPr lang="en-US" dirty="0"/>
          </a:p>
          <a:p>
            <a:r>
              <a:rPr lang="en-US" b="1" dirty="0"/>
              <a:t>The overall wage level might increase</a:t>
            </a:r>
            <a:endParaRPr lang="en-US" dirty="0"/>
          </a:p>
          <a:p>
            <a:r>
              <a:rPr lang="en-US" b="1" dirty="0"/>
              <a:t>Health improvements</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Less flexibility in difficult times for firms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Especially in financial crisis situations, many companies suffer from difficult financial conditions</a:t>
            </a:r>
            <a:r>
              <a:rPr lang="en-US"/>
              <a:t>. </a:t>
            </a:r>
            <a:endParaRPr lang="en-US" dirty="0"/>
          </a:p>
          <a:p>
            <a:pPr>
              <a:spcBef>
                <a:spcPts val="2000"/>
              </a:spcBef>
            </a:pPr>
            <a:r>
              <a:rPr lang="en-US"/>
              <a:t>In </a:t>
            </a:r>
            <a:r>
              <a:rPr lang="en-US" dirty="0"/>
              <a:t>those times, firms may lower wages in order to survive</a:t>
            </a:r>
            <a:r>
              <a:rPr lang="en-US"/>
              <a:t>. </a:t>
            </a:r>
            <a:endParaRPr lang="en-US" dirty="0"/>
          </a:p>
          <a:p>
            <a:pPr>
              <a:spcBef>
                <a:spcPts val="2000"/>
              </a:spcBef>
            </a:pPr>
            <a:r>
              <a:rPr lang="en-US"/>
              <a:t>However</a:t>
            </a:r>
            <a:r>
              <a:rPr lang="en-US" dirty="0"/>
              <a:t>, if there are minimum wages, this might not be possible and many companies may go bankrupt due to strict minimum wages</a:t>
            </a:r>
            <a:r>
              <a:rPr lang="en-US"/>
              <a:t>. </a:t>
            </a:r>
            <a:endParaRPr lang="en-US" dirty="0"/>
          </a:p>
          <a:p>
            <a:pPr>
              <a:spcBef>
                <a:spcPts val="2000"/>
              </a:spcBef>
            </a:pPr>
            <a:r>
              <a:rPr lang="en-US"/>
              <a:t>Thus</a:t>
            </a:r>
            <a:r>
              <a:rPr lang="en-US" dirty="0"/>
              <a:t>, minimum wages may also lead to serious problems for firms in financial crisis situations and governments should consider to give companies some room of discretion in those difficult financial times.</a:t>
            </a:r>
          </a:p>
          <a:p>
            <a:pPr>
              <a:spcBef>
                <a:spcPts val="2000"/>
              </a:spcBef>
            </a:pPr>
            <a:endParaRPr lang="de-DE" dirty="0"/>
          </a:p>
        </p:txBody>
      </p:sp>
    </p:spTree>
    <p:extLst>
      <p:ext uri="{BB962C8B-B14F-4D97-AF65-F5344CB8AC3E}">
        <p14:creationId xmlns:p14="http://schemas.microsoft.com/office/powerpoint/2010/main" val="3406044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structural unemployment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the introduction of minimum wages, the labor costs in low-wage industries increase</a:t>
            </a:r>
            <a:r>
              <a:rPr lang="en-US"/>
              <a:t>. </a:t>
            </a:r>
            <a:endParaRPr lang="en-US" dirty="0"/>
          </a:p>
          <a:p>
            <a:pPr>
              <a:spcBef>
                <a:spcPts val="2000"/>
              </a:spcBef>
            </a:pPr>
            <a:r>
              <a:rPr lang="en-US"/>
              <a:t>This </a:t>
            </a:r>
            <a:r>
              <a:rPr lang="en-US" dirty="0"/>
              <a:t>increase in labor costs also implies an increase in unemployment since firms will have a bigger incentive to lay off workers</a:t>
            </a:r>
            <a:r>
              <a:rPr lang="en-US"/>
              <a:t>. </a:t>
            </a:r>
            <a:endParaRPr lang="en-US" dirty="0"/>
          </a:p>
          <a:p>
            <a:pPr>
              <a:spcBef>
                <a:spcPts val="2000"/>
              </a:spcBef>
            </a:pPr>
            <a:r>
              <a:rPr lang="en-US"/>
              <a:t>Thus</a:t>
            </a:r>
            <a:r>
              <a:rPr lang="en-US" dirty="0"/>
              <a:t>, even though minimum wages could improve the conditions of many workers, some may also suffer from unemployment due to the introduction of those minimum wages and their situation will be even worse than before.</a:t>
            </a:r>
          </a:p>
          <a:p>
            <a:pPr>
              <a:spcBef>
                <a:spcPts val="2000"/>
              </a:spcBef>
            </a:pPr>
            <a:endParaRPr lang="de-DE" dirty="0"/>
          </a:p>
        </p:txBody>
      </p:sp>
    </p:spTree>
    <p:extLst>
      <p:ext uri="{BB962C8B-B14F-4D97-AF65-F5344CB8AC3E}">
        <p14:creationId xmlns:p14="http://schemas.microsoft.com/office/powerpoint/2010/main" val="1918615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Labor-intensive industries might lose competitiveness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is also a big difference regarding the dependence on labor across industries</a:t>
            </a:r>
            <a:r>
              <a:rPr lang="en-US"/>
              <a:t>. </a:t>
            </a:r>
            <a:endParaRPr lang="en-US" dirty="0"/>
          </a:p>
          <a:p>
            <a:pPr>
              <a:spcBef>
                <a:spcPts val="2000"/>
              </a:spcBef>
            </a:pPr>
            <a:r>
              <a:rPr lang="en-US"/>
              <a:t>For </a:t>
            </a:r>
            <a:r>
              <a:rPr lang="en-US" dirty="0"/>
              <a:t>instance, while there are some industries which have quite automated processes and do not need to much workers anymore, there are also some industries which have to rely on manual work</a:t>
            </a:r>
            <a:r>
              <a:rPr lang="en-US"/>
              <a:t>. </a:t>
            </a:r>
            <a:endParaRPr lang="en-US" dirty="0"/>
          </a:p>
          <a:p>
            <a:pPr>
              <a:spcBef>
                <a:spcPts val="2000"/>
              </a:spcBef>
            </a:pPr>
            <a:r>
              <a:rPr lang="en-US"/>
              <a:t>Especially </a:t>
            </a:r>
            <a:r>
              <a:rPr lang="en-US" dirty="0"/>
              <a:t>for industries which are labor-intensive, chances are that companies in those branches may lose their competitiveness due to the introduction of minimum wages since their production costs may increase dramatically.</a:t>
            </a:r>
          </a:p>
          <a:p>
            <a:pPr>
              <a:spcBef>
                <a:spcPts val="2000"/>
              </a:spcBef>
            </a:pPr>
            <a:endParaRPr lang="de-DE" dirty="0"/>
          </a:p>
        </p:txBody>
      </p:sp>
    </p:spTree>
    <p:extLst>
      <p:ext uri="{BB962C8B-B14F-4D97-AF65-F5344CB8AC3E}">
        <p14:creationId xmlns:p14="http://schemas.microsoft.com/office/powerpoint/2010/main" val="4265237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Outsourcing to foreign countries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argument against the introduction of minimum wages is that companies could outsource their jobs to foreign countries which do not have any minimum wages at all in order to reduce labor costs</a:t>
            </a:r>
            <a:r>
              <a:rPr lang="en-US"/>
              <a:t>. </a:t>
            </a:r>
            <a:endParaRPr lang="en-US" dirty="0"/>
          </a:p>
          <a:p>
            <a:pPr>
              <a:spcBef>
                <a:spcPts val="2000"/>
              </a:spcBef>
            </a:pPr>
            <a:r>
              <a:rPr lang="en-US"/>
              <a:t>This </a:t>
            </a:r>
            <a:r>
              <a:rPr lang="en-US" dirty="0"/>
              <a:t>is especially true for big international companies which have the infrastructure to outsource most jobs if necessary</a:t>
            </a:r>
            <a:r>
              <a:rPr lang="en-US"/>
              <a:t>. </a:t>
            </a:r>
            <a:endParaRPr lang="en-US" dirty="0"/>
          </a:p>
          <a:p>
            <a:pPr>
              <a:spcBef>
                <a:spcPts val="2000"/>
              </a:spcBef>
            </a:pPr>
            <a:r>
              <a:rPr lang="en-US"/>
              <a:t>Thus</a:t>
            </a:r>
            <a:r>
              <a:rPr lang="en-US" dirty="0"/>
              <a:t>, the introduction of minimum wages may also lead to local job losses since companies might simply decide to outsource their production processes to foreign low-wage countries.</a:t>
            </a:r>
          </a:p>
          <a:p>
            <a:pPr>
              <a:spcBef>
                <a:spcPts val="2000"/>
              </a:spcBef>
            </a:pPr>
            <a:endParaRPr lang="de-DE" dirty="0"/>
          </a:p>
        </p:txBody>
      </p:sp>
    </p:spTree>
    <p:extLst>
      <p:ext uri="{BB962C8B-B14F-4D97-AF65-F5344CB8AC3E}">
        <p14:creationId xmlns:p14="http://schemas.microsoft.com/office/powerpoint/2010/main" val="1895890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income is often correlated with higher prices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the introduction of minimum wages may improve the financial conditions of some people in the short run, the positive financial effect may become lower or may even vanish in the long run since the overall price level may also increase</a:t>
            </a:r>
            <a:r>
              <a:rPr lang="en-US"/>
              <a:t>. </a:t>
            </a:r>
            <a:endParaRPr lang="en-US" dirty="0"/>
          </a:p>
          <a:p>
            <a:pPr>
              <a:spcBef>
                <a:spcPts val="2000"/>
              </a:spcBef>
            </a:pPr>
            <a:r>
              <a:rPr lang="en-US"/>
              <a:t>When </a:t>
            </a:r>
            <a:r>
              <a:rPr lang="en-US" dirty="0"/>
              <a:t>people have more money, they are also more likely to spend more</a:t>
            </a:r>
            <a:r>
              <a:rPr lang="en-US"/>
              <a:t>. </a:t>
            </a:r>
            <a:endParaRPr lang="en-US" dirty="0"/>
          </a:p>
          <a:p>
            <a:pPr>
              <a:spcBef>
                <a:spcPts val="2000"/>
              </a:spcBef>
            </a:pPr>
            <a:r>
              <a:rPr lang="en-US"/>
              <a:t>However</a:t>
            </a:r>
            <a:r>
              <a:rPr lang="en-US" dirty="0"/>
              <a:t>, with constant supply and higher demand, prices tend to increase and the positive impact of increases in minimum wages may be lowered to a certain extent.</a:t>
            </a:r>
          </a:p>
          <a:p>
            <a:pPr>
              <a:spcBef>
                <a:spcPts val="2000"/>
              </a:spcBef>
            </a:pPr>
            <a:endParaRPr lang="de-DE" dirty="0"/>
          </a:p>
        </p:txBody>
      </p:sp>
    </p:spTree>
    <p:extLst>
      <p:ext uri="{BB962C8B-B14F-4D97-AF65-F5344CB8AC3E}">
        <p14:creationId xmlns:p14="http://schemas.microsoft.com/office/powerpoint/2010/main" val="3816610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More workers may be replaced by machines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marginal costs of labor increase due to the introduction of minimum wages, firms may have a higher incentive to lay off workers and to replace them with robots instead</a:t>
            </a:r>
            <a:r>
              <a:rPr lang="en-US"/>
              <a:t>. </a:t>
            </a:r>
            <a:endParaRPr lang="en-US" dirty="0"/>
          </a:p>
          <a:p>
            <a:pPr>
              <a:spcBef>
                <a:spcPts val="2000"/>
              </a:spcBef>
            </a:pPr>
            <a:r>
              <a:rPr lang="en-US"/>
              <a:t>This </a:t>
            </a:r>
            <a:r>
              <a:rPr lang="en-US" dirty="0"/>
              <a:t>is especially true for jobs that are highly standardized</a:t>
            </a:r>
            <a:r>
              <a:rPr lang="en-US"/>
              <a:t>. </a:t>
            </a:r>
            <a:endParaRPr lang="en-US" dirty="0"/>
          </a:p>
          <a:p>
            <a:pPr>
              <a:spcBef>
                <a:spcPts val="2000"/>
              </a:spcBef>
            </a:pPr>
            <a:r>
              <a:rPr lang="en-US"/>
              <a:t>Those </a:t>
            </a:r>
            <a:r>
              <a:rPr lang="en-US" dirty="0"/>
              <a:t>jobs could be easily outsourced to machines and more people may become unemployed due to that in the future.</a:t>
            </a:r>
          </a:p>
          <a:p>
            <a:pPr>
              <a:spcBef>
                <a:spcPts val="2000"/>
              </a:spcBef>
            </a:pPr>
            <a:endParaRPr lang="de-DE" dirty="0"/>
          </a:p>
        </p:txBody>
      </p:sp>
    </p:spTree>
    <p:extLst>
      <p:ext uri="{BB962C8B-B14F-4D97-AF65-F5344CB8AC3E}">
        <p14:creationId xmlns:p14="http://schemas.microsoft.com/office/powerpoint/2010/main" val="3457504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Effectiveness depends on implementation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effectiveness of minimum wages also vastly depends on how they are implemented and if there are certain loopholes</a:t>
            </a:r>
            <a:r>
              <a:rPr lang="en-US"/>
              <a:t>. </a:t>
            </a:r>
            <a:endParaRPr lang="en-US" dirty="0"/>
          </a:p>
          <a:p>
            <a:pPr>
              <a:spcBef>
                <a:spcPts val="2000"/>
              </a:spcBef>
            </a:pPr>
            <a:r>
              <a:rPr lang="en-US"/>
              <a:t>For </a:t>
            </a:r>
            <a:r>
              <a:rPr lang="en-US" dirty="0"/>
              <a:t>instance, if there are too many loopholes regarding minimum wages, they may actually have no effect at all since companies may use those loopholes in order to continue to pay quite low wages</a:t>
            </a:r>
            <a:r>
              <a:rPr lang="en-US"/>
              <a:t>. </a:t>
            </a:r>
            <a:endParaRPr lang="en-US" dirty="0"/>
          </a:p>
          <a:p>
            <a:pPr>
              <a:spcBef>
                <a:spcPts val="2000"/>
              </a:spcBef>
            </a:pPr>
            <a:r>
              <a:rPr lang="en-US"/>
              <a:t>Thus</a:t>
            </a:r>
            <a:r>
              <a:rPr lang="en-US" dirty="0"/>
              <a:t>, it is crucial to implement those minimum wages in a proper manner so that they really improve the financial situation of millions of workers.</a:t>
            </a:r>
          </a:p>
          <a:p>
            <a:pPr>
              <a:spcBef>
                <a:spcPts val="2000"/>
              </a:spcBef>
            </a:pPr>
            <a:endParaRPr lang="de-DE" dirty="0"/>
          </a:p>
        </p:txBody>
      </p:sp>
    </p:spTree>
    <p:extLst>
      <p:ext uri="{BB962C8B-B14F-4D97-AF65-F5344CB8AC3E}">
        <p14:creationId xmlns:p14="http://schemas.microsoft.com/office/powerpoint/2010/main" val="1391412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Some groups of people may no longer find a job</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many people might be motivated, there are some people out there whose productivity level is quite low and it might not justify to pay minimum wages for this kind of work</a:t>
            </a:r>
            <a:r>
              <a:rPr lang="en-US"/>
              <a:t>. </a:t>
            </a:r>
            <a:endParaRPr lang="en-US" dirty="0"/>
          </a:p>
          <a:p>
            <a:pPr>
              <a:spcBef>
                <a:spcPts val="2000"/>
              </a:spcBef>
            </a:pPr>
            <a:r>
              <a:rPr lang="en-US"/>
              <a:t>Thus</a:t>
            </a:r>
            <a:r>
              <a:rPr lang="en-US" dirty="0"/>
              <a:t>, companies may decide to rather lay those people off than to pay them the minimum wage</a:t>
            </a:r>
            <a:r>
              <a:rPr lang="en-US"/>
              <a:t>. </a:t>
            </a:r>
            <a:endParaRPr lang="en-US" dirty="0"/>
          </a:p>
          <a:p>
            <a:pPr>
              <a:spcBef>
                <a:spcPts val="2000"/>
              </a:spcBef>
            </a:pPr>
            <a:r>
              <a:rPr lang="en-US"/>
              <a:t>Moreover</a:t>
            </a:r>
            <a:r>
              <a:rPr lang="en-US" dirty="0"/>
              <a:t>, those people might also have a quite hard time finding a job again if their productivity is too low to make it attractive for companies to employ them.</a:t>
            </a:r>
          </a:p>
          <a:p>
            <a:pPr>
              <a:spcBef>
                <a:spcPts val="2000"/>
              </a:spcBef>
            </a:pPr>
            <a:endParaRPr lang="de-DE" dirty="0"/>
          </a:p>
        </p:txBody>
      </p:sp>
    </p:spTree>
    <p:extLst>
      <p:ext uri="{BB962C8B-B14F-4D97-AF65-F5344CB8AC3E}">
        <p14:creationId xmlns:p14="http://schemas.microsoft.com/office/powerpoint/2010/main" val="2434197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May trap people in poverty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minimum wages are actually meant to get people out of poverty, the opposite might happen</a:t>
            </a:r>
            <a:r>
              <a:rPr lang="en-US"/>
              <a:t>. </a:t>
            </a:r>
            <a:endParaRPr lang="en-US" dirty="0"/>
          </a:p>
          <a:p>
            <a:pPr>
              <a:spcBef>
                <a:spcPts val="2000"/>
              </a:spcBef>
            </a:pPr>
            <a:r>
              <a:rPr lang="en-US"/>
              <a:t>Some </a:t>
            </a:r>
            <a:r>
              <a:rPr lang="en-US" dirty="0"/>
              <a:t>people start their career in jobs that pay quite low wages but after they have done a pretty good job, they may get promoted and earn much more</a:t>
            </a:r>
            <a:r>
              <a:rPr lang="en-US"/>
              <a:t>. </a:t>
            </a:r>
            <a:endParaRPr lang="en-US" dirty="0"/>
          </a:p>
          <a:p>
            <a:pPr>
              <a:spcBef>
                <a:spcPts val="2000"/>
              </a:spcBef>
            </a:pPr>
            <a:r>
              <a:rPr lang="en-US"/>
              <a:t>However</a:t>
            </a:r>
            <a:r>
              <a:rPr lang="en-US" dirty="0"/>
              <a:t>, if those people will no longer be able to work for a low wage due to the introduction of minimum wages, they might not have a chance to obtain entry into the job market and may be trapped in poverty due to that</a:t>
            </a:r>
            <a:r>
              <a:rPr lang="en-US"/>
              <a:t>. </a:t>
            </a:r>
            <a:endParaRPr lang="en-US" dirty="0"/>
          </a:p>
          <a:p>
            <a:pPr>
              <a:spcBef>
                <a:spcPts val="2000"/>
              </a:spcBef>
            </a:pPr>
            <a:r>
              <a:rPr lang="en-US"/>
              <a:t>Thus</a:t>
            </a:r>
            <a:r>
              <a:rPr lang="en-US" dirty="0"/>
              <a:t>, minimum wages may even trap some people in poverty instead of improving their financial condition.</a:t>
            </a:r>
          </a:p>
          <a:p>
            <a:pPr>
              <a:spcBef>
                <a:spcPts val="2000"/>
              </a:spcBef>
            </a:pPr>
            <a:endParaRPr lang="de-DE" dirty="0"/>
          </a:p>
        </p:txBody>
      </p:sp>
    </p:spTree>
    <p:extLst>
      <p:ext uri="{BB962C8B-B14F-4D97-AF65-F5344CB8AC3E}">
        <p14:creationId xmlns:p14="http://schemas.microsoft.com/office/powerpoint/2010/main" val="353861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Adjustments to the local market might be necessary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are also huge differences in the costs of living across countries</a:t>
            </a:r>
            <a:r>
              <a:rPr lang="en-US"/>
              <a:t>. </a:t>
            </a:r>
            <a:endParaRPr lang="en-US" dirty="0"/>
          </a:p>
          <a:p>
            <a:pPr>
              <a:spcBef>
                <a:spcPts val="2000"/>
              </a:spcBef>
            </a:pPr>
            <a:r>
              <a:rPr lang="en-US"/>
              <a:t>For </a:t>
            </a:r>
            <a:r>
              <a:rPr lang="en-US" dirty="0"/>
              <a:t>instance, if you live in New York, chances are that you have to pay large amounts of money just for your rent</a:t>
            </a:r>
            <a:r>
              <a:rPr lang="en-US"/>
              <a:t>. </a:t>
            </a:r>
            <a:endParaRPr lang="en-US" dirty="0"/>
          </a:p>
          <a:p>
            <a:pPr>
              <a:spcBef>
                <a:spcPts val="2000"/>
              </a:spcBef>
            </a:pPr>
            <a:r>
              <a:rPr lang="en-US"/>
              <a:t>However</a:t>
            </a:r>
            <a:r>
              <a:rPr lang="en-US" dirty="0"/>
              <a:t>, if you live in a rural area, you might have to pay a much lower rent</a:t>
            </a:r>
            <a:r>
              <a:rPr lang="en-US"/>
              <a:t>. </a:t>
            </a:r>
            <a:endParaRPr lang="en-US" dirty="0"/>
          </a:p>
          <a:p>
            <a:pPr>
              <a:spcBef>
                <a:spcPts val="2000"/>
              </a:spcBef>
            </a:pPr>
            <a:r>
              <a:rPr lang="en-US"/>
              <a:t>Thus</a:t>
            </a:r>
            <a:r>
              <a:rPr lang="en-US" dirty="0"/>
              <a:t>, if the minimum wage was equal in both regions, the person living in the rural area would have much more money to spend on other things compared to the person living in New York</a:t>
            </a:r>
            <a:r>
              <a:rPr lang="en-US"/>
              <a:t>. </a:t>
            </a:r>
            <a:endParaRPr lang="en-US" dirty="0"/>
          </a:p>
          <a:p>
            <a:pPr>
              <a:spcBef>
                <a:spcPts val="2000"/>
              </a:spcBef>
            </a:pPr>
            <a:r>
              <a:rPr lang="en-US"/>
              <a:t>Thus</a:t>
            </a:r>
            <a:r>
              <a:rPr lang="en-US" dirty="0"/>
              <a:t>, there should be differences in minimum wages depending on where a person lives in order to ensure the fairness of the minimum wage framework.</a:t>
            </a:r>
          </a:p>
          <a:p>
            <a:pPr>
              <a:spcBef>
                <a:spcPts val="2000"/>
              </a:spcBef>
            </a:pPr>
            <a:endParaRPr lang="de-DE" dirty="0"/>
          </a:p>
        </p:txBody>
      </p:sp>
    </p:spTree>
    <p:extLst>
      <p:ext uri="{BB962C8B-B14F-4D97-AF65-F5344CB8AC3E}">
        <p14:creationId xmlns:p14="http://schemas.microsoft.com/office/powerpoint/2010/main" val="3079867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wages for workers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pPr>
              <a:spcBef>
                <a:spcPts val="2000"/>
              </a:spcBef>
            </a:pPr>
            <a:r>
              <a:rPr lang="en-US" dirty="0"/>
              <a:t>One important advantage of minimum wages is that workers will have more money in their pockets at the end of each month. </a:t>
            </a:r>
          </a:p>
          <a:p>
            <a:pPr>
              <a:spcBef>
                <a:spcPts val="2000"/>
              </a:spcBef>
            </a:pPr>
            <a:r>
              <a:rPr lang="en-US" dirty="0"/>
              <a:t>This is especially crucial for people with a quite low wage. </a:t>
            </a:r>
          </a:p>
          <a:p>
            <a:pPr>
              <a:spcBef>
                <a:spcPts val="2000"/>
              </a:spcBef>
            </a:pPr>
            <a:r>
              <a:rPr lang="en-US" dirty="0"/>
              <a:t>By introducing a minimum wage, those people can afford more food and other things they need. </a:t>
            </a:r>
          </a:p>
          <a:p>
            <a:pPr>
              <a:spcBef>
                <a:spcPts val="2000"/>
              </a:spcBef>
            </a:pPr>
            <a:r>
              <a:rPr lang="en-US" dirty="0"/>
              <a:t>Thus, especially in industries which are known to pay quite poor wages, the introduction of minimum wages could significantly increase the income of workers.</a:t>
            </a:r>
          </a:p>
          <a:p>
            <a:pPr>
              <a:spcBef>
                <a:spcPts val="2000"/>
              </a:spcBef>
            </a:pPr>
            <a:endParaRPr lang="de-DE" dirty="0"/>
          </a:p>
        </p:txBody>
      </p:sp>
    </p:spTree>
    <p:extLst>
      <p:ext uri="{BB962C8B-B14F-4D97-AF65-F5344CB8AC3E}">
        <p14:creationId xmlns:p14="http://schemas.microsoft.com/office/powerpoint/2010/main" val="752971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May be against the fundamental right of freedom</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Opponents of minimum wages might also claim that the introduction of those minimum wages may violate the fundamental right of freedom</a:t>
            </a:r>
            <a:r>
              <a:rPr lang="en-US"/>
              <a:t>. </a:t>
            </a:r>
            <a:endParaRPr lang="en-US" dirty="0"/>
          </a:p>
          <a:p>
            <a:pPr>
              <a:spcBef>
                <a:spcPts val="2000"/>
              </a:spcBef>
            </a:pPr>
            <a:r>
              <a:rPr lang="en-US"/>
              <a:t>Some </a:t>
            </a:r>
            <a:r>
              <a:rPr lang="en-US" dirty="0"/>
              <a:t>people think that the government should simply stay out of the job market and that market forces should determine the wages of people instead of restricting companies with mandatory minimum wages.</a:t>
            </a:r>
          </a:p>
          <a:p>
            <a:pPr>
              <a:spcBef>
                <a:spcPts val="2000"/>
              </a:spcBef>
            </a:pPr>
            <a:endParaRPr lang="de-DE" dirty="0"/>
          </a:p>
        </p:txBody>
      </p:sp>
    </p:spTree>
    <p:extLst>
      <p:ext uri="{BB962C8B-B14F-4D97-AF65-F5344CB8AC3E}">
        <p14:creationId xmlns:p14="http://schemas.microsoft.com/office/powerpoint/2010/main" val="3714657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May give people the incentive to drop out from school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Some children may also drop out of school due to the implementation or the increase of minimum wages</a:t>
            </a:r>
            <a:r>
              <a:rPr lang="en-US"/>
              <a:t>. </a:t>
            </a:r>
            <a:endParaRPr lang="en-US" dirty="0"/>
          </a:p>
          <a:p>
            <a:pPr>
              <a:spcBef>
                <a:spcPts val="2000"/>
              </a:spcBef>
            </a:pPr>
            <a:r>
              <a:rPr lang="en-US"/>
              <a:t>For </a:t>
            </a:r>
            <a:r>
              <a:rPr lang="en-US" dirty="0"/>
              <a:t>some youngsters, the wage that could be earned in jobs that pay minimum wages might seem quite attractive and they may choose to drop out of school to get a job instead of finishing school and attending college</a:t>
            </a:r>
            <a:r>
              <a:rPr lang="en-US"/>
              <a:t>. </a:t>
            </a:r>
            <a:endParaRPr lang="en-US" dirty="0"/>
          </a:p>
          <a:p>
            <a:pPr>
              <a:spcBef>
                <a:spcPts val="2000"/>
              </a:spcBef>
            </a:pPr>
            <a:r>
              <a:rPr lang="en-US"/>
              <a:t>However</a:t>
            </a:r>
            <a:r>
              <a:rPr lang="en-US" dirty="0"/>
              <a:t>, while this may lead to a financial benefit in the short term, it may imply serious financial issues in the long run since education and salaries are highly correlated</a:t>
            </a:r>
            <a:r>
              <a:rPr lang="en-US"/>
              <a:t>. </a:t>
            </a:r>
            <a:endParaRPr lang="en-US" dirty="0"/>
          </a:p>
          <a:p>
            <a:pPr>
              <a:spcBef>
                <a:spcPts val="2000"/>
              </a:spcBef>
            </a:pPr>
            <a:r>
              <a:rPr lang="en-US"/>
              <a:t>Thus</a:t>
            </a:r>
            <a:r>
              <a:rPr lang="en-US" dirty="0"/>
              <a:t>, minimum wages may also give people a flawed incentive to drop out of school.</a:t>
            </a:r>
          </a:p>
          <a:p>
            <a:pPr>
              <a:spcBef>
                <a:spcPts val="2000"/>
              </a:spcBef>
            </a:pPr>
            <a:endParaRPr lang="de-DE" dirty="0"/>
          </a:p>
        </p:txBody>
      </p:sp>
    </p:spTree>
    <p:extLst>
      <p:ext uri="{BB962C8B-B14F-4D97-AF65-F5344CB8AC3E}">
        <p14:creationId xmlns:p14="http://schemas.microsoft.com/office/powerpoint/2010/main" val="1119408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Minimum wage is still too low in some areas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some regions of our planet, there are already minimum wages</a:t>
            </a:r>
            <a:r>
              <a:rPr lang="en-US"/>
              <a:t>. </a:t>
            </a:r>
            <a:endParaRPr lang="en-US" dirty="0"/>
          </a:p>
          <a:p>
            <a:pPr>
              <a:spcBef>
                <a:spcPts val="2000"/>
              </a:spcBef>
            </a:pPr>
            <a:r>
              <a:rPr lang="en-US"/>
              <a:t>However</a:t>
            </a:r>
            <a:r>
              <a:rPr lang="en-US" dirty="0"/>
              <a:t>, they can be rather seen as some kind of political playground instead of a valid tool to fight inequality and poverty</a:t>
            </a:r>
            <a:r>
              <a:rPr lang="en-US"/>
              <a:t>. </a:t>
            </a:r>
            <a:endParaRPr lang="en-US" dirty="0"/>
          </a:p>
          <a:p>
            <a:pPr>
              <a:spcBef>
                <a:spcPts val="2000"/>
              </a:spcBef>
            </a:pPr>
            <a:r>
              <a:rPr lang="en-US"/>
              <a:t>In </a:t>
            </a:r>
            <a:r>
              <a:rPr lang="en-US" dirty="0"/>
              <a:t>many cities, the minimum wage will not even be enough to cover basic expenses</a:t>
            </a:r>
            <a:r>
              <a:rPr lang="en-US"/>
              <a:t>. </a:t>
            </a:r>
            <a:endParaRPr lang="en-US" dirty="0"/>
          </a:p>
          <a:p>
            <a:pPr>
              <a:spcBef>
                <a:spcPts val="2000"/>
              </a:spcBef>
            </a:pPr>
            <a:r>
              <a:rPr lang="en-US"/>
              <a:t>Thus</a:t>
            </a:r>
            <a:r>
              <a:rPr lang="en-US" dirty="0"/>
              <a:t>, even with minimum wages, many people still have to rely on government aid in order to survive</a:t>
            </a:r>
            <a:r>
              <a:rPr lang="en-US"/>
              <a:t>. </a:t>
            </a:r>
            <a:endParaRPr lang="en-US" dirty="0"/>
          </a:p>
          <a:p>
            <a:pPr>
              <a:spcBef>
                <a:spcPts val="2000"/>
              </a:spcBef>
            </a:pPr>
            <a:r>
              <a:rPr lang="en-US"/>
              <a:t>Therefore</a:t>
            </a:r>
            <a:r>
              <a:rPr lang="en-US" dirty="0"/>
              <a:t>, if minimum wages are too low, they might not have any positive effect at all.</a:t>
            </a:r>
          </a:p>
          <a:p>
            <a:pPr>
              <a:spcBef>
                <a:spcPts val="2000"/>
              </a:spcBef>
            </a:pPr>
            <a:endParaRPr lang="de-DE" dirty="0"/>
          </a:p>
        </p:txBody>
      </p:sp>
    </p:spTree>
    <p:extLst>
      <p:ext uri="{BB962C8B-B14F-4D97-AF65-F5344CB8AC3E}">
        <p14:creationId xmlns:p14="http://schemas.microsoft.com/office/powerpoint/2010/main" val="3749922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As we have seen in the previous analysis, there are many benefits of minimum wages</a:t>
            </a:r>
            <a:r>
              <a:rPr lang="en-US"/>
              <a:t>. </a:t>
            </a:r>
            <a:endParaRPr lang="en-US" dirty="0"/>
          </a:p>
          <a:p>
            <a:pPr>
              <a:spcBef>
                <a:spcPts val="2000"/>
              </a:spcBef>
            </a:pPr>
            <a:r>
              <a:rPr lang="en-US"/>
              <a:t>However</a:t>
            </a:r>
            <a:r>
              <a:rPr lang="en-US" dirty="0"/>
              <a:t>, there are also many problems related to the implementation of minimum wages and it significantly depends on the region and the local job market whether minimum wages make sense or not</a:t>
            </a:r>
            <a:r>
              <a:rPr lang="en-US"/>
              <a:t>. </a:t>
            </a:r>
            <a:endParaRPr lang="en-US" dirty="0"/>
          </a:p>
          <a:p>
            <a:pPr>
              <a:spcBef>
                <a:spcPts val="2000"/>
              </a:spcBef>
            </a:pPr>
            <a:r>
              <a:rPr lang="en-US"/>
              <a:t>Governments </a:t>
            </a:r>
            <a:r>
              <a:rPr lang="en-US" dirty="0"/>
              <a:t>should evaluate all the pros and cons quite carefully in order to avoid mistakes that could lead to job losses for many people.</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a:t>
            </a:r>
            <a:r>
              <a:rPr lang="en-US" u="sng" dirty="0" err="1">
                <a:hlinkClick r:id="rId2"/>
              </a:rPr>
              <a:t>Minimum_wage</a:t>
            </a:r>
            <a:endParaRPr lang="en-US" dirty="0"/>
          </a:p>
          <a:p>
            <a:pPr>
              <a:spcBef>
                <a:spcPts val="2000"/>
              </a:spcBef>
            </a:pPr>
            <a:r>
              <a:rPr lang="en-US" u="sng" dirty="0">
                <a:hlinkClick r:id="rId3"/>
              </a:rPr>
              <a:t>https://</a:t>
            </a:r>
            <a:r>
              <a:rPr lang="en-US" u="sng" dirty="0" err="1">
                <a:hlinkClick r:id="rId3"/>
              </a:rPr>
              <a:t>www.dol.gov</a:t>
            </a:r>
            <a:r>
              <a:rPr lang="en-US" u="sng" dirty="0">
                <a:hlinkClick r:id="rId3"/>
              </a:rPr>
              <a:t>/agencies/</a:t>
            </a:r>
            <a:r>
              <a:rPr lang="en-US" u="sng" dirty="0" err="1">
                <a:hlinkClick r:id="rId3"/>
              </a:rPr>
              <a:t>whd</a:t>
            </a:r>
            <a:r>
              <a:rPr lang="en-US" u="sng" dirty="0">
                <a:hlinkClick r:id="rId3"/>
              </a:rPr>
              <a:t>/minimum-wage/state</a:t>
            </a:r>
            <a:endParaRPr lang="en-US" dirty="0"/>
          </a:p>
          <a:p>
            <a:pPr>
              <a:spcBef>
                <a:spcPts val="2000"/>
              </a:spcBef>
            </a:pPr>
            <a:r>
              <a:rPr lang="en-US" u="sng" dirty="0">
                <a:hlinkClick r:id="rId4"/>
              </a:rPr>
              <a:t>https://</a:t>
            </a:r>
            <a:r>
              <a:rPr lang="en-US" u="sng" dirty="0" err="1">
                <a:hlinkClick r:id="rId4"/>
              </a:rPr>
              <a:t>www.acas.org.uk</a:t>
            </a:r>
            <a:r>
              <a:rPr lang="en-US" u="sng" dirty="0">
                <a:hlinkClick r:id="rId4"/>
              </a:rPr>
              <a:t>/national-minimum-wage-entitlement</a:t>
            </a:r>
            <a:endParaRPr lang="en-US" dirty="0"/>
          </a:p>
          <a:p>
            <a:pPr>
              <a:spcBef>
                <a:spcPts val="2000"/>
              </a:spcBef>
            </a:pPr>
            <a:r>
              <a:rPr lang="en-US" u="sng" dirty="0">
                <a:hlinkClick r:id="rId5"/>
              </a:rPr>
              <a:t>https://</a:t>
            </a:r>
            <a:r>
              <a:rPr lang="en-US" u="sng" dirty="0" err="1">
                <a:hlinkClick r:id="rId5"/>
              </a:rPr>
              <a:t>www.gov.uk</a:t>
            </a:r>
            <a:r>
              <a:rPr lang="en-US" u="sng" dirty="0">
                <a:hlinkClick r:id="rId5"/>
              </a:rPr>
              <a:t>/national-minimum-wage-rates</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Higher employee satisfaction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Employee satisfaction tends to be positively correlated with income levels. </a:t>
            </a:r>
          </a:p>
          <a:p>
            <a:pPr>
              <a:spcBef>
                <a:spcPts val="2000"/>
              </a:spcBef>
            </a:pPr>
            <a:r>
              <a:rPr lang="en-US" dirty="0"/>
              <a:t>This is quite logical since if you earn higher wages, you can afford more and will not have to worry too much about money and how to pay your bills. </a:t>
            </a:r>
          </a:p>
          <a:p>
            <a:pPr>
              <a:spcBef>
                <a:spcPts val="2000"/>
              </a:spcBef>
            </a:pPr>
            <a:r>
              <a:rPr lang="en-US" dirty="0"/>
              <a:t>Thus, the introduction of minimum wages may increase employee satisfaction, which may result in better working results.</a:t>
            </a:r>
          </a:p>
          <a:p>
            <a:pPr>
              <a:spcBef>
                <a:spcPts val="2000"/>
              </a:spcBef>
            </a:pPr>
            <a:endParaRPr lang="de-DE" dirty="0"/>
          </a:p>
        </p:txBody>
      </p:sp>
    </p:spTree>
    <p:extLst>
      <p:ext uri="{BB962C8B-B14F-4D97-AF65-F5344CB8AC3E}">
        <p14:creationId xmlns:p14="http://schemas.microsoft.com/office/powerpoint/2010/main" val="138976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Motivation of workers might increase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general, the overall motivation of workers will likely increase if they are able to earn more money from their jobs</a:t>
            </a:r>
            <a:r>
              <a:rPr lang="en-US"/>
              <a:t>. </a:t>
            </a:r>
            <a:endParaRPr lang="en-US" dirty="0"/>
          </a:p>
          <a:p>
            <a:pPr>
              <a:spcBef>
                <a:spcPts val="2000"/>
              </a:spcBef>
            </a:pPr>
            <a:r>
              <a:rPr lang="en-US"/>
              <a:t>Especially </a:t>
            </a:r>
            <a:r>
              <a:rPr lang="en-US" dirty="0"/>
              <a:t>for people who work in low-wage jobs, raises are quite important since those people often need every dollar to buy food and to provide housing for their families</a:t>
            </a:r>
            <a:r>
              <a:rPr lang="en-US"/>
              <a:t>. </a:t>
            </a:r>
            <a:endParaRPr lang="en-US" dirty="0"/>
          </a:p>
          <a:p>
            <a:pPr>
              <a:spcBef>
                <a:spcPts val="2000"/>
              </a:spcBef>
            </a:pPr>
            <a:r>
              <a:rPr lang="en-US"/>
              <a:t>If </a:t>
            </a:r>
            <a:r>
              <a:rPr lang="en-US" dirty="0"/>
              <a:t>they are able to afford more due to the introduction of minimum wages, people may have a higher motivation to go to work and to really identify with the company.</a:t>
            </a:r>
          </a:p>
          <a:p>
            <a:pPr>
              <a:spcBef>
                <a:spcPts val="2000"/>
              </a:spcBef>
            </a:pPr>
            <a:endParaRPr lang="de-DE" dirty="0"/>
          </a:p>
        </p:txBody>
      </p:sp>
    </p:spTree>
    <p:extLst>
      <p:ext uri="{BB962C8B-B14F-4D97-AF65-F5344CB8AC3E}">
        <p14:creationId xmlns:p14="http://schemas.microsoft.com/office/powerpoint/2010/main" val="1711237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Employees might stay in companies for longer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they are able to earn more money, workers might also be more eager to stay in their company for a longer period of time. </a:t>
            </a:r>
          </a:p>
          <a:p>
            <a:pPr>
              <a:spcBef>
                <a:spcPts val="2000"/>
              </a:spcBef>
            </a:pPr>
            <a:r>
              <a:rPr lang="en-US" dirty="0"/>
              <a:t>For instance, if there are shitty working conditions in a company and people are barely able to survive from their low wages, chances are that those workers may sooner or later quit their job. </a:t>
            </a:r>
          </a:p>
          <a:p>
            <a:pPr>
              <a:spcBef>
                <a:spcPts val="2000"/>
              </a:spcBef>
            </a:pPr>
            <a:r>
              <a:rPr lang="en-US" dirty="0"/>
              <a:t>However, through the introduction of minimum wages, those workers might be more willing to stay in their company for longer since they might be happier with their overall situation.</a:t>
            </a:r>
          </a:p>
          <a:p>
            <a:pPr>
              <a:spcBef>
                <a:spcPts val="2000"/>
              </a:spcBef>
            </a:pPr>
            <a:endParaRPr lang="de-DE" dirty="0"/>
          </a:p>
        </p:txBody>
      </p:sp>
    </p:spTree>
    <p:extLst>
      <p:ext uri="{BB962C8B-B14F-4D97-AF65-F5344CB8AC3E}">
        <p14:creationId xmlns:p14="http://schemas.microsoft.com/office/powerpoint/2010/main" val="69157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Lower risk for conflicts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Differences in wages and wealth levels often lead to serious conflicts. </a:t>
            </a:r>
          </a:p>
          <a:p>
            <a:pPr>
              <a:spcBef>
                <a:spcPts val="2000"/>
              </a:spcBef>
            </a:pPr>
            <a:r>
              <a:rPr lang="en-US" dirty="0"/>
              <a:t>People are often quite envious and want to have the best lives they could. </a:t>
            </a:r>
          </a:p>
          <a:p>
            <a:pPr>
              <a:spcBef>
                <a:spcPts val="2000"/>
              </a:spcBef>
            </a:pPr>
            <a:r>
              <a:rPr lang="en-US" dirty="0"/>
              <a:t>For instance, if you see your neighbor driving a nice car, chances are that you want to have the same living standard. </a:t>
            </a:r>
          </a:p>
          <a:p>
            <a:pPr>
              <a:spcBef>
                <a:spcPts val="2000"/>
              </a:spcBef>
            </a:pPr>
            <a:r>
              <a:rPr lang="en-US" dirty="0"/>
              <a:t>However, if you work in a job that only pays quite poorly, chances are that you will never be able to afford such a car. </a:t>
            </a:r>
          </a:p>
          <a:p>
            <a:pPr>
              <a:spcBef>
                <a:spcPts val="2000"/>
              </a:spcBef>
            </a:pPr>
            <a:r>
              <a:rPr lang="en-US" dirty="0"/>
              <a:t>You might even have to use public transport since you may not be able to afford any car at all. </a:t>
            </a:r>
          </a:p>
          <a:p>
            <a:pPr>
              <a:spcBef>
                <a:spcPts val="2000"/>
              </a:spcBef>
            </a:pPr>
            <a:r>
              <a:rPr lang="en-US" dirty="0"/>
              <a:t>Through minimum wages, you might earn sufficient money to buy you a car and your level of envy might be lower compared to the previous situation. </a:t>
            </a:r>
          </a:p>
          <a:p>
            <a:pPr>
              <a:spcBef>
                <a:spcPts val="2000"/>
              </a:spcBef>
            </a:pPr>
            <a:r>
              <a:rPr lang="en-US" dirty="0"/>
              <a:t>Thus, especially in countries where there is a high level of economic inequality, minimum wages may lower the social tension between people.</a:t>
            </a:r>
          </a:p>
          <a:p>
            <a:pPr>
              <a:spcBef>
                <a:spcPts val="2000"/>
              </a:spcBef>
            </a:pPr>
            <a:endParaRPr lang="de-DE" dirty="0"/>
          </a:p>
        </p:txBody>
      </p:sp>
    </p:spTree>
    <p:extLst>
      <p:ext uri="{BB962C8B-B14F-4D97-AF65-F5344CB8AC3E}">
        <p14:creationId xmlns:p14="http://schemas.microsoft.com/office/powerpoint/2010/main" val="302550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Reduction of wage differences and income inequality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Also from a fairness perspective, it should make sense to introduce minimum wages in order to increase the level of inequality in a region</a:t>
            </a:r>
            <a:r>
              <a:rPr lang="en-US"/>
              <a:t>. </a:t>
            </a:r>
            <a:endParaRPr lang="en-US" dirty="0"/>
          </a:p>
          <a:p>
            <a:pPr>
              <a:spcBef>
                <a:spcPts val="2000"/>
              </a:spcBef>
            </a:pPr>
            <a:r>
              <a:rPr lang="en-US"/>
              <a:t>For </a:t>
            </a:r>
            <a:r>
              <a:rPr lang="en-US" dirty="0"/>
              <a:t>instance, there are many jobs that are physically demanding but only pay a few bucks an hour</a:t>
            </a:r>
            <a:r>
              <a:rPr lang="en-US"/>
              <a:t>. </a:t>
            </a:r>
            <a:endParaRPr lang="en-US" dirty="0"/>
          </a:p>
          <a:p>
            <a:pPr>
              <a:spcBef>
                <a:spcPts val="2000"/>
              </a:spcBef>
            </a:pPr>
            <a:r>
              <a:rPr lang="en-US"/>
              <a:t>It </a:t>
            </a:r>
            <a:r>
              <a:rPr lang="en-US" dirty="0"/>
              <a:t>is totally understandable that workers in those jobs feel frustrated since they work hard but could still not provide for their families without financial aid</a:t>
            </a:r>
            <a:r>
              <a:rPr lang="en-US"/>
              <a:t>. </a:t>
            </a:r>
            <a:endParaRPr lang="en-US" dirty="0"/>
          </a:p>
          <a:p>
            <a:pPr>
              <a:spcBef>
                <a:spcPts val="2000"/>
              </a:spcBef>
            </a:pPr>
            <a:r>
              <a:rPr lang="en-US"/>
              <a:t>Thus</a:t>
            </a:r>
            <a:r>
              <a:rPr lang="en-US" dirty="0"/>
              <a:t>, for those people, minimum wages could improve their conditions at least to the point where they no longer have to rely on government subsidies.</a:t>
            </a:r>
          </a:p>
          <a:p>
            <a:pPr>
              <a:spcBef>
                <a:spcPts val="2000"/>
              </a:spcBef>
            </a:pPr>
            <a:endParaRPr lang="de-DE" dirty="0"/>
          </a:p>
        </p:txBody>
      </p:sp>
    </p:spTree>
    <p:extLst>
      <p:ext uri="{BB962C8B-B14F-4D97-AF65-F5344CB8AC3E}">
        <p14:creationId xmlns:p14="http://schemas.microsoft.com/office/powerpoint/2010/main" val="871559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Better chances for children from poor families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It has also been shown by many studies that the chances a child has in life significantly depend on the income and the wealth of a family. </a:t>
            </a:r>
          </a:p>
          <a:p>
            <a:pPr>
              <a:spcBef>
                <a:spcPts val="2000"/>
              </a:spcBef>
            </a:pPr>
            <a:r>
              <a:rPr lang="en-US" dirty="0"/>
              <a:t>For instance, if you come from a wealthy family, your parents will be able to afford good education or even a private teacher for you. </a:t>
            </a:r>
          </a:p>
          <a:p>
            <a:pPr>
              <a:spcBef>
                <a:spcPts val="2000"/>
              </a:spcBef>
            </a:pPr>
            <a:r>
              <a:rPr lang="en-US" dirty="0"/>
              <a:t>Therefore, chances will be much higher that you can attend a good university and get a well-paying job after that. </a:t>
            </a:r>
          </a:p>
          <a:p>
            <a:pPr>
              <a:spcBef>
                <a:spcPts val="2000"/>
              </a:spcBef>
            </a:pPr>
            <a:r>
              <a:rPr lang="en-US" dirty="0"/>
              <a:t>However, if you grow up in a poor family, chances are that you will not have these opportunities and you might be stuck in poverty. </a:t>
            </a:r>
          </a:p>
          <a:p>
            <a:pPr>
              <a:spcBef>
                <a:spcPts val="2000"/>
              </a:spcBef>
            </a:pPr>
            <a:r>
              <a:rPr lang="en-US" dirty="0"/>
              <a:t>Through the implementation of minimum wages, the chances for children from poor families for a better life might increase since parents might have more opportunities to support the education of their kids.</a:t>
            </a:r>
          </a:p>
          <a:p>
            <a:pPr>
              <a:spcBef>
                <a:spcPts val="2000"/>
              </a:spcBef>
            </a:pPr>
            <a:endParaRPr lang="de-DE" dirty="0"/>
          </a:p>
        </p:txBody>
      </p:sp>
    </p:spTree>
    <p:extLst>
      <p:ext uri="{BB962C8B-B14F-4D97-AF65-F5344CB8AC3E}">
        <p14:creationId xmlns:p14="http://schemas.microsoft.com/office/powerpoint/2010/main" val="79770137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3131</Words>
  <Application>Microsoft Office PowerPoint</Application>
  <PresentationFormat>Breitbild</PresentationFormat>
  <Paragraphs>178</Paragraphs>
  <Slides>34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34</vt:i4>
      </vt:variant>
    </vt:vector>
  </HeadingPairs>
  <TitlesOfParts>
    <vt:vector size="38" baseType="lpstr">
      <vt:lpstr>Arial</vt:lpstr>
      <vt:lpstr>Calibri</vt:lpstr>
      <vt:lpstr>Calibri Light</vt:lpstr>
      <vt:lpstr>Office</vt:lpstr>
      <vt:lpstr>Minimum Wage</vt:lpstr>
      <vt:lpstr>Advantages of Minimum Wages</vt:lpstr>
      <vt:lpstr>Higher wages for workers</vt:lpstr>
      <vt:lpstr>Higher employee satisfaction</vt:lpstr>
      <vt:lpstr>Motivation of workers might increase</vt:lpstr>
      <vt:lpstr>Employees might stay in companies for longer</vt:lpstr>
      <vt:lpstr>Lower risk for conflicts</vt:lpstr>
      <vt:lpstr>Reduction of wage differences and income inequality</vt:lpstr>
      <vt:lpstr>Better chances for children from poor families</vt:lpstr>
      <vt:lpstr>Reduction of the discrimination of minorities</vt:lpstr>
      <vt:lpstr>Might increase GDP and overall consumption</vt:lpstr>
      <vt:lpstr>Higher tax revenue</vt:lpstr>
      <vt:lpstr>Better chances to get out of poverty</vt:lpstr>
      <vt:lpstr>Reduction of government spending on welfare</vt:lpstr>
      <vt:lpstr>The overall wage level might increase</vt:lpstr>
      <vt:lpstr>Health improvements</vt:lpstr>
      <vt:lpstr>Disadvantages of Minimum Wages</vt:lpstr>
      <vt:lpstr>Restrictions for companies</vt:lpstr>
      <vt:lpstr>Potential job losses</vt:lpstr>
      <vt:lpstr>Less flexibility in difficult times for firms</vt:lpstr>
      <vt:lpstr>Higher structural unemployment</vt:lpstr>
      <vt:lpstr>Labor-intensive industries might lose competitiveness</vt:lpstr>
      <vt:lpstr>Outsourcing to foreign countries</vt:lpstr>
      <vt:lpstr>Higher income is often correlated with higher prices</vt:lpstr>
      <vt:lpstr>More workers may be replaced by machines</vt:lpstr>
      <vt:lpstr>Effectiveness depends on implementation</vt:lpstr>
      <vt:lpstr>Some groups of people may no longer find a job</vt:lpstr>
      <vt:lpstr>May trap people in poverty</vt:lpstr>
      <vt:lpstr>Adjustments to the local market might be necessary</vt:lpstr>
      <vt:lpstr>May be against the fundamental right of freedom</vt:lpstr>
      <vt:lpstr>May give people the incentive to drop out from school</vt:lpstr>
      <vt:lpstr>Minimum wage is still too low in some areas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18</cp:revision>
  <dcterms:created xsi:type="dcterms:W3CDTF">2019-10-10T16:23:16Z</dcterms:created>
  <dcterms:modified xsi:type="dcterms:W3CDTF">2020-05-13T07:27:32Z</dcterms:modified>
</cp:coreProperties>
</file>