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59"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260" r:id="rId38"/>
    <p:sldId id="266" r:id="rId3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CE3A8-8C28-4D7E-B2D7-B32A0C44E95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69A2AC1-E4E3-495B-9DB5-01F8108209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FFD141F-D0B3-424D-9677-15CBBB7F4054}"/>
              </a:ext>
            </a:extLst>
          </p:cNvPr>
          <p:cNvSpPr>
            <a:spLocks noGrp="1"/>
          </p:cNvSpPr>
          <p:nvPr>
            <p:ph type="dt" sz="half" idx="10"/>
          </p:nvPr>
        </p:nvSpPr>
        <p:spPr/>
        <p:txBody>
          <a:bodyPr/>
          <a:lstStyle/>
          <a:p>
            <a:fld id="{3008443F-75A7-4DF7-9510-EB57E9109901}" type="datetimeFigureOut">
              <a:rPr lang="de-DE" smtClean="0"/>
              <a:t>21.03.2020</a:t>
            </a:fld>
            <a:endParaRPr lang="de-DE"/>
          </a:p>
        </p:txBody>
      </p:sp>
      <p:sp>
        <p:nvSpPr>
          <p:cNvPr id="5" name="Fußzeilenplatzhalter 4">
            <a:extLst>
              <a:ext uri="{FF2B5EF4-FFF2-40B4-BE49-F238E27FC236}">
                <a16:creationId xmlns:a16="http://schemas.microsoft.com/office/drawing/2014/main" id="{04DC39C6-94C9-4DFC-BCEC-E17DD85BC1D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4907DC-C58A-46CD-B1CB-232F1C3D271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93717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4C49E8-901C-4F0A-B2ED-4CFA6318AC8F}"/>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3F83A35-943D-4C84-9EB0-1612CF3E261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F8A087-5F3D-4F2B-A782-84C1AA763B47}"/>
              </a:ext>
            </a:extLst>
          </p:cNvPr>
          <p:cNvSpPr>
            <a:spLocks noGrp="1"/>
          </p:cNvSpPr>
          <p:nvPr>
            <p:ph type="dt" sz="half" idx="10"/>
          </p:nvPr>
        </p:nvSpPr>
        <p:spPr/>
        <p:txBody>
          <a:bodyPr/>
          <a:lstStyle/>
          <a:p>
            <a:fld id="{3008443F-75A7-4DF7-9510-EB57E9109901}" type="datetimeFigureOut">
              <a:rPr lang="de-DE" smtClean="0"/>
              <a:t>21.03.2020</a:t>
            </a:fld>
            <a:endParaRPr lang="de-DE"/>
          </a:p>
        </p:txBody>
      </p:sp>
      <p:sp>
        <p:nvSpPr>
          <p:cNvPr id="5" name="Fußzeilenplatzhalter 4">
            <a:extLst>
              <a:ext uri="{FF2B5EF4-FFF2-40B4-BE49-F238E27FC236}">
                <a16:creationId xmlns:a16="http://schemas.microsoft.com/office/drawing/2014/main" id="{9606F910-2871-40A5-A6AC-6BEDAFBAE6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A5278C3-D0C5-48FD-ADCE-0EFAAAA187B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28684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C0881DB-9E4C-40D5-84C3-4B2C623B96C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AB8D85C-72D7-414A-BDA4-5FCBEDF09AA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5F4D2D1-4F9C-401D-9714-2320E6E5B6E8}"/>
              </a:ext>
            </a:extLst>
          </p:cNvPr>
          <p:cNvSpPr>
            <a:spLocks noGrp="1"/>
          </p:cNvSpPr>
          <p:nvPr>
            <p:ph type="dt" sz="half" idx="10"/>
          </p:nvPr>
        </p:nvSpPr>
        <p:spPr/>
        <p:txBody>
          <a:bodyPr/>
          <a:lstStyle/>
          <a:p>
            <a:fld id="{3008443F-75A7-4DF7-9510-EB57E9109901}" type="datetimeFigureOut">
              <a:rPr lang="de-DE" smtClean="0"/>
              <a:t>21.03.2020</a:t>
            </a:fld>
            <a:endParaRPr lang="de-DE"/>
          </a:p>
        </p:txBody>
      </p:sp>
      <p:sp>
        <p:nvSpPr>
          <p:cNvPr id="5" name="Fußzeilenplatzhalter 4">
            <a:extLst>
              <a:ext uri="{FF2B5EF4-FFF2-40B4-BE49-F238E27FC236}">
                <a16:creationId xmlns:a16="http://schemas.microsoft.com/office/drawing/2014/main" id="{15E14C80-1E1A-4FDA-B058-A304162DA78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1CBE32D-000F-4167-A46D-60F2C8DFED22}"/>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139821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28094F-6DEE-404B-BB59-7893C51055D6}"/>
              </a:ext>
            </a:extLst>
          </p:cNvPr>
          <p:cNvSpPr>
            <a:spLocks noGrp="1"/>
          </p:cNvSpPr>
          <p:nvPr>
            <p:ph type="title"/>
          </p:nvPr>
        </p:nvSpPr>
        <p:spPr>
          <a:xfrm>
            <a:off x="748145" y="365125"/>
            <a:ext cx="9310307" cy="604693"/>
          </a:xfrm>
        </p:spPr>
        <p:txBody>
          <a:bodyPr>
            <a:normAutofit/>
          </a:bodyPr>
          <a:lstStyle>
            <a:lvl1pPr>
              <a:defRPr sz="3500" b="1">
                <a:solidFill>
                  <a:schemeClr val="accent6">
                    <a:lumMod val="75000"/>
                  </a:schemeClr>
                </a:solidFill>
              </a:defRPr>
            </a:lvl1pPr>
          </a:lstStyle>
          <a:p>
            <a:r>
              <a:rPr lang="de-DE" dirty="0"/>
              <a:t>Mastertitelformat bearbeiten</a:t>
            </a:r>
          </a:p>
        </p:txBody>
      </p:sp>
      <p:sp>
        <p:nvSpPr>
          <p:cNvPr id="3" name="Inhaltsplatzhalter 2">
            <a:extLst>
              <a:ext uri="{FF2B5EF4-FFF2-40B4-BE49-F238E27FC236}">
                <a16:creationId xmlns:a16="http://schemas.microsoft.com/office/drawing/2014/main" id="{97C8A9E1-4391-4E24-A861-ED2C69E70492}"/>
              </a:ext>
            </a:extLst>
          </p:cNvPr>
          <p:cNvSpPr>
            <a:spLocks noGrp="1"/>
          </p:cNvSpPr>
          <p:nvPr>
            <p:ph idx="1"/>
          </p:nvPr>
        </p:nvSpPr>
        <p:spPr>
          <a:xfrm>
            <a:off x="838200" y="1293091"/>
            <a:ext cx="9220252" cy="4930054"/>
          </a:xfrm>
        </p:spPr>
        <p:txBody>
          <a:bodyPr/>
          <a:lstStyle>
            <a:lvl1pPr>
              <a:defRPr sz="2000"/>
            </a:lvl1pPr>
            <a:lvl2pPr>
              <a:defRPr sz="1800"/>
            </a:lvl2pPr>
            <a:lvl3pPr>
              <a:defRPr sz="1600"/>
            </a:lvl3pPr>
            <a:lvl4pPr>
              <a:defRPr sz="1400"/>
            </a:lvl4pPr>
            <a:lvl5pPr>
              <a:defRPr sz="12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B8E9DA3-4E5C-4030-8EDB-27AA6D0998A9}"/>
              </a:ext>
            </a:extLst>
          </p:cNvPr>
          <p:cNvSpPr>
            <a:spLocks noGrp="1"/>
          </p:cNvSpPr>
          <p:nvPr>
            <p:ph type="dt" sz="half" idx="10"/>
          </p:nvPr>
        </p:nvSpPr>
        <p:spPr/>
        <p:txBody>
          <a:bodyPr/>
          <a:lstStyle/>
          <a:p>
            <a:fld id="{3008443F-75A7-4DF7-9510-EB57E9109901}" type="datetimeFigureOut">
              <a:rPr lang="de-DE" smtClean="0"/>
              <a:t>21.03.2020</a:t>
            </a:fld>
            <a:endParaRPr lang="de-DE"/>
          </a:p>
        </p:txBody>
      </p:sp>
      <p:sp>
        <p:nvSpPr>
          <p:cNvPr id="5" name="Fußzeilenplatzhalter 4">
            <a:extLst>
              <a:ext uri="{FF2B5EF4-FFF2-40B4-BE49-F238E27FC236}">
                <a16:creationId xmlns:a16="http://schemas.microsoft.com/office/drawing/2014/main" id="{1A88E7BE-73D1-49DA-809D-45764AB7793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1B2D74-080D-4091-A002-7848146BD5B6}"/>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8969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BD3833-E62E-4781-9E83-6CC62325FC9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8E353F5-9627-4C3B-B952-00A36DF75F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4C7C558-4871-4CA5-A029-B2CA2848E9B6}"/>
              </a:ext>
            </a:extLst>
          </p:cNvPr>
          <p:cNvSpPr>
            <a:spLocks noGrp="1"/>
          </p:cNvSpPr>
          <p:nvPr>
            <p:ph type="dt" sz="half" idx="10"/>
          </p:nvPr>
        </p:nvSpPr>
        <p:spPr/>
        <p:txBody>
          <a:bodyPr/>
          <a:lstStyle/>
          <a:p>
            <a:fld id="{3008443F-75A7-4DF7-9510-EB57E9109901}" type="datetimeFigureOut">
              <a:rPr lang="de-DE" smtClean="0"/>
              <a:t>21.03.2020</a:t>
            </a:fld>
            <a:endParaRPr lang="de-DE"/>
          </a:p>
        </p:txBody>
      </p:sp>
      <p:sp>
        <p:nvSpPr>
          <p:cNvPr id="5" name="Fußzeilenplatzhalter 4">
            <a:extLst>
              <a:ext uri="{FF2B5EF4-FFF2-40B4-BE49-F238E27FC236}">
                <a16:creationId xmlns:a16="http://schemas.microsoft.com/office/drawing/2014/main" id="{EA247D3E-9E6A-438A-9A12-3AE2E51A5A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FDFA527-6AF5-480E-9A5A-0D79EFA7C97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89378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2588A1-6334-4411-B65F-16A6CCE008E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375C23C-D16F-4A58-BEFD-FB40E9074E8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F673113-44B6-4A98-9EB2-2CDD059AAEF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91624AA-1DEB-4362-8E58-1491C70B8178}"/>
              </a:ext>
            </a:extLst>
          </p:cNvPr>
          <p:cNvSpPr>
            <a:spLocks noGrp="1"/>
          </p:cNvSpPr>
          <p:nvPr>
            <p:ph type="dt" sz="half" idx="10"/>
          </p:nvPr>
        </p:nvSpPr>
        <p:spPr/>
        <p:txBody>
          <a:bodyPr/>
          <a:lstStyle/>
          <a:p>
            <a:fld id="{3008443F-75A7-4DF7-9510-EB57E9109901}" type="datetimeFigureOut">
              <a:rPr lang="de-DE" smtClean="0"/>
              <a:t>21.03.2020</a:t>
            </a:fld>
            <a:endParaRPr lang="de-DE"/>
          </a:p>
        </p:txBody>
      </p:sp>
      <p:sp>
        <p:nvSpPr>
          <p:cNvPr id="6" name="Fußzeilenplatzhalter 5">
            <a:extLst>
              <a:ext uri="{FF2B5EF4-FFF2-40B4-BE49-F238E27FC236}">
                <a16:creationId xmlns:a16="http://schemas.microsoft.com/office/drawing/2014/main" id="{FAA3C0E0-27D1-4A8A-B21A-E114A8D33FA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731A54B-A672-4DBF-AC30-0B35514A57D4}"/>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75865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9283A-4363-4903-BB48-73D82766591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1C64C76-CB30-40AA-A657-D2E633903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7020D0E-362B-4EE1-9861-AC03FC80021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5A2230D-A22A-4A00-94F7-0DCB0D1AA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12E814C-D41C-4435-95F0-FCC693E4ADE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262C0DA-E9CA-41A5-8EA5-0346B7A81214}"/>
              </a:ext>
            </a:extLst>
          </p:cNvPr>
          <p:cNvSpPr>
            <a:spLocks noGrp="1"/>
          </p:cNvSpPr>
          <p:nvPr>
            <p:ph type="dt" sz="half" idx="10"/>
          </p:nvPr>
        </p:nvSpPr>
        <p:spPr/>
        <p:txBody>
          <a:bodyPr/>
          <a:lstStyle/>
          <a:p>
            <a:fld id="{3008443F-75A7-4DF7-9510-EB57E9109901}" type="datetimeFigureOut">
              <a:rPr lang="de-DE" smtClean="0"/>
              <a:t>21.03.2020</a:t>
            </a:fld>
            <a:endParaRPr lang="de-DE"/>
          </a:p>
        </p:txBody>
      </p:sp>
      <p:sp>
        <p:nvSpPr>
          <p:cNvPr id="8" name="Fußzeilenplatzhalter 7">
            <a:extLst>
              <a:ext uri="{FF2B5EF4-FFF2-40B4-BE49-F238E27FC236}">
                <a16:creationId xmlns:a16="http://schemas.microsoft.com/office/drawing/2014/main" id="{08383DBC-9543-4AD5-ADDB-AD5D57EB5B8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EFE385E-88BF-46AB-A27E-2E128152536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57241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31C85-5B56-4887-9267-6CE0B4438DF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69F2C47-0F73-4CA1-84BC-F56AA3FEF8E3}"/>
              </a:ext>
            </a:extLst>
          </p:cNvPr>
          <p:cNvSpPr>
            <a:spLocks noGrp="1"/>
          </p:cNvSpPr>
          <p:nvPr>
            <p:ph type="dt" sz="half" idx="10"/>
          </p:nvPr>
        </p:nvSpPr>
        <p:spPr/>
        <p:txBody>
          <a:bodyPr/>
          <a:lstStyle/>
          <a:p>
            <a:fld id="{3008443F-75A7-4DF7-9510-EB57E9109901}" type="datetimeFigureOut">
              <a:rPr lang="de-DE" smtClean="0"/>
              <a:t>21.03.2020</a:t>
            </a:fld>
            <a:endParaRPr lang="de-DE"/>
          </a:p>
        </p:txBody>
      </p:sp>
      <p:sp>
        <p:nvSpPr>
          <p:cNvPr id="4" name="Fußzeilenplatzhalter 3">
            <a:extLst>
              <a:ext uri="{FF2B5EF4-FFF2-40B4-BE49-F238E27FC236}">
                <a16:creationId xmlns:a16="http://schemas.microsoft.com/office/drawing/2014/main" id="{01EA0F6F-54B4-44E6-9EF7-ACAD6C327DD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B5078FF-EC68-45C7-BCDD-FF1165FE0961}"/>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97475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A3DBDB1-FACA-43E3-B738-E444E51FB6E3}"/>
              </a:ext>
            </a:extLst>
          </p:cNvPr>
          <p:cNvSpPr>
            <a:spLocks noGrp="1"/>
          </p:cNvSpPr>
          <p:nvPr>
            <p:ph type="dt" sz="half" idx="10"/>
          </p:nvPr>
        </p:nvSpPr>
        <p:spPr/>
        <p:txBody>
          <a:bodyPr/>
          <a:lstStyle/>
          <a:p>
            <a:fld id="{3008443F-75A7-4DF7-9510-EB57E9109901}" type="datetimeFigureOut">
              <a:rPr lang="de-DE" smtClean="0"/>
              <a:t>21.03.2020</a:t>
            </a:fld>
            <a:endParaRPr lang="de-DE"/>
          </a:p>
        </p:txBody>
      </p:sp>
      <p:sp>
        <p:nvSpPr>
          <p:cNvPr id="3" name="Fußzeilenplatzhalter 2">
            <a:extLst>
              <a:ext uri="{FF2B5EF4-FFF2-40B4-BE49-F238E27FC236}">
                <a16:creationId xmlns:a16="http://schemas.microsoft.com/office/drawing/2014/main" id="{2676E586-4C3C-45FC-8879-4ABA058C448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EC11151-87F4-4760-8C81-91F5433ACD7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14332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2C705-34DF-4637-88F1-303051F9AE4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F2CA8C3-C9F7-45AE-90E5-0A8A47CE8B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B4D43D-F9A3-46FB-B087-25CFCF5C4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6B1FAE5-4D29-4D79-B118-DAC03679F002}"/>
              </a:ext>
            </a:extLst>
          </p:cNvPr>
          <p:cNvSpPr>
            <a:spLocks noGrp="1"/>
          </p:cNvSpPr>
          <p:nvPr>
            <p:ph type="dt" sz="half" idx="10"/>
          </p:nvPr>
        </p:nvSpPr>
        <p:spPr/>
        <p:txBody>
          <a:bodyPr/>
          <a:lstStyle/>
          <a:p>
            <a:fld id="{3008443F-75A7-4DF7-9510-EB57E9109901}" type="datetimeFigureOut">
              <a:rPr lang="de-DE" smtClean="0"/>
              <a:t>21.03.2020</a:t>
            </a:fld>
            <a:endParaRPr lang="de-DE"/>
          </a:p>
        </p:txBody>
      </p:sp>
      <p:sp>
        <p:nvSpPr>
          <p:cNvPr id="6" name="Fußzeilenplatzhalter 5">
            <a:extLst>
              <a:ext uri="{FF2B5EF4-FFF2-40B4-BE49-F238E27FC236}">
                <a16:creationId xmlns:a16="http://schemas.microsoft.com/office/drawing/2014/main" id="{040FA518-FD2F-4E4E-87DF-F56A59CF72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28CD90-A2DC-4008-ADCB-7706209F19B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4936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8CCDF-A1B4-4EE0-96C4-0D5C5DB9FDA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08BC79B-3B75-4597-8EE8-522D73E784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41B4E7E-7BAB-489D-A329-9C945F0ED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3B287FA-C9CA-40BA-ACB9-5693091ACFD4}"/>
              </a:ext>
            </a:extLst>
          </p:cNvPr>
          <p:cNvSpPr>
            <a:spLocks noGrp="1"/>
          </p:cNvSpPr>
          <p:nvPr>
            <p:ph type="dt" sz="half" idx="10"/>
          </p:nvPr>
        </p:nvSpPr>
        <p:spPr/>
        <p:txBody>
          <a:bodyPr/>
          <a:lstStyle/>
          <a:p>
            <a:fld id="{3008443F-75A7-4DF7-9510-EB57E9109901}" type="datetimeFigureOut">
              <a:rPr lang="de-DE" smtClean="0"/>
              <a:t>21.03.2020</a:t>
            </a:fld>
            <a:endParaRPr lang="de-DE"/>
          </a:p>
        </p:txBody>
      </p:sp>
      <p:sp>
        <p:nvSpPr>
          <p:cNvPr id="6" name="Fußzeilenplatzhalter 5">
            <a:extLst>
              <a:ext uri="{FF2B5EF4-FFF2-40B4-BE49-F238E27FC236}">
                <a16:creationId xmlns:a16="http://schemas.microsoft.com/office/drawing/2014/main" id="{8AC479EC-7B20-4A28-8C6E-2BB09B68D0F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F414186-A079-455F-826A-651100E1CBF0}"/>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09854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05E285D-867C-4518-99EC-AFCDF9FBEC74}"/>
              </a:ext>
            </a:extLst>
          </p:cNvPr>
          <p:cNvSpPr>
            <a:spLocks noGrp="1"/>
          </p:cNvSpPr>
          <p:nvPr>
            <p:ph type="title"/>
          </p:nvPr>
        </p:nvSpPr>
        <p:spPr>
          <a:xfrm>
            <a:off x="838200" y="365125"/>
            <a:ext cx="9220252"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F80EDBC-C16B-4596-A63C-3AAB9A3EF2E4}"/>
              </a:ext>
            </a:extLst>
          </p:cNvPr>
          <p:cNvSpPr>
            <a:spLocks noGrp="1"/>
          </p:cNvSpPr>
          <p:nvPr>
            <p:ph type="body" idx="1"/>
          </p:nvPr>
        </p:nvSpPr>
        <p:spPr>
          <a:xfrm>
            <a:off x="838200" y="1825625"/>
            <a:ext cx="9220252"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78316C-C763-4E39-AF04-C6E5CB16EF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8443F-75A7-4DF7-9510-EB57E9109901}" type="datetimeFigureOut">
              <a:rPr lang="de-DE" smtClean="0"/>
              <a:t>21.03.2020</a:t>
            </a:fld>
            <a:endParaRPr lang="de-DE"/>
          </a:p>
        </p:txBody>
      </p:sp>
      <p:sp>
        <p:nvSpPr>
          <p:cNvPr id="5" name="Fußzeilenplatzhalter 4">
            <a:extLst>
              <a:ext uri="{FF2B5EF4-FFF2-40B4-BE49-F238E27FC236}">
                <a16:creationId xmlns:a16="http://schemas.microsoft.com/office/drawing/2014/main" id="{1116E9CA-3435-43D9-A738-557F0F913C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7E1969A-F4B1-4FD4-8978-362419074C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ADB7D-A118-433D-9E21-7AB6B2A1327F}" type="slidenum">
              <a:rPr lang="de-DE" smtClean="0"/>
              <a:t>‹Nr.›</a:t>
            </a:fld>
            <a:endParaRPr lang="de-DE"/>
          </a:p>
        </p:txBody>
      </p:sp>
      <p:pic>
        <p:nvPicPr>
          <p:cNvPr id="7" name="Inhaltsplatzhalter 4">
            <a:extLst>
              <a:ext uri="{FF2B5EF4-FFF2-40B4-BE49-F238E27FC236}">
                <a16:creationId xmlns:a16="http://schemas.microsoft.com/office/drawing/2014/main" id="{4E077F4B-6692-4231-A31C-CC9E5BFB2236}"/>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5774" b="20582"/>
          <a:stretch/>
        </p:blipFill>
        <p:spPr>
          <a:xfrm>
            <a:off x="10464799" y="219339"/>
            <a:ext cx="1493503" cy="1471567"/>
          </a:xfrm>
          <a:prstGeom prst="rect">
            <a:avLst/>
          </a:prstGeom>
        </p:spPr>
      </p:pic>
    </p:spTree>
    <p:extLst>
      <p:ext uri="{BB962C8B-B14F-4D97-AF65-F5344CB8AC3E}">
        <p14:creationId xmlns:p14="http://schemas.microsoft.com/office/powerpoint/2010/main" val="3958755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eia.gov/energyexplained/natural-gas/" TargetMode="External"/><Relationship Id="rId2" Type="http://schemas.openxmlformats.org/officeDocument/2006/relationships/hyperlink" Target="https://en.wikipedia.org/wiki/Natural_gas" TargetMode="External"/><Relationship Id="rId1" Type="http://schemas.openxmlformats.org/officeDocument/2006/relationships/slideLayout" Target="../slideLayouts/slideLayout2.xml"/><Relationship Id="rId5" Type="http://schemas.openxmlformats.org/officeDocument/2006/relationships/hyperlink" Target="https://www.epa.gov/energy" TargetMode="External"/><Relationship Id="rId4" Type="http://schemas.openxmlformats.org/officeDocument/2006/relationships/hyperlink" Target="https://economictimes.indiatimes.com/definition/natural-ga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DDF9DB8A-97A5-48C3-96EE-491D3F093FE1}"/>
              </a:ext>
            </a:extLst>
          </p:cNvPr>
          <p:cNvPicPr>
            <a:picLocks noChangeAspect="1"/>
          </p:cNvPicPr>
          <p:nvPr/>
        </p:nvPicPr>
        <p:blipFill rotWithShape="1">
          <a:blip r:embed="rId2">
            <a:extLst>
              <a:ext uri="{28A0092B-C50C-407E-A947-70E740481C1C}">
                <a14:useLocalDpi xmlns:a14="http://schemas.microsoft.com/office/drawing/2010/main" val="0"/>
              </a:ext>
            </a:extLst>
          </a:blip>
          <a:srcRect t="7568" b="6414"/>
          <a:stretch/>
        </p:blipFill>
        <p:spPr>
          <a:xfrm>
            <a:off x="0" y="0"/>
            <a:ext cx="12192000" cy="6858000"/>
          </a:xfrm>
          <a:prstGeom prst="rect">
            <a:avLst/>
          </a:prstGeom>
        </p:spPr>
      </p:pic>
      <p:sp>
        <p:nvSpPr>
          <p:cNvPr id="2" name="Titel 1">
            <a:extLst>
              <a:ext uri="{FF2B5EF4-FFF2-40B4-BE49-F238E27FC236}">
                <a16:creationId xmlns:a16="http://schemas.microsoft.com/office/drawing/2014/main" id="{E7A34F94-DFB1-4D26-BA8B-911FAB3F9818}"/>
              </a:ext>
            </a:extLst>
          </p:cNvPr>
          <p:cNvSpPr>
            <a:spLocks noGrp="1"/>
          </p:cNvSpPr>
          <p:nvPr>
            <p:ph type="ctrTitle"/>
          </p:nvPr>
        </p:nvSpPr>
        <p:spPr>
          <a:xfrm>
            <a:off x="137652" y="219339"/>
            <a:ext cx="3759746" cy="550330"/>
          </a:xfrm>
        </p:spPr>
        <p:txBody>
          <a:bodyPr>
            <a:normAutofit fontScale="90000"/>
          </a:bodyPr>
          <a:lstStyle/>
          <a:p>
            <a:pPr algn="l"/>
            <a:r>
              <a:rPr lang="de-DE" sz="4500" b="1" dirty="0">
                <a:solidFill>
                  <a:schemeClr val="bg1"/>
                </a:solidFill>
              </a:rPr>
              <a:t>Natural Gas</a:t>
            </a:r>
          </a:p>
        </p:txBody>
      </p:sp>
      <p:pic>
        <p:nvPicPr>
          <p:cNvPr id="8" name="Inhaltsplatzhalter 4">
            <a:extLst>
              <a:ext uri="{FF2B5EF4-FFF2-40B4-BE49-F238E27FC236}">
                <a16:creationId xmlns:a16="http://schemas.microsoft.com/office/drawing/2014/main" id="{316899CC-9084-42EF-A01A-7D04884BE223}"/>
              </a:ext>
            </a:extLst>
          </p:cNvPr>
          <p:cNvPicPr>
            <a:picLocks noChangeAspect="1"/>
          </p:cNvPicPr>
          <p:nvPr/>
        </p:nvPicPr>
        <p:blipFill rotWithShape="1">
          <a:blip r:embed="rId3">
            <a:extLst>
              <a:ext uri="{28A0092B-C50C-407E-A947-70E740481C1C}">
                <a14:useLocalDpi xmlns:a14="http://schemas.microsoft.com/office/drawing/2010/main" val="0"/>
              </a:ext>
            </a:extLst>
          </a:blip>
          <a:srcRect l="1832" t="5774" b="21308"/>
          <a:stretch/>
        </p:blipFill>
        <p:spPr>
          <a:xfrm>
            <a:off x="10492154" y="219339"/>
            <a:ext cx="1466148" cy="1457061"/>
          </a:xfrm>
          <a:prstGeom prst="rect">
            <a:avLst/>
          </a:prstGeom>
          <a:solidFill>
            <a:schemeClr val="bg1"/>
          </a:solidFill>
        </p:spPr>
      </p:pic>
    </p:spTree>
    <p:extLst>
      <p:ext uri="{BB962C8B-B14F-4D97-AF65-F5344CB8AC3E}">
        <p14:creationId xmlns:p14="http://schemas.microsoft.com/office/powerpoint/2010/main" val="3178935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Less harmful waste by-products than other fossil fuels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While the combustion of other fossil fuels like coal implies the production of harmful by-products, the use of natural gas does not</a:t>
            </a:r>
            <a:r>
              <a:rPr lang="en-US"/>
              <a:t>. </a:t>
            </a:r>
            <a:endParaRPr lang="en-US" dirty="0"/>
          </a:p>
          <a:p>
            <a:pPr>
              <a:spcBef>
                <a:spcPts val="2000"/>
              </a:spcBef>
            </a:pPr>
            <a:r>
              <a:rPr lang="en-US"/>
              <a:t>Therefore</a:t>
            </a:r>
            <a:r>
              <a:rPr lang="en-US" dirty="0"/>
              <a:t>, also in terms of waste disposal and hazardous waste production, natural gas can be considered to be eco-friendlier compared to other fossil energy sources.</a:t>
            </a:r>
          </a:p>
          <a:p>
            <a:pPr>
              <a:spcBef>
                <a:spcPts val="2000"/>
              </a:spcBef>
            </a:pPr>
            <a:endParaRPr lang="de-DE" dirty="0"/>
          </a:p>
        </p:txBody>
      </p:sp>
    </p:spTree>
    <p:extLst>
      <p:ext uri="{BB962C8B-B14F-4D97-AF65-F5344CB8AC3E}">
        <p14:creationId xmlns:p14="http://schemas.microsoft.com/office/powerpoint/2010/main" val="628763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Natural gas can be accessed in many countries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there are natural gas deposits in many countries worldwide, natural gas is a quite popular energy source. </a:t>
            </a:r>
          </a:p>
          <a:p>
            <a:pPr>
              <a:spcBef>
                <a:spcPts val="2000"/>
              </a:spcBef>
            </a:pPr>
            <a:r>
              <a:rPr lang="en-US" dirty="0"/>
              <a:t>Even though the access to natural gas may be harder in poor developing countries since their technological progress is lagging, once those countries become more developed, there would be plenty of natural gas deposits left to access.</a:t>
            </a:r>
          </a:p>
          <a:p>
            <a:pPr>
              <a:spcBef>
                <a:spcPts val="2000"/>
              </a:spcBef>
            </a:pPr>
            <a:endParaRPr lang="de-DE" dirty="0"/>
          </a:p>
        </p:txBody>
      </p:sp>
    </p:spTree>
    <p:extLst>
      <p:ext uri="{BB962C8B-B14F-4D97-AF65-F5344CB8AC3E}">
        <p14:creationId xmlns:p14="http://schemas.microsoft.com/office/powerpoint/2010/main" val="3483342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Can be used for fertilizer production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While natural gas is quite prominent for energy production and heating purposes, components from natural gas can also be used for fertilizer production</a:t>
            </a:r>
            <a:r>
              <a:rPr lang="en-US"/>
              <a:t>. </a:t>
            </a:r>
            <a:endParaRPr lang="en-US" dirty="0"/>
          </a:p>
          <a:p>
            <a:pPr>
              <a:spcBef>
                <a:spcPts val="2000"/>
              </a:spcBef>
            </a:pPr>
            <a:r>
              <a:rPr lang="en-US"/>
              <a:t>Thus</a:t>
            </a:r>
            <a:r>
              <a:rPr lang="en-US" dirty="0"/>
              <a:t>, natural gas may also be quite beneficial for agricultural purposes, even though fertilizers should not be excessively used since this may lead to serious soil and groundwater pollution. </a:t>
            </a:r>
          </a:p>
          <a:p>
            <a:pPr>
              <a:spcBef>
                <a:spcPts val="2000"/>
              </a:spcBef>
            </a:pPr>
            <a:endParaRPr lang="de-DE" dirty="0"/>
          </a:p>
        </p:txBody>
      </p:sp>
    </p:spTree>
    <p:extLst>
      <p:ext uri="{BB962C8B-B14F-4D97-AF65-F5344CB8AC3E}">
        <p14:creationId xmlns:p14="http://schemas.microsoft.com/office/powerpoint/2010/main" val="1264917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Existing optimized infrastructure around gas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natural gas has been used for many years as primary energy source, there is a huge and optimized infrastructure around this kind of energy. </a:t>
            </a:r>
          </a:p>
          <a:p>
            <a:pPr>
              <a:spcBef>
                <a:spcPts val="2000"/>
              </a:spcBef>
            </a:pPr>
            <a:r>
              <a:rPr lang="en-US" dirty="0"/>
              <a:t>This includes the mining, transportation, processing and energy production in a quite efficient manner. </a:t>
            </a:r>
          </a:p>
          <a:p>
            <a:pPr>
              <a:spcBef>
                <a:spcPts val="2000"/>
              </a:spcBef>
            </a:pPr>
            <a:r>
              <a:rPr lang="en-US" dirty="0"/>
              <a:t>Many companies and whole industries rely on natural gas as primary energy source, which makes it crucial in the short run to ensure our industrial energy supply.</a:t>
            </a:r>
          </a:p>
          <a:p>
            <a:pPr>
              <a:spcBef>
                <a:spcPts val="2000"/>
              </a:spcBef>
            </a:pPr>
            <a:endParaRPr lang="de-DE" dirty="0"/>
          </a:p>
        </p:txBody>
      </p:sp>
    </p:spTree>
    <p:extLst>
      <p:ext uri="{BB962C8B-B14F-4D97-AF65-F5344CB8AC3E}">
        <p14:creationId xmlns:p14="http://schemas.microsoft.com/office/powerpoint/2010/main" val="2298792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Efficient energy source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use of natural gas can also be considered to be quite efficient compared to most alternative energies</a:t>
            </a:r>
            <a:r>
              <a:rPr lang="en-US"/>
              <a:t>. </a:t>
            </a:r>
            <a:endParaRPr lang="en-US" dirty="0"/>
          </a:p>
          <a:p>
            <a:pPr>
              <a:spcBef>
                <a:spcPts val="2000"/>
              </a:spcBef>
            </a:pPr>
            <a:r>
              <a:rPr lang="en-US"/>
              <a:t>Thus</a:t>
            </a:r>
            <a:r>
              <a:rPr lang="en-US" dirty="0"/>
              <a:t>, even though natural gas has many problems, it will still play an important role for many years until the energy transition process has been finished.</a:t>
            </a:r>
          </a:p>
          <a:p>
            <a:pPr>
              <a:spcBef>
                <a:spcPts val="2000"/>
              </a:spcBef>
            </a:pPr>
            <a:endParaRPr lang="de-DE" dirty="0"/>
          </a:p>
        </p:txBody>
      </p:sp>
    </p:spTree>
    <p:extLst>
      <p:ext uri="{BB962C8B-B14F-4D97-AF65-F5344CB8AC3E}">
        <p14:creationId xmlns:p14="http://schemas.microsoft.com/office/powerpoint/2010/main" val="769077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Can be used for a variety of different purposes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natural gas is not only useful in the energy production and heating industry, but may also used for agricultural processes as well as for many other devices, it is quite versatile and flexible</a:t>
            </a:r>
            <a:r>
              <a:rPr lang="en-US"/>
              <a:t>. </a:t>
            </a:r>
            <a:endParaRPr lang="en-US" dirty="0"/>
          </a:p>
          <a:p>
            <a:pPr>
              <a:spcBef>
                <a:spcPts val="2000"/>
              </a:spcBef>
            </a:pPr>
            <a:r>
              <a:rPr lang="en-US"/>
              <a:t>Therefore</a:t>
            </a:r>
            <a:r>
              <a:rPr lang="en-US" dirty="0"/>
              <a:t>, the use of natural gas is quite popular among homeowners as well as in industrial processes.</a:t>
            </a:r>
          </a:p>
          <a:p>
            <a:pPr>
              <a:spcBef>
                <a:spcPts val="2000"/>
              </a:spcBef>
            </a:pPr>
            <a:endParaRPr lang="de-DE" dirty="0"/>
          </a:p>
        </p:txBody>
      </p:sp>
    </p:spTree>
    <p:extLst>
      <p:ext uri="{BB962C8B-B14F-4D97-AF65-F5344CB8AC3E}">
        <p14:creationId xmlns:p14="http://schemas.microsoft.com/office/powerpoint/2010/main" val="4097628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Cheaper compared to other fossil fuels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Compared to the energy production with oil, natural gas is often much cheaper regarding the unit price for energy</a:t>
            </a:r>
            <a:r>
              <a:rPr lang="en-US"/>
              <a:t>. </a:t>
            </a:r>
            <a:endParaRPr lang="en-US" dirty="0"/>
          </a:p>
          <a:p>
            <a:pPr>
              <a:spcBef>
                <a:spcPts val="2000"/>
              </a:spcBef>
            </a:pPr>
            <a:r>
              <a:rPr lang="en-US"/>
              <a:t>Thus</a:t>
            </a:r>
            <a:r>
              <a:rPr lang="en-US" dirty="0"/>
              <a:t>, not only from an environmental, but also from an economic perspective might it be senseful to switch from oil to gas heating</a:t>
            </a:r>
            <a:r>
              <a:rPr lang="en-US"/>
              <a:t>. </a:t>
            </a:r>
            <a:endParaRPr lang="en-US" dirty="0"/>
          </a:p>
          <a:p>
            <a:pPr>
              <a:spcBef>
                <a:spcPts val="2000"/>
              </a:spcBef>
            </a:pPr>
            <a:r>
              <a:rPr lang="en-US"/>
              <a:t>However</a:t>
            </a:r>
            <a:r>
              <a:rPr lang="en-US" dirty="0"/>
              <a:t>, switching to green energies like solar power would be even better in order to improve your ecological footprint.</a:t>
            </a:r>
          </a:p>
          <a:p>
            <a:pPr>
              <a:spcBef>
                <a:spcPts val="2000"/>
              </a:spcBef>
            </a:pPr>
            <a:endParaRPr lang="de-DE" dirty="0"/>
          </a:p>
        </p:txBody>
      </p:sp>
    </p:spTree>
    <p:extLst>
      <p:ext uri="{BB962C8B-B14F-4D97-AF65-F5344CB8AC3E}">
        <p14:creationId xmlns:p14="http://schemas.microsoft.com/office/powerpoint/2010/main" val="1086860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Job security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There are plenty of employees in the gas sector right now</a:t>
            </a:r>
            <a:r>
              <a:rPr lang="en-US"/>
              <a:t>. </a:t>
            </a:r>
            <a:endParaRPr lang="en-US" dirty="0"/>
          </a:p>
          <a:p>
            <a:pPr>
              <a:spcBef>
                <a:spcPts val="2000"/>
              </a:spcBef>
            </a:pPr>
            <a:r>
              <a:rPr lang="en-US"/>
              <a:t>In </a:t>
            </a:r>
            <a:r>
              <a:rPr lang="en-US" dirty="0"/>
              <a:t>order to ensure or even create more jobs in this industry, it is crucial that natural gas continues to be an important energy source in the future</a:t>
            </a:r>
            <a:r>
              <a:rPr lang="en-US"/>
              <a:t>. </a:t>
            </a:r>
            <a:endParaRPr lang="en-US" dirty="0"/>
          </a:p>
          <a:p>
            <a:pPr>
              <a:spcBef>
                <a:spcPts val="2000"/>
              </a:spcBef>
            </a:pPr>
            <a:r>
              <a:rPr lang="en-US"/>
              <a:t>However</a:t>
            </a:r>
            <a:r>
              <a:rPr lang="en-US" dirty="0"/>
              <a:t>, it should be mentioned that workers in the gas industry might also be able to work in the renewable energies sector if they get proper training</a:t>
            </a:r>
            <a:r>
              <a:rPr lang="en-US"/>
              <a:t>. </a:t>
            </a:r>
            <a:endParaRPr lang="en-US" dirty="0"/>
          </a:p>
          <a:p>
            <a:pPr>
              <a:spcBef>
                <a:spcPts val="2000"/>
              </a:spcBef>
            </a:pPr>
            <a:r>
              <a:rPr lang="en-US"/>
              <a:t>Thus</a:t>
            </a:r>
            <a:r>
              <a:rPr lang="en-US" dirty="0"/>
              <a:t>, the safety of jobs in the natural gas sector should be a rather weak argument for the maintenance of this technology.</a:t>
            </a:r>
          </a:p>
          <a:p>
            <a:pPr>
              <a:spcBef>
                <a:spcPts val="2000"/>
              </a:spcBef>
            </a:pPr>
            <a:endParaRPr lang="de-DE" dirty="0"/>
          </a:p>
        </p:txBody>
      </p:sp>
    </p:spTree>
    <p:extLst>
      <p:ext uri="{BB962C8B-B14F-4D97-AF65-F5344CB8AC3E}">
        <p14:creationId xmlns:p14="http://schemas.microsoft.com/office/powerpoint/2010/main" val="302968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Important complement in the energy transition process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Even though natural gas might not have a bright future in the long run, it is still quite important as a complement in the transition process from fossil to renewable energies in order to ensure the energy supply of millions of people worldwide.</a:t>
            </a:r>
          </a:p>
          <a:p>
            <a:pPr>
              <a:spcBef>
                <a:spcPts val="2000"/>
              </a:spcBef>
            </a:pPr>
            <a:endParaRPr lang="de-DE" dirty="0"/>
          </a:p>
        </p:txBody>
      </p:sp>
    </p:spTree>
    <p:extLst>
      <p:ext uri="{BB962C8B-B14F-4D97-AF65-F5344CB8AC3E}">
        <p14:creationId xmlns:p14="http://schemas.microsoft.com/office/powerpoint/2010/main" val="4134734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Cons of natural gas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fontScale="70000" lnSpcReduction="20000"/>
          </a:bodyPr>
          <a:lstStyle/>
          <a:p>
            <a:r>
              <a:rPr lang="en-US" b="1" dirty="0"/>
              <a:t>Greenhouse gas emissions and global warming</a:t>
            </a:r>
            <a:endParaRPr lang="en-US" dirty="0"/>
          </a:p>
          <a:p>
            <a:r>
              <a:rPr lang="en-US" b="1" dirty="0"/>
              <a:t>Natural gas as non-renewable resource</a:t>
            </a:r>
            <a:endParaRPr lang="en-US" dirty="0"/>
          </a:p>
          <a:p>
            <a:r>
              <a:rPr lang="en-US" b="1" dirty="0"/>
              <a:t>Air pollution</a:t>
            </a:r>
            <a:endParaRPr lang="en-US" dirty="0"/>
          </a:p>
          <a:p>
            <a:r>
              <a:rPr lang="en-US" b="1" dirty="0"/>
              <a:t>Acid rain</a:t>
            </a:r>
            <a:endParaRPr lang="en-US" dirty="0"/>
          </a:p>
          <a:p>
            <a:r>
              <a:rPr lang="en-US" b="1" dirty="0"/>
              <a:t>Ozone depletion</a:t>
            </a:r>
            <a:endParaRPr lang="en-US" dirty="0"/>
          </a:p>
          <a:p>
            <a:r>
              <a:rPr lang="en-US" b="1" dirty="0"/>
              <a:t>Destruction of habitats through mining</a:t>
            </a:r>
            <a:endParaRPr lang="en-US" dirty="0"/>
          </a:p>
          <a:p>
            <a:r>
              <a:rPr lang="en-US" b="1" dirty="0"/>
              <a:t>Biodiversity loss</a:t>
            </a:r>
            <a:endParaRPr lang="en-US" dirty="0"/>
          </a:p>
          <a:p>
            <a:r>
              <a:rPr lang="en-US" b="1" dirty="0"/>
              <a:t>Fracking for gas may lead to earthquakes</a:t>
            </a:r>
            <a:endParaRPr lang="en-US" dirty="0"/>
          </a:p>
          <a:p>
            <a:r>
              <a:rPr lang="en-US" b="1" dirty="0"/>
              <a:t>Water and soil pollution from fracking</a:t>
            </a:r>
            <a:endParaRPr lang="en-US" dirty="0"/>
          </a:p>
          <a:p>
            <a:r>
              <a:rPr lang="en-US" b="1" dirty="0"/>
              <a:t>Dependence on other countries</a:t>
            </a:r>
            <a:endParaRPr lang="en-US" dirty="0"/>
          </a:p>
          <a:p>
            <a:r>
              <a:rPr lang="en-US" b="1" dirty="0"/>
              <a:t>Dependence on world market prices for gas</a:t>
            </a:r>
            <a:endParaRPr lang="en-US" dirty="0"/>
          </a:p>
          <a:p>
            <a:r>
              <a:rPr lang="en-US" b="1" dirty="0"/>
              <a:t>Transportation of gas may be dangerous</a:t>
            </a:r>
            <a:endParaRPr lang="en-US" dirty="0"/>
          </a:p>
          <a:p>
            <a:r>
              <a:rPr lang="en-US" b="1" dirty="0"/>
              <a:t>Initial costs for construction of pipelines is quite high</a:t>
            </a:r>
            <a:endParaRPr lang="en-US" dirty="0"/>
          </a:p>
          <a:p>
            <a:r>
              <a:rPr lang="en-US" b="1" dirty="0"/>
              <a:t>High initial costs for homeowners</a:t>
            </a:r>
            <a:endParaRPr lang="en-US" dirty="0"/>
          </a:p>
          <a:p>
            <a:r>
              <a:rPr lang="en-US" b="1" dirty="0"/>
              <a:t>Leaks are hard to detect</a:t>
            </a:r>
            <a:endParaRPr lang="en-US" dirty="0"/>
          </a:p>
          <a:p>
            <a:r>
              <a:rPr lang="en-US" b="1" dirty="0"/>
              <a:t>Accidents</a:t>
            </a:r>
            <a:endParaRPr lang="en-US" dirty="0"/>
          </a:p>
          <a:p>
            <a:r>
              <a:rPr lang="en-US" b="1" dirty="0"/>
              <a:t>Only little room for improvements</a:t>
            </a:r>
            <a:endParaRPr lang="en-US" dirty="0"/>
          </a:p>
          <a:p>
            <a:endParaRPr lang="de-DE" dirty="0"/>
          </a:p>
        </p:txBody>
      </p:sp>
    </p:spTree>
    <p:extLst>
      <p:ext uri="{BB962C8B-B14F-4D97-AF65-F5344CB8AC3E}">
        <p14:creationId xmlns:p14="http://schemas.microsoft.com/office/powerpoint/2010/main" val="79147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Pros of natural gas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fontScale="85000" lnSpcReduction="20000"/>
          </a:bodyPr>
          <a:lstStyle/>
          <a:p>
            <a:r>
              <a:rPr lang="en-US" b="1" dirty="0"/>
              <a:t>Mature technology</a:t>
            </a:r>
            <a:endParaRPr lang="en-US" dirty="0"/>
          </a:p>
          <a:p>
            <a:r>
              <a:rPr lang="en-US" b="1" dirty="0"/>
              <a:t>Major global source of energy</a:t>
            </a:r>
            <a:endParaRPr lang="en-US" dirty="0"/>
          </a:p>
          <a:p>
            <a:r>
              <a:rPr lang="en-US" b="1" dirty="0"/>
              <a:t>Relatively safe</a:t>
            </a:r>
            <a:endParaRPr lang="en-US" dirty="0"/>
          </a:p>
          <a:p>
            <a:r>
              <a:rPr lang="en-US" b="1" dirty="0"/>
              <a:t>Reliable</a:t>
            </a:r>
            <a:endParaRPr lang="en-US" dirty="0"/>
          </a:p>
          <a:p>
            <a:r>
              <a:rPr lang="en-US" b="1" dirty="0"/>
              <a:t>Not dependent on weather conditions</a:t>
            </a:r>
            <a:endParaRPr lang="en-US" dirty="0"/>
          </a:p>
          <a:p>
            <a:r>
              <a:rPr lang="en-US" b="1" dirty="0"/>
              <a:t>Abundant energy source</a:t>
            </a:r>
            <a:endParaRPr lang="en-US" dirty="0"/>
          </a:p>
          <a:p>
            <a:r>
              <a:rPr lang="en-US" b="1" dirty="0"/>
              <a:t>Cleaner than other fossil fuels</a:t>
            </a:r>
            <a:endParaRPr lang="en-US" dirty="0"/>
          </a:p>
          <a:p>
            <a:r>
              <a:rPr lang="en-US" b="1" dirty="0"/>
              <a:t>Less harmful waste by-products than other fossil fuels</a:t>
            </a:r>
            <a:endParaRPr lang="en-US" dirty="0"/>
          </a:p>
          <a:p>
            <a:r>
              <a:rPr lang="en-US" b="1" dirty="0"/>
              <a:t>Natural gas can be accessed in many countries</a:t>
            </a:r>
            <a:endParaRPr lang="en-US" dirty="0"/>
          </a:p>
          <a:p>
            <a:r>
              <a:rPr lang="en-US" b="1" dirty="0"/>
              <a:t>Can be used for fertilizer production</a:t>
            </a:r>
            <a:endParaRPr lang="en-US" dirty="0"/>
          </a:p>
          <a:p>
            <a:r>
              <a:rPr lang="en-US" b="1" dirty="0"/>
              <a:t>Existing optimized infrastructure around gas</a:t>
            </a:r>
            <a:endParaRPr lang="en-US" dirty="0"/>
          </a:p>
          <a:p>
            <a:r>
              <a:rPr lang="en-US" b="1" dirty="0"/>
              <a:t>Efficient energy source</a:t>
            </a:r>
            <a:endParaRPr lang="en-US" dirty="0"/>
          </a:p>
          <a:p>
            <a:r>
              <a:rPr lang="en-US" b="1" dirty="0"/>
              <a:t>Can be used for a variety of different purposes</a:t>
            </a:r>
            <a:endParaRPr lang="en-US" dirty="0"/>
          </a:p>
          <a:p>
            <a:r>
              <a:rPr lang="en-US" b="1" dirty="0"/>
              <a:t>Cheaper compared to other fossil fuels</a:t>
            </a:r>
            <a:endParaRPr lang="en-US" dirty="0"/>
          </a:p>
          <a:p>
            <a:r>
              <a:rPr lang="en-US" b="1" dirty="0"/>
              <a:t>Job security</a:t>
            </a:r>
            <a:endParaRPr lang="en-US" dirty="0"/>
          </a:p>
          <a:p>
            <a:r>
              <a:rPr lang="en-US" b="1" dirty="0"/>
              <a:t>Important complement in the energy transition process</a:t>
            </a:r>
            <a:endParaRPr lang="en-US" dirty="0"/>
          </a:p>
          <a:p>
            <a:endParaRPr lang="de-DE" dirty="0"/>
          </a:p>
        </p:txBody>
      </p:sp>
    </p:spTree>
    <p:extLst>
      <p:ext uri="{BB962C8B-B14F-4D97-AF65-F5344CB8AC3E}">
        <p14:creationId xmlns:p14="http://schemas.microsoft.com/office/powerpoint/2010/main" val="3837489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Greenhouse gas emissions and global warming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One major problem of natural gas is that it implies the emission of significant greenhouse gases into our atmosphere. </a:t>
            </a:r>
          </a:p>
          <a:p>
            <a:pPr>
              <a:spcBef>
                <a:spcPts val="2000"/>
              </a:spcBef>
            </a:pPr>
            <a:r>
              <a:rPr lang="en-US" dirty="0"/>
              <a:t>Even though the level of greenhouse gas emissions is lower compared to other fossil fuels like coal or oil, it is still much higher compared to many alternative energies. </a:t>
            </a:r>
          </a:p>
          <a:p>
            <a:pPr>
              <a:spcBef>
                <a:spcPts val="2000"/>
              </a:spcBef>
            </a:pPr>
            <a:r>
              <a:rPr lang="en-US" dirty="0"/>
              <a:t>Since greenhouse gas emissions contribute to global warming, we as a global society should reduce the use of natural gas as primary energy source in order to limit the increase in air and water temperature.</a:t>
            </a:r>
          </a:p>
          <a:p>
            <a:pPr>
              <a:spcBef>
                <a:spcPts val="2000"/>
              </a:spcBef>
            </a:pPr>
            <a:endParaRPr lang="de-DE" dirty="0"/>
          </a:p>
        </p:txBody>
      </p:sp>
    </p:spTree>
    <p:extLst>
      <p:ext uri="{BB962C8B-B14F-4D97-AF65-F5344CB8AC3E}">
        <p14:creationId xmlns:p14="http://schemas.microsoft.com/office/powerpoint/2010/main" val="668881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Natural gas as non-renewable resource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Gas is also a finite resource which can also be considered to be non-renewable since the formation of natural gas usually takes millions of years. </a:t>
            </a:r>
          </a:p>
          <a:p>
            <a:pPr>
              <a:spcBef>
                <a:spcPts val="2000"/>
              </a:spcBef>
            </a:pPr>
            <a:r>
              <a:rPr lang="en-US" dirty="0"/>
              <a:t>Thus, even though there is plenty of natural gas left at the current point in time, we as humanity will run out of this resource. </a:t>
            </a:r>
          </a:p>
          <a:p>
            <a:pPr>
              <a:spcBef>
                <a:spcPts val="2000"/>
              </a:spcBef>
            </a:pPr>
            <a:r>
              <a:rPr lang="en-US" dirty="0"/>
              <a:t>If we haven’t made the transition to renewable energies until this time is reached, we will be in serious trouble since our energy supply might be threatened. </a:t>
            </a:r>
          </a:p>
          <a:p>
            <a:pPr>
              <a:spcBef>
                <a:spcPts val="2000"/>
              </a:spcBef>
            </a:pPr>
            <a:r>
              <a:rPr lang="en-US" dirty="0"/>
              <a:t>Fortunately, countries all over the world put significant efforts in the transition to renewable energies. </a:t>
            </a:r>
          </a:p>
          <a:p>
            <a:pPr>
              <a:spcBef>
                <a:spcPts val="2000"/>
              </a:spcBef>
            </a:pPr>
            <a:r>
              <a:rPr lang="en-US" dirty="0"/>
              <a:t>Thus, it is estimated that in a few decades, we will be able to meet the majority of our energy demand through the use of renewable resources and natural gas will lose its importance as primary power source.</a:t>
            </a:r>
          </a:p>
          <a:p>
            <a:pPr>
              <a:spcBef>
                <a:spcPts val="2000"/>
              </a:spcBef>
            </a:pPr>
            <a:endParaRPr lang="de-DE" dirty="0"/>
          </a:p>
        </p:txBody>
      </p:sp>
    </p:spTree>
    <p:extLst>
      <p:ext uri="{BB962C8B-B14F-4D97-AF65-F5344CB8AC3E}">
        <p14:creationId xmlns:p14="http://schemas.microsoft.com/office/powerpoint/2010/main" val="3542658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Air pollution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the combustion process of gas for energy production, our air is polluted with significant amounts of harmful gases and other toxic components</a:t>
            </a:r>
            <a:r>
              <a:rPr lang="en-US"/>
              <a:t>. </a:t>
            </a:r>
            <a:endParaRPr lang="en-US" dirty="0"/>
          </a:p>
          <a:p>
            <a:pPr>
              <a:spcBef>
                <a:spcPts val="2000"/>
              </a:spcBef>
            </a:pPr>
            <a:r>
              <a:rPr lang="en-US"/>
              <a:t>In </a:t>
            </a:r>
            <a:r>
              <a:rPr lang="en-US" dirty="0"/>
              <a:t>turn, this may lead to serious health issues, especially for people living in regions with low air quality and high levels of emissions.</a:t>
            </a:r>
          </a:p>
          <a:p>
            <a:pPr>
              <a:spcBef>
                <a:spcPts val="2000"/>
              </a:spcBef>
            </a:pPr>
            <a:endParaRPr lang="de-DE" dirty="0"/>
          </a:p>
        </p:txBody>
      </p:sp>
    </p:spTree>
    <p:extLst>
      <p:ext uri="{BB962C8B-B14F-4D97-AF65-F5344CB8AC3E}">
        <p14:creationId xmlns:p14="http://schemas.microsoft.com/office/powerpoint/2010/main" val="1265367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Acid rain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emission of harmful gases also implies the formation of acid rain. </a:t>
            </a:r>
          </a:p>
          <a:p>
            <a:pPr>
              <a:spcBef>
                <a:spcPts val="2000"/>
              </a:spcBef>
            </a:pPr>
            <a:r>
              <a:rPr lang="en-US" dirty="0"/>
              <a:t>Depending on the severity of emissions, acid rain can lead to serious local environmental issues. </a:t>
            </a:r>
          </a:p>
          <a:p>
            <a:pPr>
              <a:spcBef>
                <a:spcPts val="2000"/>
              </a:spcBef>
            </a:pPr>
            <a:r>
              <a:rPr lang="en-US" dirty="0"/>
              <a:t>For instance, since plants are usually quite sensitive to the acidity levels of the soil, crop yields may significantly decrease due to acid rain, which may lead to serious levels of poverty and starvation, especially in poor developing countries in which the local population relies on crop yields as a primary food source.</a:t>
            </a:r>
          </a:p>
          <a:p>
            <a:pPr>
              <a:spcBef>
                <a:spcPts val="2000"/>
              </a:spcBef>
            </a:pPr>
            <a:endParaRPr lang="de-DE" dirty="0"/>
          </a:p>
        </p:txBody>
      </p:sp>
    </p:spTree>
    <p:extLst>
      <p:ext uri="{BB962C8B-B14F-4D97-AF65-F5344CB8AC3E}">
        <p14:creationId xmlns:p14="http://schemas.microsoft.com/office/powerpoint/2010/main" val="202533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Ozone depletion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Components in the emissions from natural gas energy production may also contribute to the depletion of the ozone layer. </a:t>
            </a:r>
          </a:p>
          <a:p>
            <a:pPr>
              <a:spcBef>
                <a:spcPts val="2000"/>
              </a:spcBef>
            </a:pPr>
            <a:r>
              <a:rPr lang="en-US" dirty="0"/>
              <a:t>They ozone layer protects not only humans, but also our flora and fauna from excessive radiation. </a:t>
            </a:r>
          </a:p>
          <a:p>
            <a:pPr>
              <a:spcBef>
                <a:spcPts val="2000"/>
              </a:spcBef>
            </a:pPr>
            <a:r>
              <a:rPr lang="en-US" dirty="0"/>
              <a:t>If this layer becomes depleted, serious health issues like cancer may become much more common over time.</a:t>
            </a:r>
          </a:p>
          <a:p>
            <a:pPr>
              <a:spcBef>
                <a:spcPts val="2000"/>
              </a:spcBef>
            </a:pPr>
            <a:endParaRPr lang="de-DE" dirty="0"/>
          </a:p>
        </p:txBody>
      </p:sp>
    </p:spTree>
    <p:extLst>
      <p:ext uri="{BB962C8B-B14F-4D97-AF65-F5344CB8AC3E}">
        <p14:creationId xmlns:p14="http://schemas.microsoft.com/office/powerpoint/2010/main" val="1792733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Destruction of habitats through mining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natural gas has been extracted out of the ground through mining or fracking processes, large areas of land have to be used and processed</a:t>
            </a:r>
            <a:r>
              <a:rPr lang="en-US"/>
              <a:t>. </a:t>
            </a:r>
            <a:endParaRPr lang="en-US" dirty="0"/>
          </a:p>
          <a:p>
            <a:pPr>
              <a:spcBef>
                <a:spcPts val="2000"/>
              </a:spcBef>
            </a:pPr>
            <a:r>
              <a:rPr lang="en-US"/>
              <a:t>In </a:t>
            </a:r>
            <a:r>
              <a:rPr lang="en-US" dirty="0"/>
              <a:t>turn, this may lead to serious habitat destruction since many animals will lose their home and may be forced to relocate</a:t>
            </a:r>
            <a:r>
              <a:rPr lang="en-US"/>
              <a:t>. </a:t>
            </a:r>
            <a:endParaRPr lang="en-US" dirty="0"/>
          </a:p>
          <a:p>
            <a:pPr>
              <a:spcBef>
                <a:spcPts val="2000"/>
              </a:spcBef>
            </a:pPr>
            <a:r>
              <a:rPr lang="en-US"/>
              <a:t>Many </a:t>
            </a:r>
            <a:r>
              <a:rPr lang="en-US" dirty="0"/>
              <a:t>plants in the affected regions may also die off.</a:t>
            </a:r>
          </a:p>
          <a:p>
            <a:pPr>
              <a:spcBef>
                <a:spcPts val="2000"/>
              </a:spcBef>
            </a:pPr>
            <a:endParaRPr lang="de-DE" dirty="0"/>
          </a:p>
        </p:txBody>
      </p:sp>
    </p:spTree>
    <p:extLst>
      <p:ext uri="{BB962C8B-B14F-4D97-AF65-F5344CB8AC3E}">
        <p14:creationId xmlns:p14="http://schemas.microsoft.com/office/powerpoint/2010/main" val="24546255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Biodiversity loss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destruction of natural habitats through human intervention that is implied by the extraction of natural gas also implies a significant loss of biodiversity</a:t>
            </a:r>
            <a:r>
              <a:rPr lang="en-US"/>
              <a:t>. </a:t>
            </a:r>
            <a:endParaRPr lang="en-US" dirty="0"/>
          </a:p>
          <a:p>
            <a:pPr>
              <a:spcBef>
                <a:spcPts val="2000"/>
              </a:spcBef>
            </a:pPr>
            <a:r>
              <a:rPr lang="en-US"/>
              <a:t>Many </a:t>
            </a:r>
            <a:r>
              <a:rPr lang="en-US" dirty="0"/>
              <a:t>plants may not be able to adapt to these new conditions and may suffer from a serious decrease in population</a:t>
            </a:r>
            <a:r>
              <a:rPr lang="en-US"/>
              <a:t>. </a:t>
            </a:r>
            <a:endParaRPr lang="en-US" dirty="0"/>
          </a:p>
          <a:p>
            <a:pPr>
              <a:spcBef>
                <a:spcPts val="2000"/>
              </a:spcBef>
            </a:pPr>
            <a:r>
              <a:rPr lang="en-US"/>
              <a:t>Moreover</a:t>
            </a:r>
            <a:r>
              <a:rPr lang="en-US" dirty="0"/>
              <a:t>, since many animals will lose their natural living conditions, they may also become endangered or even extinct.</a:t>
            </a:r>
          </a:p>
          <a:p>
            <a:pPr>
              <a:spcBef>
                <a:spcPts val="2000"/>
              </a:spcBef>
            </a:pPr>
            <a:endParaRPr lang="de-DE" dirty="0"/>
          </a:p>
        </p:txBody>
      </p:sp>
    </p:spTree>
    <p:extLst>
      <p:ext uri="{BB962C8B-B14F-4D97-AF65-F5344CB8AC3E}">
        <p14:creationId xmlns:p14="http://schemas.microsoft.com/office/powerpoint/2010/main" val="1543433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Fracking for gas may lead to earthquakes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Even though it has not been proven yet, fracking in the context of the extraction of natural gas is also considered to be able to cause earthquakes</a:t>
            </a:r>
            <a:r>
              <a:rPr lang="en-US"/>
              <a:t>. </a:t>
            </a:r>
            <a:endParaRPr lang="en-US" dirty="0"/>
          </a:p>
          <a:p>
            <a:pPr>
              <a:spcBef>
                <a:spcPts val="2000"/>
              </a:spcBef>
            </a:pPr>
            <a:r>
              <a:rPr lang="en-US"/>
              <a:t>Thus</a:t>
            </a:r>
            <a:r>
              <a:rPr lang="en-US" dirty="0"/>
              <a:t>, the extraction of natural gas may indirectly cause the death of many people and may also destroy important infrastructure of several sorts.</a:t>
            </a:r>
          </a:p>
          <a:p>
            <a:pPr>
              <a:spcBef>
                <a:spcPts val="2000"/>
              </a:spcBef>
            </a:pPr>
            <a:endParaRPr lang="de-DE" dirty="0"/>
          </a:p>
        </p:txBody>
      </p:sp>
    </p:spTree>
    <p:extLst>
      <p:ext uri="{BB962C8B-B14F-4D97-AF65-F5344CB8AC3E}">
        <p14:creationId xmlns:p14="http://schemas.microsoft.com/office/powerpoint/2010/main" val="25491333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Water and soil pollution from fracking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fracking process is considered to be quite harmful to our environment</a:t>
            </a:r>
            <a:r>
              <a:rPr lang="en-US"/>
              <a:t>. </a:t>
            </a:r>
            <a:endParaRPr lang="en-US" dirty="0"/>
          </a:p>
          <a:p>
            <a:pPr>
              <a:spcBef>
                <a:spcPts val="2000"/>
              </a:spcBef>
            </a:pPr>
            <a:r>
              <a:rPr lang="en-US"/>
              <a:t>Critics </a:t>
            </a:r>
            <a:r>
              <a:rPr lang="en-US" dirty="0"/>
              <a:t>of this technique often point out that it may lead to serious pollution levels</a:t>
            </a:r>
            <a:r>
              <a:rPr lang="en-US"/>
              <a:t>. </a:t>
            </a:r>
            <a:endParaRPr lang="en-US" dirty="0"/>
          </a:p>
          <a:p>
            <a:pPr>
              <a:spcBef>
                <a:spcPts val="2000"/>
              </a:spcBef>
            </a:pPr>
            <a:r>
              <a:rPr lang="en-US"/>
              <a:t>Since </a:t>
            </a:r>
            <a:r>
              <a:rPr lang="en-US" dirty="0"/>
              <a:t>plenty of chemicals are used in the fracking process, it can lead to serious water and soil pollution, which in turn will significantly hurt the local flora and fauna and may also contaminate our groundwater.</a:t>
            </a:r>
          </a:p>
          <a:p>
            <a:pPr>
              <a:spcBef>
                <a:spcPts val="2000"/>
              </a:spcBef>
            </a:pPr>
            <a:endParaRPr lang="de-DE" dirty="0"/>
          </a:p>
        </p:txBody>
      </p:sp>
    </p:spTree>
    <p:extLst>
      <p:ext uri="{BB962C8B-B14F-4D97-AF65-F5344CB8AC3E}">
        <p14:creationId xmlns:p14="http://schemas.microsoft.com/office/powerpoint/2010/main" val="10066430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Dependence on other countries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Countries who do not have plenty of natural gas deposits may rely on other countries in order to be supplied with sufficient natural gas. </a:t>
            </a:r>
          </a:p>
          <a:p>
            <a:pPr>
              <a:spcBef>
                <a:spcPts val="2000"/>
              </a:spcBef>
            </a:pPr>
            <a:r>
              <a:rPr lang="en-US" dirty="0"/>
              <a:t>However, this economic dependence also often implies a political dependence, which may often result in rather unfavorable outcomes for the country who is dependent on a specific resource. </a:t>
            </a:r>
          </a:p>
          <a:p>
            <a:pPr>
              <a:spcBef>
                <a:spcPts val="2000"/>
              </a:spcBef>
            </a:pPr>
            <a:r>
              <a:rPr lang="en-US" dirty="0"/>
              <a:t>Thus, by using renewable alternative energies instead, countries could lower their level of dependence on other countries and therefore increase their political freedom.</a:t>
            </a:r>
          </a:p>
          <a:p>
            <a:pPr>
              <a:spcBef>
                <a:spcPts val="2000"/>
              </a:spcBef>
            </a:pPr>
            <a:endParaRPr lang="de-DE" dirty="0"/>
          </a:p>
        </p:txBody>
      </p:sp>
    </p:spTree>
    <p:extLst>
      <p:ext uri="{BB962C8B-B14F-4D97-AF65-F5344CB8AC3E}">
        <p14:creationId xmlns:p14="http://schemas.microsoft.com/office/powerpoint/2010/main" val="4209861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Mature technology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a:bodyPr>
          <a:lstStyle/>
          <a:p>
            <a:pPr>
              <a:spcBef>
                <a:spcPts val="2000"/>
              </a:spcBef>
            </a:pPr>
            <a:r>
              <a:rPr lang="en-US" dirty="0"/>
              <a:t>Natural gas has been a quite important energy source over many decades. </a:t>
            </a:r>
          </a:p>
          <a:p>
            <a:pPr>
              <a:spcBef>
                <a:spcPts val="2000"/>
              </a:spcBef>
            </a:pPr>
            <a:r>
              <a:rPr lang="en-US" dirty="0"/>
              <a:t>Thus, it can be regarded to be a quite mature technology which had been optimized over many years. </a:t>
            </a:r>
          </a:p>
          <a:p>
            <a:pPr>
              <a:spcBef>
                <a:spcPts val="2000"/>
              </a:spcBef>
            </a:pPr>
            <a:r>
              <a:rPr lang="en-US" dirty="0"/>
              <a:t>Due to this optimization and maturation process, it can be considered to be one of the most established power sources we as humanity know at a global scale.</a:t>
            </a:r>
          </a:p>
          <a:p>
            <a:pPr>
              <a:spcBef>
                <a:spcPts val="2000"/>
              </a:spcBef>
            </a:pPr>
            <a:endParaRPr lang="de-DE" dirty="0"/>
          </a:p>
        </p:txBody>
      </p:sp>
    </p:spTree>
    <p:extLst>
      <p:ext uri="{BB962C8B-B14F-4D97-AF65-F5344CB8AC3E}">
        <p14:creationId xmlns:p14="http://schemas.microsoft.com/office/powerpoint/2010/main" val="2982532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Dependence on world market prices for gas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dependence on fossil fuels like natural gas also implies the dependence on world market prices for those resources. </a:t>
            </a:r>
          </a:p>
          <a:p>
            <a:pPr>
              <a:spcBef>
                <a:spcPts val="2000"/>
              </a:spcBef>
            </a:pPr>
            <a:r>
              <a:rPr lang="en-US" dirty="0"/>
              <a:t>Thus, countries which still rely on natural gas as primary energy source in the future may get in serious trouble if the world market prices for gas increase dramatically. </a:t>
            </a:r>
          </a:p>
          <a:p>
            <a:pPr>
              <a:spcBef>
                <a:spcPts val="2000"/>
              </a:spcBef>
            </a:pPr>
            <a:r>
              <a:rPr lang="en-US" dirty="0"/>
              <a:t>Thus, switching from fossil to renewable energies might be a good idea also in an economic and political context.</a:t>
            </a:r>
          </a:p>
          <a:p>
            <a:pPr>
              <a:spcBef>
                <a:spcPts val="2000"/>
              </a:spcBef>
            </a:pPr>
            <a:endParaRPr lang="de-DE" dirty="0"/>
          </a:p>
        </p:txBody>
      </p:sp>
    </p:spTree>
    <p:extLst>
      <p:ext uri="{BB962C8B-B14F-4D97-AF65-F5344CB8AC3E}">
        <p14:creationId xmlns:p14="http://schemas.microsoft.com/office/powerpoint/2010/main" val="39454032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Transportation of gas may be dangerous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There might also be issues related to the transportation process of natural gas</a:t>
            </a:r>
            <a:r>
              <a:rPr lang="en-US"/>
              <a:t>. </a:t>
            </a:r>
            <a:endParaRPr lang="en-US" dirty="0"/>
          </a:p>
          <a:p>
            <a:pPr>
              <a:spcBef>
                <a:spcPts val="2000"/>
              </a:spcBef>
            </a:pPr>
            <a:r>
              <a:rPr lang="en-US"/>
              <a:t>Since </a:t>
            </a:r>
            <a:r>
              <a:rPr lang="en-US" dirty="0"/>
              <a:t>gas is highly flammable, transportation accidents may lead to serious explosions and may lead to injuries or even to the death of a number of people.</a:t>
            </a:r>
          </a:p>
          <a:p>
            <a:pPr>
              <a:spcBef>
                <a:spcPts val="2000"/>
              </a:spcBef>
            </a:pPr>
            <a:endParaRPr lang="de-DE" dirty="0"/>
          </a:p>
        </p:txBody>
      </p:sp>
    </p:spTree>
    <p:extLst>
      <p:ext uri="{BB962C8B-B14F-4D97-AF65-F5344CB8AC3E}">
        <p14:creationId xmlns:p14="http://schemas.microsoft.com/office/powerpoint/2010/main" val="3101367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Initial costs for construction of pipelines is quite high</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Even though the unit price for energy from gas is rather low, the initial construction costs for gas pipelines can be quite high</a:t>
            </a:r>
            <a:r>
              <a:rPr lang="en-US"/>
              <a:t>. </a:t>
            </a:r>
            <a:endParaRPr lang="en-US" dirty="0"/>
          </a:p>
          <a:p>
            <a:pPr>
              <a:spcBef>
                <a:spcPts val="2000"/>
              </a:spcBef>
            </a:pPr>
            <a:r>
              <a:rPr lang="en-US"/>
              <a:t>Thus</a:t>
            </a:r>
            <a:r>
              <a:rPr lang="en-US" dirty="0"/>
              <a:t>, the overall costs that are implied in the production and distribution chain may be significantly higher than most people might expect.</a:t>
            </a:r>
          </a:p>
          <a:p>
            <a:pPr>
              <a:spcBef>
                <a:spcPts val="2000"/>
              </a:spcBef>
            </a:pPr>
            <a:endParaRPr lang="de-DE" dirty="0"/>
          </a:p>
        </p:txBody>
      </p:sp>
    </p:spTree>
    <p:extLst>
      <p:ext uri="{BB962C8B-B14F-4D97-AF65-F5344CB8AC3E}">
        <p14:creationId xmlns:p14="http://schemas.microsoft.com/office/powerpoint/2010/main" val="14700206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High initial costs for homeowners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Moreover, also the initial installation costs for homeowners related to natural gas heating might be significant</a:t>
            </a:r>
            <a:r>
              <a:rPr lang="en-US"/>
              <a:t>. </a:t>
            </a:r>
            <a:endParaRPr lang="en-US" dirty="0"/>
          </a:p>
          <a:p>
            <a:pPr>
              <a:spcBef>
                <a:spcPts val="2000"/>
              </a:spcBef>
            </a:pPr>
            <a:r>
              <a:rPr lang="en-US"/>
              <a:t>It </a:t>
            </a:r>
            <a:r>
              <a:rPr lang="en-US" dirty="0"/>
              <a:t>can cost up to 30,000 USD to buy and install a natural gas heating system</a:t>
            </a:r>
            <a:r>
              <a:rPr lang="en-US"/>
              <a:t>. </a:t>
            </a:r>
            <a:endParaRPr lang="en-US" dirty="0"/>
          </a:p>
          <a:p>
            <a:pPr>
              <a:spcBef>
                <a:spcPts val="2000"/>
              </a:spcBef>
            </a:pPr>
            <a:r>
              <a:rPr lang="en-US"/>
              <a:t>Therefore</a:t>
            </a:r>
            <a:r>
              <a:rPr lang="en-US" dirty="0"/>
              <a:t>, this money might be better invested in alternative green energies like solar power since natural gas might lose its importance in the long run.</a:t>
            </a:r>
          </a:p>
          <a:p>
            <a:pPr>
              <a:spcBef>
                <a:spcPts val="2000"/>
              </a:spcBef>
            </a:pPr>
            <a:endParaRPr lang="de-DE" dirty="0"/>
          </a:p>
        </p:txBody>
      </p:sp>
    </p:spTree>
    <p:extLst>
      <p:ext uri="{BB962C8B-B14F-4D97-AF65-F5344CB8AC3E}">
        <p14:creationId xmlns:p14="http://schemas.microsoft.com/office/powerpoint/2010/main" val="27921218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Leaks are hard to detect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natural gas is odorless and invisible, it is quite hard to detect leaks</a:t>
            </a:r>
            <a:r>
              <a:rPr lang="en-US"/>
              <a:t>. </a:t>
            </a:r>
            <a:endParaRPr lang="en-US" dirty="0"/>
          </a:p>
          <a:p>
            <a:pPr>
              <a:spcBef>
                <a:spcPts val="2000"/>
              </a:spcBef>
            </a:pPr>
            <a:r>
              <a:rPr lang="en-US"/>
              <a:t>Thus</a:t>
            </a:r>
            <a:r>
              <a:rPr lang="en-US" dirty="0"/>
              <a:t>, most of the leaks are only detected once its too late and explosions have taken place</a:t>
            </a:r>
            <a:r>
              <a:rPr lang="en-US"/>
              <a:t>. </a:t>
            </a:r>
            <a:endParaRPr lang="en-US" dirty="0"/>
          </a:p>
          <a:p>
            <a:pPr>
              <a:spcBef>
                <a:spcPts val="2000"/>
              </a:spcBef>
            </a:pPr>
            <a:r>
              <a:rPr lang="en-US"/>
              <a:t>This </a:t>
            </a:r>
            <a:r>
              <a:rPr lang="en-US" dirty="0"/>
              <a:t>makes natural gas quite dangerous, especially for people who are not experienced in the handling of this resource.</a:t>
            </a:r>
          </a:p>
          <a:p>
            <a:pPr>
              <a:spcBef>
                <a:spcPts val="2000"/>
              </a:spcBef>
            </a:pPr>
            <a:endParaRPr lang="de-DE" dirty="0"/>
          </a:p>
        </p:txBody>
      </p:sp>
    </p:spTree>
    <p:extLst>
      <p:ext uri="{BB962C8B-B14F-4D97-AF65-F5344CB8AC3E}">
        <p14:creationId xmlns:p14="http://schemas.microsoft.com/office/powerpoint/2010/main" val="11373983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Accidents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Even though the number of accidents related to the use of gas heating or energy production is rather low, there are still some people dying from those accidents every year</a:t>
            </a:r>
            <a:r>
              <a:rPr lang="en-US"/>
              <a:t>. </a:t>
            </a:r>
            <a:endParaRPr lang="en-US" dirty="0"/>
          </a:p>
          <a:p>
            <a:pPr>
              <a:spcBef>
                <a:spcPts val="2000"/>
              </a:spcBef>
            </a:pPr>
            <a:r>
              <a:rPr lang="en-US"/>
              <a:t>Thus</a:t>
            </a:r>
            <a:r>
              <a:rPr lang="en-US" dirty="0"/>
              <a:t>, switching from fossil fuels like gas to safer technologies like solar power would not only be beneficial for our environment, it might also increase your overall safety level.</a:t>
            </a:r>
          </a:p>
          <a:p>
            <a:pPr>
              <a:spcBef>
                <a:spcPts val="2000"/>
              </a:spcBef>
            </a:pPr>
            <a:endParaRPr lang="de-DE" dirty="0"/>
          </a:p>
        </p:txBody>
      </p:sp>
    </p:spTree>
    <p:extLst>
      <p:ext uri="{BB962C8B-B14F-4D97-AF65-F5344CB8AC3E}">
        <p14:creationId xmlns:p14="http://schemas.microsoft.com/office/powerpoint/2010/main" val="23685793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Only little room for improvements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contrast to many alternative energies which have still huge potential for technological advancements, the technologies related to natural gas are quite mature and only have little room for improvements in efficiency</a:t>
            </a:r>
            <a:r>
              <a:rPr lang="en-US"/>
              <a:t>. </a:t>
            </a:r>
            <a:endParaRPr lang="en-US" dirty="0"/>
          </a:p>
          <a:p>
            <a:pPr>
              <a:spcBef>
                <a:spcPts val="2000"/>
              </a:spcBef>
            </a:pPr>
            <a:r>
              <a:rPr lang="en-US"/>
              <a:t>Thus</a:t>
            </a:r>
            <a:r>
              <a:rPr lang="en-US" dirty="0"/>
              <a:t>, at one point in time, natural gas may lose its importance due to efficiency improvements related to other alternative energies.</a:t>
            </a:r>
          </a:p>
          <a:p>
            <a:pPr>
              <a:spcBef>
                <a:spcPts val="2000"/>
              </a:spcBef>
            </a:pPr>
            <a:endParaRPr lang="de-DE" dirty="0"/>
          </a:p>
        </p:txBody>
      </p:sp>
    </p:spTree>
    <p:extLst>
      <p:ext uri="{BB962C8B-B14F-4D97-AF65-F5344CB8AC3E}">
        <p14:creationId xmlns:p14="http://schemas.microsoft.com/office/powerpoint/2010/main" val="32838151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a:t>Conclusion</a:t>
            </a:r>
            <a:endParaRPr lang="de-DE"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Natural gas has been a primary energy source over the past decades</a:t>
            </a:r>
            <a:r>
              <a:rPr lang="en-US"/>
              <a:t>. </a:t>
            </a:r>
            <a:endParaRPr lang="en-US" dirty="0"/>
          </a:p>
          <a:p>
            <a:pPr>
              <a:spcBef>
                <a:spcPts val="2000"/>
              </a:spcBef>
            </a:pPr>
            <a:r>
              <a:rPr lang="en-US"/>
              <a:t>However</a:t>
            </a:r>
            <a:r>
              <a:rPr lang="en-US" dirty="0"/>
              <a:t>, there are many issues related to the use of natural gas that will significantly lower the importance of natural gas in the future</a:t>
            </a:r>
            <a:r>
              <a:rPr lang="en-US"/>
              <a:t>. </a:t>
            </a:r>
            <a:endParaRPr lang="en-US" dirty="0"/>
          </a:p>
          <a:p>
            <a:pPr>
              <a:spcBef>
                <a:spcPts val="2000"/>
              </a:spcBef>
            </a:pPr>
            <a:r>
              <a:rPr lang="en-US"/>
              <a:t>Even </a:t>
            </a:r>
            <a:r>
              <a:rPr lang="en-US" dirty="0"/>
              <a:t>though it will play an important role as a complement in the energy transition process in order to ensure a base load of energy, it will no longer be a primary energy source once this transition to renewable energies has been accomplished.</a:t>
            </a:r>
          </a:p>
          <a:p>
            <a:pPr>
              <a:spcBef>
                <a:spcPts val="2000"/>
              </a:spcBef>
            </a:pPr>
            <a:endParaRPr lang="de-DE" dirty="0"/>
          </a:p>
        </p:txBody>
      </p:sp>
    </p:spTree>
    <p:extLst>
      <p:ext uri="{BB962C8B-B14F-4D97-AF65-F5344CB8AC3E}">
        <p14:creationId xmlns:p14="http://schemas.microsoft.com/office/powerpoint/2010/main" val="30818406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a:t>Sources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u="sng" dirty="0">
                <a:hlinkClick r:id="rId2"/>
              </a:rPr>
              <a:t>https://</a:t>
            </a:r>
            <a:r>
              <a:rPr lang="en-US" u="sng" dirty="0" err="1">
                <a:hlinkClick r:id="rId2"/>
              </a:rPr>
              <a:t>en.wikipedia.org</a:t>
            </a:r>
            <a:r>
              <a:rPr lang="en-US" u="sng" dirty="0">
                <a:hlinkClick r:id="rId2"/>
              </a:rPr>
              <a:t>/wiki/</a:t>
            </a:r>
            <a:r>
              <a:rPr lang="en-US" u="sng" dirty="0" err="1">
                <a:hlinkClick r:id="rId2"/>
              </a:rPr>
              <a:t>Natural_gas</a:t>
            </a:r>
            <a:endParaRPr lang="en-US" dirty="0"/>
          </a:p>
          <a:p>
            <a:pPr>
              <a:spcBef>
                <a:spcPts val="2000"/>
              </a:spcBef>
            </a:pPr>
            <a:r>
              <a:rPr lang="en-US" u="sng" dirty="0">
                <a:hlinkClick r:id="rId3"/>
              </a:rPr>
              <a:t>https://</a:t>
            </a:r>
            <a:r>
              <a:rPr lang="en-US" u="sng" dirty="0" err="1">
                <a:hlinkClick r:id="rId3"/>
              </a:rPr>
              <a:t>www.eia.gov</a:t>
            </a:r>
            <a:r>
              <a:rPr lang="en-US" u="sng" dirty="0">
                <a:hlinkClick r:id="rId3"/>
              </a:rPr>
              <a:t>/</a:t>
            </a:r>
            <a:r>
              <a:rPr lang="en-US" u="sng" dirty="0" err="1">
                <a:hlinkClick r:id="rId3"/>
              </a:rPr>
              <a:t>energyexplained</a:t>
            </a:r>
            <a:r>
              <a:rPr lang="en-US" u="sng" dirty="0">
                <a:hlinkClick r:id="rId3"/>
              </a:rPr>
              <a:t>/natural-gas/</a:t>
            </a:r>
            <a:endParaRPr lang="en-US" dirty="0"/>
          </a:p>
          <a:p>
            <a:pPr>
              <a:spcBef>
                <a:spcPts val="2000"/>
              </a:spcBef>
            </a:pPr>
            <a:r>
              <a:rPr lang="en-US" u="sng" dirty="0">
                <a:hlinkClick r:id="rId4"/>
              </a:rPr>
              <a:t>https://</a:t>
            </a:r>
            <a:r>
              <a:rPr lang="en-US" u="sng" dirty="0" err="1">
                <a:hlinkClick r:id="rId4"/>
              </a:rPr>
              <a:t>economictimes.indiatimes.com</a:t>
            </a:r>
            <a:r>
              <a:rPr lang="en-US" u="sng" dirty="0">
                <a:hlinkClick r:id="rId4"/>
              </a:rPr>
              <a:t>/definition/natural-gas</a:t>
            </a:r>
            <a:endParaRPr lang="en-US" dirty="0"/>
          </a:p>
          <a:p>
            <a:pPr>
              <a:spcBef>
                <a:spcPts val="2000"/>
              </a:spcBef>
            </a:pPr>
            <a:r>
              <a:rPr lang="en-US" u="sng" dirty="0">
                <a:hlinkClick r:id="rId5"/>
              </a:rPr>
              <a:t>https://</a:t>
            </a:r>
            <a:r>
              <a:rPr lang="en-US" u="sng" dirty="0" err="1">
                <a:hlinkClick r:id="rId5"/>
              </a:rPr>
              <a:t>www.epa.gov</a:t>
            </a:r>
            <a:r>
              <a:rPr lang="en-US" u="sng" dirty="0">
                <a:hlinkClick r:id="rId5"/>
              </a:rPr>
              <a:t>/energy</a:t>
            </a:r>
            <a:endParaRPr lang="en-US" dirty="0"/>
          </a:p>
          <a:p>
            <a:pPr>
              <a:spcBef>
                <a:spcPts val="2000"/>
              </a:spcBef>
            </a:pPr>
            <a:endParaRPr lang="de-DE" dirty="0"/>
          </a:p>
        </p:txBody>
      </p:sp>
    </p:spTree>
    <p:extLst>
      <p:ext uri="{BB962C8B-B14F-4D97-AF65-F5344CB8AC3E}">
        <p14:creationId xmlns:p14="http://schemas.microsoft.com/office/powerpoint/2010/main" val="1208949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Major global source of energy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natural gas can be extracted and used in many countries all over the globe, the use of natural gas for energy and heating purposes has become quite popular over time. </a:t>
            </a:r>
          </a:p>
          <a:p>
            <a:pPr>
              <a:spcBef>
                <a:spcPts val="2000"/>
              </a:spcBef>
            </a:pPr>
            <a:r>
              <a:rPr lang="en-US" dirty="0"/>
              <a:t>Most countries in our nowadays global society rely on coal, oil or gas as primary energy source in order to be able to meet the energy demand of the local population.</a:t>
            </a:r>
          </a:p>
          <a:p>
            <a:pPr>
              <a:spcBef>
                <a:spcPts val="2000"/>
              </a:spcBef>
            </a:pPr>
            <a:endParaRPr lang="de-DE" dirty="0"/>
          </a:p>
        </p:txBody>
      </p:sp>
    </p:spTree>
    <p:extLst>
      <p:ext uri="{BB962C8B-B14F-4D97-AF65-F5344CB8AC3E}">
        <p14:creationId xmlns:p14="http://schemas.microsoft.com/office/powerpoint/2010/main" val="230822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Relatively safe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technology and the use of natural gas in the energy production process can be regarded to be relatively safe. </a:t>
            </a:r>
          </a:p>
          <a:p>
            <a:pPr>
              <a:spcBef>
                <a:spcPts val="2000"/>
              </a:spcBef>
            </a:pPr>
            <a:r>
              <a:rPr lang="en-US" dirty="0"/>
              <a:t>Even though there had been a few incidents over time, the use of natural gas has not been responsible for too many fatalities. </a:t>
            </a:r>
          </a:p>
          <a:p>
            <a:pPr>
              <a:spcBef>
                <a:spcPts val="2000"/>
              </a:spcBef>
            </a:pPr>
            <a:r>
              <a:rPr lang="en-US" dirty="0"/>
              <a:t>Compared to accidents in nuclear power plants where large areas of land will be contaminated with radioactive materials and thousands of people may die from the consequences, natural gas can be considered to be rather safe.</a:t>
            </a:r>
          </a:p>
          <a:p>
            <a:pPr>
              <a:spcBef>
                <a:spcPts val="2000"/>
              </a:spcBef>
            </a:pPr>
            <a:endParaRPr lang="de-DE" dirty="0"/>
          </a:p>
        </p:txBody>
      </p:sp>
    </p:spTree>
    <p:extLst>
      <p:ext uri="{BB962C8B-B14F-4D97-AF65-F5344CB8AC3E}">
        <p14:creationId xmlns:p14="http://schemas.microsoft.com/office/powerpoint/2010/main" val="3165137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Reliable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Due to its maturity and the overall acceptance throughout many industries, natural gas can also be seen as a quite reliable power source</a:t>
            </a:r>
            <a:r>
              <a:rPr lang="en-US"/>
              <a:t>. </a:t>
            </a:r>
            <a:endParaRPr lang="en-US" dirty="0"/>
          </a:p>
          <a:p>
            <a:pPr>
              <a:spcBef>
                <a:spcPts val="2000"/>
              </a:spcBef>
            </a:pPr>
            <a:r>
              <a:rPr lang="en-US"/>
              <a:t>There </a:t>
            </a:r>
            <a:r>
              <a:rPr lang="en-US" dirty="0"/>
              <a:t>had been not too many problems in the supply chain related to natural gas over time and there is no reason to believe that this may change in the near future.</a:t>
            </a:r>
          </a:p>
          <a:p>
            <a:pPr>
              <a:spcBef>
                <a:spcPts val="2000"/>
              </a:spcBef>
            </a:pPr>
            <a:endParaRPr lang="de-DE" dirty="0"/>
          </a:p>
        </p:txBody>
      </p:sp>
    </p:spTree>
    <p:extLst>
      <p:ext uri="{BB962C8B-B14F-4D97-AF65-F5344CB8AC3E}">
        <p14:creationId xmlns:p14="http://schemas.microsoft.com/office/powerpoint/2010/main" val="1018806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Not dependent on weather conditions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advantage of natural gas is that the power production with gas is independent of outside weather conditions. </a:t>
            </a:r>
          </a:p>
          <a:p>
            <a:pPr>
              <a:spcBef>
                <a:spcPts val="2000"/>
              </a:spcBef>
            </a:pPr>
            <a:r>
              <a:rPr lang="en-US" dirty="0"/>
              <a:t>Compared to alternative energies like wind or solar energy, the energy production with natural gas does not need sunlight or wind in order to work. </a:t>
            </a:r>
          </a:p>
          <a:p>
            <a:pPr>
              <a:spcBef>
                <a:spcPts val="2000"/>
              </a:spcBef>
            </a:pPr>
            <a:r>
              <a:rPr lang="en-US" dirty="0"/>
              <a:t>Thus, natural gas is a quite stable power source, which could be used as a complement to alternative energies until humanity is able to supply enough energy solely by using alternative energies.</a:t>
            </a:r>
          </a:p>
          <a:p>
            <a:pPr>
              <a:spcBef>
                <a:spcPts val="2000"/>
              </a:spcBef>
            </a:pPr>
            <a:endParaRPr lang="de-DE" dirty="0"/>
          </a:p>
        </p:txBody>
      </p:sp>
    </p:spTree>
    <p:extLst>
      <p:ext uri="{BB962C8B-B14F-4D97-AF65-F5344CB8AC3E}">
        <p14:creationId xmlns:p14="http://schemas.microsoft.com/office/powerpoint/2010/main" val="3090682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Abundant energy source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Even though natural gas is a finite resource, there is still plenty of gas available, which may last many decades or even centuries until it is entirely depleted</a:t>
            </a:r>
            <a:r>
              <a:rPr lang="en-US"/>
              <a:t>. </a:t>
            </a:r>
            <a:endParaRPr lang="en-US" dirty="0"/>
          </a:p>
          <a:p>
            <a:pPr>
              <a:spcBef>
                <a:spcPts val="2000"/>
              </a:spcBef>
            </a:pPr>
            <a:r>
              <a:rPr lang="en-US"/>
              <a:t>Therefore</a:t>
            </a:r>
            <a:r>
              <a:rPr lang="en-US" dirty="0"/>
              <a:t>, in the short run, natural gas will continue to be an important power source until humanity is able to fully replace fossil through renewable energy sources.</a:t>
            </a:r>
          </a:p>
          <a:p>
            <a:pPr>
              <a:spcBef>
                <a:spcPts val="2000"/>
              </a:spcBef>
            </a:pPr>
            <a:endParaRPr lang="de-DE" dirty="0"/>
          </a:p>
        </p:txBody>
      </p:sp>
    </p:spTree>
    <p:extLst>
      <p:ext uri="{BB962C8B-B14F-4D97-AF65-F5344CB8AC3E}">
        <p14:creationId xmlns:p14="http://schemas.microsoft.com/office/powerpoint/2010/main" val="252492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Cleaner than other fossil fuels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Although the use of natural gas implies the emission of significant greenhouse gases into the atmosphere, it is considered to be less harmful compared to the use of other fossil fuels like coal or oil</a:t>
            </a:r>
            <a:r>
              <a:rPr lang="en-US"/>
              <a:t>. </a:t>
            </a:r>
            <a:endParaRPr lang="en-US" dirty="0"/>
          </a:p>
          <a:p>
            <a:pPr>
              <a:spcBef>
                <a:spcPts val="2000"/>
              </a:spcBef>
            </a:pPr>
            <a:r>
              <a:rPr lang="en-US"/>
              <a:t>Thus</a:t>
            </a:r>
            <a:r>
              <a:rPr lang="en-US" dirty="0"/>
              <a:t>, if you still want to use fossil fuels for heating or energy purposes, you should go for natural gas instead of coal or oil in order to improve your ecological footprint</a:t>
            </a:r>
            <a:r>
              <a:rPr lang="en-US"/>
              <a:t>. </a:t>
            </a:r>
            <a:endParaRPr lang="en-US" dirty="0"/>
          </a:p>
          <a:p>
            <a:pPr>
              <a:spcBef>
                <a:spcPts val="2000"/>
              </a:spcBef>
            </a:pPr>
            <a:r>
              <a:rPr lang="en-US"/>
              <a:t>However</a:t>
            </a:r>
            <a:r>
              <a:rPr lang="en-US" dirty="0"/>
              <a:t>, even better would be to switch to green energies instead.</a:t>
            </a:r>
          </a:p>
          <a:p>
            <a:pPr>
              <a:spcBef>
                <a:spcPts val="2000"/>
              </a:spcBef>
            </a:pPr>
            <a:endParaRPr lang="de-DE" dirty="0"/>
          </a:p>
        </p:txBody>
      </p:sp>
    </p:spTree>
    <p:extLst>
      <p:ext uri="{BB962C8B-B14F-4D97-AF65-F5344CB8AC3E}">
        <p14:creationId xmlns:p14="http://schemas.microsoft.com/office/powerpoint/2010/main" val="10258893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2669</Words>
  <Application>Microsoft Office PowerPoint</Application>
  <PresentationFormat>Breitbild</PresentationFormat>
  <Paragraphs>164</Paragraphs>
  <Slides>38</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38</vt:i4>
      </vt:variant>
    </vt:vector>
  </HeadingPairs>
  <TitlesOfParts>
    <vt:vector size="42" baseType="lpstr">
      <vt:lpstr>Arial</vt:lpstr>
      <vt:lpstr>Calibri</vt:lpstr>
      <vt:lpstr>Calibri Light</vt:lpstr>
      <vt:lpstr>Office</vt:lpstr>
      <vt:lpstr>Natural Gas</vt:lpstr>
      <vt:lpstr>Pros of natural gas</vt:lpstr>
      <vt:lpstr>Mature technology</vt:lpstr>
      <vt:lpstr>Major global source of energy</vt:lpstr>
      <vt:lpstr>Relatively safe</vt:lpstr>
      <vt:lpstr>Reliable</vt:lpstr>
      <vt:lpstr>Not dependent on weather conditions</vt:lpstr>
      <vt:lpstr>Abundant energy source</vt:lpstr>
      <vt:lpstr>Cleaner than other fossil fuels</vt:lpstr>
      <vt:lpstr>Less harmful waste by-products than other fossil fuels</vt:lpstr>
      <vt:lpstr>Natural gas can be accessed in many countries</vt:lpstr>
      <vt:lpstr>Can be used for fertilizer production</vt:lpstr>
      <vt:lpstr>Existing optimized infrastructure around gas</vt:lpstr>
      <vt:lpstr>Efficient energy source</vt:lpstr>
      <vt:lpstr>Can be used for a variety of different purposes</vt:lpstr>
      <vt:lpstr>Cheaper compared to other fossil fuels</vt:lpstr>
      <vt:lpstr>Job security</vt:lpstr>
      <vt:lpstr>Important complement in the energy transition process</vt:lpstr>
      <vt:lpstr>Cons of natural gas</vt:lpstr>
      <vt:lpstr>Greenhouse gas emissions and global warming</vt:lpstr>
      <vt:lpstr>Natural gas as non-renewable resource</vt:lpstr>
      <vt:lpstr>Air pollution</vt:lpstr>
      <vt:lpstr>Acid rain</vt:lpstr>
      <vt:lpstr>Ozone depletion</vt:lpstr>
      <vt:lpstr>Destruction of habitats through mining</vt:lpstr>
      <vt:lpstr>Biodiversity loss</vt:lpstr>
      <vt:lpstr>Fracking for gas may lead to earthquakes</vt:lpstr>
      <vt:lpstr>Water and soil pollution from fracking</vt:lpstr>
      <vt:lpstr>Dependence on other countries</vt:lpstr>
      <vt:lpstr>Dependence on world market prices for gas</vt:lpstr>
      <vt:lpstr>Transportation of gas may be dangerous</vt:lpstr>
      <vt:lpstr>Initial costs for construction of pipelines is quite high</vt:lpstr>
      <vt:lpstr>High initial costs for homeowners</vt:lpstr>
      <vt:lpstr>Leaks are hard to detect</vt:lpstr>
      <vt:lpstr>Accidents</vt:lpstr>
      <vt:lpstr>Only little room for improvements</vt:lpstr>
      <vt:lpstr>Conclusion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Andreas</dc:creator>
  <cp:lastModifiedBy>Andreas</cp:lastModifiedBy>
  <cp:revision>16</cp:revision>
  <dcterms:created xsi:type="dcterms:W3CDTF">2019-10-10T16:23:16Z</dcterms:created>
  <dcterms:modified xsi:type="dcterms:W3CDTF">2020-03-21T09:35:35Z</dcterms:modified>
</cp:coreProperties>
</file>