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59"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60" r:id="rId35"/>
    <p:sldId id="266" r:id="rId3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21.04.2020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21.04.2020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en.wikipedia.org/wiki/Online_learning_in_higher_education" TargetMode="External"/><Relationship Id="rId2" Type="http://schemas.openxmlformats.org/officeDocument/2006/relationships/hyperlink" Target="https://en.wikipedia.org/wiki/Educational_technology" TargetMode="External"/><Relationship Id="rId1" Type="http://schemas.openxmlformats.org/officeDocument/2006/relationships/slideLayout" Target="../slideLayouts/slideLayout2.xml"/><Relationship Id="rId4" Type="http://schemas.openxmlformats.org/officeDocument/2006/relationships/hyperlink" Target="https://britannicalearn.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E5067081-1778-4D91-8147-AD18C59ACC36}"/>
              </a:ext>
            </a:extLst>
          </p:cNvPr>
          <p:cNvPicPr>
            <a:picLocks noChangeAspect="1"/>
          </p:cNvPicPr>
          <p:nvPr/>
        </p:nvPicPr>
        <p:blipFill rotWithShape="1">
          <a:blip r:embed="rId2">
            <a:extLst>
              <a:ext uri="{28A0092B-C50C-407E-A947-70E740481C1C}">
                <a14:useLocalDpi xmlns:a14="http://schemas.microsoft.com/office/drawing/2010/main" val="0"/>
              </a:ext>
            </a:extLst>
          </a:blip>
          <a:srcRect t="5018" b="13834"/>
          <a:stretch/>
        </p:blipFill>
        <p:spPr>
          <a:xfrm>
            <a:off x="-1" y="0"/>
            <a:ext cx="12192001" cy="6858000"/>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3759746" cy="550330"/>
          </a:xfrm>
        </p:spPr>
        <p:txBody>
          <a:bodyPr>
            <a:normAutofit fontScale="90000"/>
          </a:bodyPr>
          <a:lstStyle/>
          <a:p>
            <a:pPr algn="l"/>
            <a:r>
              <a:rPr lang="de-DE" sz="4500" b="1" dirty="0">
                <a:solidFill>
                  <a:schemeClr val="bg1"/>
                </a:solidFill>
              </a:rPr>
              <a:t>Online Classes</a:t>
            </a: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 commuting required</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upside of online classes is that they don’t require any kind of commuting. </a:t>
            </a:r>
          </a:p>
          <a:p>
            <a:pPr>
              <a:spcBef>
                <a:spcPts val="2000"/>
              </a:spcBef>
            </a:pPr>
            <a:r>
              <a:rPr lang="en-US" dirty="0"/>
              <a:t>For attending university, many people have to use their cars in order to get there. </a:t>
            </a:r>
          </a:p>
          <a:p>
            <a:pPr>
              <a:spcBef>
                <a:spcPts val="2000"/>
              </a:spcBef>
            </a:pPr>
            <a:r>
              <a:rPr lang="en-US" dirty="0"/>
              <a:t>However, through the use of online learning platforms, students are no longer required to attend school in a physical manner. </a:t>
            </a:r>
          </a:p>
          <a:p>
            <a:pPr>
              <a:spcBef>
                <a:spcPts val="2000"/>
              </a:spcBef>
            </a:pPr>
            <a:r>
              <a:rPr lang="en-US" dirty="0"/>
              <a:t>Thus, instead of polluting the environment through the use of cars for commuting, students can just sit on their couch and watch their lectures at home.</a:t>
            </a:r>
          </a:p>
          <a:p>
            <a:pPr>
              <a:spcBef>
                <a:spcPts val="2000"/>
              </a:spcBef>
            </a:pPr>
            <a:endParaRPr lang="de-DE" dirty="0"/>
          </a:p>
        </p:txBody>
      </p:sp>
    </p:spTree>
    <p:extLst>
      <p:ext uri="{BB962C8B-B14F-4D97-AF65-F5344CB8AC3E}">
        <p14:creationId xmlns:p14="http://schemas.microsoft.com/office/powerpoint/2010/main" val="1034727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Online courses may be cheaper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online courses are also much cheaper compared to degrees from universities. </a:t>
            </a:r>
          </a:p>
          <a:p>
            <a:pPr>
              <a:spcBef>
                <a:spcPts val="2000"/>
              </a:spcBef>
            </a:pPr>
            <a:r>
              <a:rPr lang="en-US" dirty="0"/>
              <a:t>This is due to the fact that far less resources have to be used for online courses and the administration of those courses is usually also much more efficient. </a:t>
            </a:r>
          </a:p>
          <a:p>
            <a:pPr>
              <a:spcBef>
                <a:spcPts val="2000"/>
              </a:spcBef>
            </a:pPr>
            <a:r>
              <a:rPr lang="en-US" dirty="0"/>
              <a:t>Thus, you can also save plenty of money through the use of online courses compared to joining classical education facilities.</a:t>
            </a:r>
          </a:p>
          <a:p>
            <a:pPr>
              <a:spcBef>
                <a:spcPts val="2000"/>
              </a:spcBef>
            </a:pPr>
            <a:endParaRPr lang="de-DE" dirty="0"/>
          </a:p>
        </p:txBody>
      </p:sp>
    </p:spTree>
    <p:extLst>
      <p:ext uri="{BB962C8B-B14F-4D97-AF65-F5344CB8AC3E}">
        <p14:creationId xmlns:p14="http://schemas.microsoft.com/office/powerpoint/2010/main" val="2380442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More effective way of learning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students can decide when and how much they want to learn every day, they are likely more motivated and can use their time more efficiently compared to students who have a fixed schedule and have to attend certain classes every day at a specific time. </a:t>
            </a:r>
          </a:p>
          <a:p>
            <a:pPr>
              <a:spcBef>
                <a:spcPts val="2000"/>
              </a:spcBef>
            </a:pPr>
            <a:r>
              <a:rPr lang="en-US" dirty="0"/>
              <a:t>Thus, students may use their time more efficiently through online courses.</a:t>
            </a:r>
          </a:p>
          <a:p>
            <a:pPr>
              <a:spcBef>
                <a:spcPts val="2000"/>
              </a:spcBef>
            </a:pPr>
            <a:endParaRPr lang="de-DE" dirty="0"/>
          </a:p>
        </p:txBody>
      </p:sp>
    </p:spTree>
    <p:extLst>
      <p:ext uri="{BB962C8B-B14F-4D97-AF65-F5344CB8AC3E}">
        <p14:creationId xmlns:p14="http://schemas.microsoft.com/office/powerpoint/2010/main" val="2636473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Individual learning pace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Online courses also make it possible to have an individual learning pace. </a:t>
            </a:r>
          </a:p>
          <a:p>
            <a:pPr>
              <a:spcBef>
                <a:spcPts val="2000"/>
              </a:spcBef>
            </a:pPr>
            <a:r>
              <a:rPr lang="en-US" dirty="0"/>
              <a:t>For example, some students learn much faster than others. </a:t>
            </a:r>
          </a:p>
          <a:p>
            <a:pPr>
              <a:spcBef>
                <a:spcPts val="2000"/>
              </a:spcBef>
            </a:pPr>
            <a:r>
              <a:rPr lang="en-US" dirty="0"/>
              <a:t>Students who need more time to learn and understand the course material could watch lectures again and improve their knowledge in smaller steps, while students who are fast learners could even skip some lectures. </a:t>
            </a:r>
          </a:p>
          <a:p>
            <a:pPr>
              <a:spcBef>
                <a:spcPts val="2000"/>
              </a:spcBef>
            </a:pPr>
            <a:r>
              <a:rPr lang="en-US" dirty="0"/>
              <a:t>By giving students the opportunity to learn at an individual pace, students can use their time much more efficient.</a:t>
            </a:r>
          </a:p>
          <a:p>
            <a:pPr>
              <a:spcBef>
                <a:spcPts val="2000"/>
              </a:spcBef>
            </a:pPr>
            <a:endParaRPr lang="de-DE" dirty="0"/>
          </a:p>
        </p:txBody>
      </p:sp>
    </p:spTree>
    <p:extLst>
      <p:ext uri="{BB962C8B-B14F-4D97-AF65-F5344CB8AC3E}">
        <p14:creationId xmlns:p14="http://schemas.microsoft.com/office/powerpoint/2010/main" val="391983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Convenience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students also admit that it is much more convenient to attend online courses compared to sitting in crowded lecture halls. </a:t>
            </a:r>
          </a:p>
          <a:p>
            <a:pPr>
              <a:spcBef>
                <a:spcPts val="2000"/>
              </a:spcBef>
            </a:pPr>
            <a:r>
              <a:rPr lang="en-US" dirty="0"/>
              <a:t>By sitting on a couch at home and watching courses, students could relax and study at the same time, which may drastically improve their overall quality of life since their stress levels might be significantly lower.</a:t>
            </a:r>
          </a:p>
          <a:p>
            <a:pPr>
              <a:spcBef>
                <a:spcPts val="2000"/>
              </a:spcBef>
            </a:pPr>
            <a:endParaRPr lang="de-DE" dirty="0"/>
          </a:p>
        </p:txBody>
      </p:sp>
    </p:spTree>
    <p:extLst>
      <p:ext uri="{BB962C8B-B14F-4D97-AF65-F5344CB8AC3E}">
        <p14:creationId xmlns:p14="http://schemas.microsoft.com/office/powerpoint/2010/main" val="1069881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Perfect for parents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E-learning is especially suitable for parents who want to educate themselves but also have to take care of their children. </a:t>
            </a:r>
          </a:p>
          <a:p>
            <a:pPr>
              <a:spcBef>
                <a:spcPts val="2000"/>
              </a:spcBef>
            </a:pPr>
            <a:r>
              <a:rPr lang="en-US" dirty="0"/>
              <a:t>Since they could watch lectures while keeping an eye on their kids, e-learning is a great way to give parents more flexibility to manage their family and also to improve their education level at the same time.</a:t>
            </a:r>
          </a:p>
          <a:p>
            <a:pPr>
              <a:spcBef>
                <a:spcPts val="2000"/>
              </a:spcBef>
            </a:pPr>
            <a:endParaRPr lang="de-DE" dirty="0"/>
          </a:p>
        </p:txBody>
      </p:sp>
    </p:spTree>
    <p:extLst>
      <p:ext uri="{BB962C8B-B14F-4D97-AF65-F5344CB8AC3E}">
        <p14:creationId xmlns:p14="http://schemas.microsoft.com/office/powerpoint/2010/main" val="1885214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Adaption to our technological society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technological progress is quite rapid and pretty soon, our world will become even more connected and digitalized. </a:t>
            </a:r>
          </a:p>
          <a:p>
            <a:pPr>
              <a:spcBef>
                <a:spcPts val="2000"/>
              </a:spcBef>
            </a:pPr>
            <a:r>
              <a:rPr lang="en-US" dirty="0"/>
              <a:t>Online courses are a great way for students to learn online skills. </a:t>
            </a:r>
          </a:p>
          <a:p>
            <a:pPr>
              <a:spcBef>
                <a:spcPts val="2000"/>
              </a:spcBef>
            </a:pPr>
            <a:r>
              <a:rPr lang="en-US" dirty="0"/>
              <a:t>These skills will be quite valuable for their future careers since for most jobs, at least a certain amount of digital understanding will be necessary. </a:t>
            </a:r>
          </a:p>
          <a:p>
            <a:pPr>
              <a:spcBef>
                <a:spcPts val="2000"/>
              </a:spcBef>
            </a:pPr>
            <a:r>
              <a:rPr lang="en-US" dirty="0"/>
              <a:t>People who suffer from the so-called digital illiteracy will have great problem to compete for jobs in the future.</a:t>
            </a:r>
          </a:p>
          <a:p>
            <a:pPr>
              <a:spcBef>
                <a:spcPts val="2000"/>
              </a:spcBef>
            </a:pPr>
            <a:endParaRPr lang="de-DE" dirty="0"/>
          </a:p>
        </p:txBody>
      </p:sp>
    </p:spTree>
    <p:extLst>
      <p:ext uri="{BB962C8B-B14F-4D97-AF65-F5344CB8AC3E}">
        <p14:creationId xmlns:p14="http://schemas.microsoft.com/office/powerpoint/2010/main" val="2195398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Available even in times of pandemics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As we have already experienced, pandemics can lead to a shutdown of our conventional daily life, including educational institutions like universities. </a:t>
            </a:r>
          </a:p>
          <a:p>
            <a:pPr>
              <a:spcBef>
                <a:spcPts val="2000"/>
              </a:spcBef>
            </a:pPr>
            <a:r>
              <a:rPr lang="en-US" dirty="0"/>
              <a:t>However, even in such hard times, online learning can be a great tool to use your time efficiently since online courses are still working in times of pandemics. </a:t>
            </a:r>
          </a:p>
          <a:p>
            <a:pPr>
              <a:spcBef>
                <a:spcPts val="2000"/>
              </a:spcBef>
            </a:pPr>
            <a:r>
              <a:rPr lang="en-US" dirty="0"/>
              <a:t>Thus, you can stay safe in your home while getting the education you need instead of attending crowded lecture halls with the risk of getting infected.</a:t>
            </a:r>
          </a:p>
          <a:p>
            <a:pPr>
              <a:spcBef>
                <a:spcPts val="2000"/>
              </a:spcBef>
            </a:pPr>
            <a:endParaRPr lang="de-DE" dirty="0"/>
          </a:p>
        </p:txBody>
      </p:sp>
    </p:spTree>
    <p:extLst>
      <p:ext uri="{BB962C8B-B14F-4D97-AF65-F5344CB8AC3E}">
        <p14:creationId xmlns:p14="http://schemas.microsoft.com/office/powerpoint/2010/main" val="7009845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Positive environmental impact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of the arguments in favor of online courses also imply a certain positive impact for our environment. </a:t>
            </a:r>
          </a:p>
          <a:p>
            <a:pPr>
              <a:spcBef>
                <a:spcPts val="2000"/>
              </a:spcBef>
            </a:pPr>
            <a:r>
              <a:rPr lang="en-US" dirty="0"/>
              <a:t>Through the use of less paper, we can mitigate the deforestation problem and can slow down global warming to a certain extent. </a:t>
            </a:r>
          </a:p>
          <a:p>
            <a:pPr>
              <a:spcBef>
                <a:spcPts val="2000"/>
              </a:spcBef>
            </a:pPr>
            <a:r>
              <a:rPr lang="en-US" dirty="0"/>
              <a:t>Since with online courses, there is less need for commuting, we can also reduce all kinds of pollution.</a:t>
            </a:r>
          </a:p>
          <a:p>
            <a:pPr>
              <a:spcBef>
                <a:spcPts val="2000"/>
              </a:spcBef>
            </a:pPr>
            <a:endParaRPr lang="de-DE" dirty="0"/>
          </a:p>
        </p:txBody>
      </p:sp>
    </p:spTree>
    <p:extLst>
      <p:ext uri="{BB962C8B-B14F-4D97-AF65-F5344CB8AC3E}">
        <p14:creationId xmlns:p14="http://schemas.microsoft.com/office/powerpoint/2010/main" val="1264120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Cons of Online Courses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92500" lnSpcReduction="20000"/>
          </a:bodyPr>
          <a:lstStyle/>
          <a:p>
            <a:r>
              <a:rPr lang="en-US" b="1" dirty="0"/>
              <a:t>Requires high levels of self-discipline</a:t>
            </a:r>
            <a:endParaRPr lang="en-US" dirty="0"/>
          </a:p>
          <a:p>
            <a:r>
              <a:rPr lang="en-US" b="1" dirty="0"/>
              <a:t>Less individual support</a:t>
            </a:r>
            <a:endParaRPr lang="en-US" dirty="0"/>
          </a:p>
          <a:p>
            <a:r>
              <a:rPr lang="en-US" b="1" dirty="0"/>
              <a:t>Some people may not have access to a computer</a:t>
            </a:r>
            <a:endParaRPr lang="en-US" dirty="0"/>
          </a:p>
          <a:p>
            <a:r>
              <a:rPr lang="en-US" b="1" dirty="0"/>
              <a:t>Good time management skills necessary</a:t>
            </a:r>
            <a:endParaRPr lang="en-US" dirty="0"/>
          </a:p>
          <a:p>
            <a:r>
              <a:rPr lang="en-US" b="1" dirty="0"/>
              <a:t>People with disabilities may need personal education</a:t>
            </a:r>
            <a:endParaRPr lang="en-US" dirty="0"/>
          </a:p>
          <a:p>
            <a:r>
              <a:rPr lang="en-US" b="1" dirty="0"/>
              <a:t>Dropout rates may be higher</a:t>
            </a:r>
            <a:endParaRPr lang="en-US" dirty="0"/>
          </a:p>
          <a:p>
            <a:r>
              <a:rPr lang="en-US" b="1" dirty="0"/>
              <a:t>Less interactions with other students</a:t>
            </a:r>
            <a:endParaRPr lang="en-US" dirty="0"/>
          </a:p>
          <a:p>
            <a:r>
              <a:rPr lang="en-US" b="1" dirty="0"/>
              <a:t>Fewer networking possibilities</a:t>
            </a:r>
            <a:endParaRPr lang="en-US" dirty="0"/>
          </a:p>
          <a:p>
            <a:r>
              <a:rPr lang="en-US" b="1" dirty="0"/>
              <a:t>Technology issues</a:t>
            </a:r>
            <a:endParaRPr lang="en-US" dirty="0"/>
          </a:p>
          <a:p>
            <a:r>
              <a:rPr lang="en-US" b="1" dirty="0"/>
              <a:t>Hard to get financial support for online courses</a:t>
            </a:r>
            <a:endParaRPr lang="en-US" dirty="0"/>
          </a:p>
          <a:p>
            <a:r>
              <a:rPr lang="en-US" b="1" dirty="0"/>
              <a:t>Motivation to learn may suffer over time</a:t>
            </a:r>
            <a:endParaRPr lang="en-US" dirty="0"/>
          </a:p>
          <a:p>
            <a:r>
              <a:rPr lang="en-US" b="1" dirty="0"/>
              <a:t>Overall acceptance of online courses may be lower</a:t>
            </a:r>
            <a:endParaRPr lang="en-US" dirty="0"/>
          </a:p>
          <a:p>
            <a:r>
              <a:rPr lang="en-US" b="1" dirty="0"/>
              <a:t>Some online courses might be scam</a:t>
            </a:r>
            <a:endParaRPr lang="en-US" dirty="0"/>
          </a:p>
          <a:p>
            <a:r>
              <a:rPr lang="en-US" b="1" dirty="0"/>
              <a:t>Not available for all fields of study</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What</a:t>
            </a:r>
            <a:r>
              <a:rPr lang="de-DE" dirty="0"/>
              <a:t> </a:t>
            </a:r>
            <a:r>
              <a:rPr lang="de-DE" dirty="0" err="1"/>
              <a:t>are</a:t>
            </a:r>
            <a:r>
              <a:rPr lang="de-DE" dirty="0"/>
              <a:t> online </a:t>
            </a:r>
            <a:r>
              <a:rPr lang="de-DE" dirty="0" err="1"/>
              <a:t>classes</a:t>
            </a:r>
            <a:r>
              <a:rPr lang="de-DE" dirty="0"/>
              <a: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Online courses have become quite popular over the past decades. </a:t>
            </a:r>
          </a:p>
          <a:p>
            <a:pPr>
              <a:spcBef>
                <a:spcPts val="2000"/>
              </a:spcBef>
            </a:pPr>
            <a:r>
              <a:rPr lang="en-US" dirty="0"/>
              <a:t>Through the maturity of the internet, billions of people have now access to online courses. </a:t>
            </a:r>
          </a:p>
          <a:p>
            <a:pPr>
              <a:spcBef>
                <a:spcPts val="2000"/>
              </a:spcBef>
            </a:pPr>
            <a:r>
              <a:rPr lang="en-US" dirty="0"/>
              <a:t>Since they are a convenient way of studying and also have many additional benefits, online classes may be a good alternative to classical education for many people. </a:t>
            </a:r>
          </a:p>
          <a:p>
            <a:pPr>
              <a:spcBef>
                <a:spcPts val="2000"/>
              </a:spcBef>
            </a:pPr>
            <a:r>
              <a:rPr lang="en-US" dirty="0"/>
              <a:t>However, online learning also has some serious downsides. In this presentation, the pros and cons of online courses are examined.</a:t>
            </a:r>
          </a:p>
          <a:p>
            <a:pPr>
              <a:spcBef>
                <a:spcPts val="2000"/>
              </a:spcBef>
            </a:pPr>
            <a:endParaRPr lang="de-DE" dirty="0"/>
          </a:p>
        </p:txBody>
      </p:sp>
    </p:spTree>
    <p:extLst>
      <p:ext uri="{BB962C8B-B14F-4D97-AF65-F5344CB8AC3E}">
        <p14:creationId xmlns:p14="http://schemas.microsoft.com/office/powerpoint/2010/main" val="3892322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Requires high levels of self-discipline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Online courses require a high level of self-discipline. </a:t>
            </a:r>
          </a:p>
          <a:p>
            <a:pPr>
              <a:spcBef>
                <a:spcPts val="2000"/>
              </a:spcBef>
            </a:pPr>
            <a:r>
              <a:rPr lang="en-US" dirty="0"/>
              <a:t>At home, you can be distracted by so many different things. </a:t>
            </a:r>
          </a:p>
          <a:p>
            <a:pPr>
              <a:spcBef>
                <a:spcPts val="2000"/>
              </a:spcBef>
            </a:pPr>
            <a:r>
              <a:rPr lang="en-US" dirty="0"/>
              <a:t>Maybe your phone is ringing all the time or you get many messages every day. </a:t>
            </a:r>
          </a:p>
          <a:p>
            <a:pPr>
              <a:spcBef>
                <a:spcPts val="2000"/>
              </a:spcBef>
            </a:pPr>
            <a:r>
              <a:rPr lang="en-US" dirty="0"/>
              <a:t>Maybe you want to watch your favorite TV show instead of learning. </a:t>
            </a:r>
          </a:p>
          <a:p>
            <a:pPr>
              <a:spcBef>
                <a:spcPts val="2000"/>
              </a:spcBef>
            </a:pPr>
            <a:r>
              <a:rPr lang="en-US" dirty="0"/>
              <a:t>Maybe you are just tired and unmotivated. </a:t>
            </a:r>
          </a:p>
          <a:p>
            <a:pPr>
              <a:spcBef>
                <a:spcPts val="2000"/>
              </a:spcBef>
            </a:pPr>
            <a:r>
              <a:rPr lang="en-US" dirty="0"/>
              <a:t>All those things might prevent you from effective learning. </a:t>
            </a:r>
          </a:p>
          <a:p>
            <a:pPr>
              <a:spcBef>
                <a:spcPts val="2000"/>
              </a:spcBef>
            </a:pPr>
            <a:r>
              <a:rPr lang="en-US" dirty="0"/>
              <a:t>Thus, in order to get a proper learning experience, you have to make sure that you can limit the distractions at home.</a:t>
            </a:r>
          </a:p>
          <a:p>
            <a:pPr>
              <a:spcBef>
                <a:spcPts val="2000"/>
              </a:spcBef>
            </a:pPr>
            <a:endParaRPr lang="de-DE" dirty="0"/>
          </a:p>
        </p:txBody>
      </p:sp>
    </p:spTree>
    <p:extLst>
      <p:ext uri="{BB962C8B-B14F-4D97-AF65-F5344CB8AC3E}">
        <p14:creationId xmlns:p14="http://schemas.microsoft.com/office/powerpoint/2010/main" val="709937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Less individual support</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Even though online courses have several advantages, an important issue with online courses is that they usually provide less individual support. </a:t>
            </a:r>
          </a:p>
          <a:p>
            <a:pPr>
              <a:spcBef>
                <a:spcPts val="2000"/>
              </a:spcBef>
            </a:pPr>
            <a:r>
              <a:rPr lang="en-US" dirty="0"/>
              <a:t>For instance, if you attend courses at your university, you could ask questions in person almost all the time. </a:t>
            </a:r>
          </a:p>
          <a:p>
            <a:pPr>
              <a:spcBef>
                <a:spcPts val="2000"/>
              </a:spcBef>
            </a:pPr>
            <a:r>
              <a:rPr lang="en-US" dirty="0"/>
              <a:t>However, in online courses, you might have to wait a few days until you get a response. </a:t>
            </a:r>
          </a:p>
          <a:p>
            <a:pPr>
              <a:spcBef>
                <a:spcPts val="2000"/>
              </a:spcBef>
            </a:pPr>
            <a:r>
              <a:rPr lang="en-US" dirty="0"/>
              <a:t>This may limit your personal learning experience to a certain extent and may prevent you to fully understand the education material.</a:t>
            </a:r>
          </a:p>
          <a:p>
            <a:pPr>
              <a:spcBef>
                <a:spcPts val="2000"/>
              </a:spcBef>
            </a:pPr>
            <a:endParaRPr lang="de-DE" dirty="0"/>
          </a:p>
        </p:txBody>
      </p:sp>
    </p:spTree>
    <p:extLst>
      <p:ext uri="{BB962C8B-B14F-4D97-AF65-F5344CB8AC3E}">
        <p14:creationId xmlns:p14="http://schemas.microsoft.com/office/powerpoint/2010/main" val="1185525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Some people may not have access to a computer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are also many poor people on our planet who don’t have access to computers and to the internet and can therefore not use online courses to improve their education levels at all. </a:t>
            </a:r>
          </a:p>
          <a:p>
            <a:pPr>
              <a:spcBef>
                <a:spcPts val="2000"/>
              </a:spcBef>
            </a:pPr>
            <a:r>
              <a:rPr lang="en-US" dirty="0"/>
              <a:t>Thus, for these people, online learning is not an option and they still have to learn from books and often through self-studying since their parents are not able to send them to school or to college due to a lack of money.</a:t>
            </a:r>
          </a:p>
          <a:p>
            <a:pPr>
              <a:spcBef>
                <a:spcPts val="2000"/>
              </a:spcBef>
            </a:pPr>
            <a:endParaRPr lang="de-DE" dirty="0"/>
          </a:p>
        </p:txBody>
      </p:sp>
    </p:spTree>
    <p:extLst>
      <p:ext uri="{BB962C8B-B14F-4D97-AF65-F5344CB8AC3E}">
        <p14:creationId xmlns:p14="http://schemas.microsoft.com/office/powerpoint/2010/main" val="30705880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Good time management skills necessary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Many online courses also require participants to take part in an exam to complete the course. This means that students have to prepare for those exams. </a:t>
            </a:r>
          </a:p>
          <a:p>
            <a:pPr>
              <a:spcBef>
                <a:spcPts val="2000"/>
              </a:spcBef>
            </a:pPr>
            <a:r>
              <a:rPr lang="en-US" dirty="0"/>
              <a:t>If students are not able to manage their time properly, chances are that at least some of them will fail the exam simply due to the fact that they were not able to start learning early enough.</a:t>
            </a:r>
          </a:p>
          <a:p>
            <a:pPr>
              <a:spcBef>
                <a:spcPts val="2000"/>
              </a:spcBef>
            </a:pPr>
            <a:endParaRPr lang="de-DE" dirty="0"/>
          </a:p>
        </p:txBody>
      </p:sp>
    </p:spTree>
    <p:extLst>
      <p:ext uri="{BB962C8B-B14F-4D97-AF65-F5344CB8AC3E}">
        <p14:creationId xmlns:p14="http://schemas.microsoft.com/office/powerpoint/2010/main" val="641576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fontScale="90000"/>
          </a:bodyPr>
          <a:lstStyle/>
          <a:p>
            <a:r>
              <a:rPr lang="en-US" dirty="0"/>
              <a:t>People with disabilities may need personal 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are also students who need much more personal assistance due to learning disabilities. </a:t>
            </a:r>
          </a:p>
          <a:p>
            <a:pPr>
              <a:spcBef>
                <a:spcPts val="2000"/>
              </a:spcBef>
            </a:pPr>
            <a:r>
              <a:rPr lang="en-US" dirty="0"/>
              <a:t>Those students are not able to learn properly solely through online courses and need at least some help from a professional. </a:t>
            </a:r>
          </a:p>
          <a:p>
            <a:pPr>
              <a:spcBef>
                <a:spcPts val="2000"/>
              </a:spcBef>
            </a:pPr>
            <a:r>
              <a:rPr lang="en-US" dirty="0"/>
              <a:t>Thus, for some groups of students, self-studying and e-learning may not suitable and those students need proper learning assistance instead.</a:t>
            </a:r>
          </a:p>
          <a:p>
            <a:pPr>
              <a:spcBef>
                <a:spcPts val="2000"/>
              </a:spcBef>
            </a:pPr>
            <a:endParaRPr lang="de-DE" dirty="0"/>
          </a:p>
        </p:txBody>
      </p:sp>
    </p:spTree>
    <p:extLst>
      <p:ext uri="{BB962C8B-B14F-4D97-AF65-F5344CB8AC3E}">
        <p14:creationId xmlns:p14="http://schemas.microsoft.com/office/powerpoint/2010/main" val="965071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Dropout rates may be higher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it is quite easy to lose the motivation for self-studying, dropout rates for online courses may be much higher compared to regular college lessons. </a:t>
            </a:r>
          </a:p>
          <a:p>
            <a:pPr>
              <a:spcBef>
                <a:spcPts val="2000"/>
              </a:spcBef>
            </a:pPr>
            <a:r>
              <a:rPr lang="en-US" dirty="0"/>
              <a:t>This is due to the fact that at college, teachers try to motivate their students in order to achieve good grades and to complete the course. </a:t>
            </a:r>
          </a:p>
          <a:p>
            <a:pPr>
              <a:spcBef>
                <a:spcPts val="2000"/>
              </a:spcBef>
            </a:pPr>
            <a:r>
              <a:rPr lang="en-US" dirty="0"/>
              <a:t>In contrast, it is much more difficult to stay motivated at home when nobody is pushing you and the chances that you finally quit your online course may be significantly higher.</a:t>
            </a:r>
          </a:p>
          <a:p>
            <a:pPr>
              <a:spcBef>
                <a:spcPts val="2000"/>
              </a:spcBef>
            </a:pPr>
            <a:endParaRPr lang="de-DE" dirty="0"/>
          </a:p>
        </p:txBody>
      </p:sp>
    </p:spTree>
    <p:extLst>
      <p:ext uri="{BB962C8B-B14F-4D97-AF65-F5344CB8AC3E}">
        <p14:creationId xmlns:p14="http://schemas.microsoft.com/office/powerpoint/2010/main" val="360847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Less interactions with other students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 interaction with other students is one main reason why many students like to attend university. </a:t>
            </a:r>
          </a:p>
          <a:p>
            <a:pPr>
              <a:spcBef>
                <a:spcPts val="2000"/>
              </a:spcBef>
            </a:pPr>
            <a:r>
              <a:rPr lang="en-US" dirty="0"/>
              <a:t>It is quite interesting to meet people from different regions and to connect with each other. You can also make really good friends at college. </a:t>
            </a:r>
          </a:p>
          <a:p>
            <a:pPr>
              <a:spcBef>
                <a:spcPts val="2000"/>
              </a:spcBef>
            </a:pPr>
            <a:r>
              <a:rPr lang="en-US" dirty="0"/>
              <a:t>Through online courses, all of this is not really possible. </a:t>
            </a:r>
          </a:p>
          <a:p>
            <a:pPr>
              <a:spcBef>
                <a:spcPts val="2000"/>
              </a:spcBef>
            </a:pPr>
            <a:r>
              <a:rPr lang="en-US" dirty="0"/>
              <a:t>Sure, you might have the opportunity to chat from time to time with other students of your online course, however, there will likely not be such a strong connection between you and them.</a:t>
            </a:r>
          </a:p>
          <a:p>
            <a:pPr>
              <a:spcBef>
                <a:spcPts val="2000"/>
              </a:spcBef>
            </a:pPr>
            <a:endParaRPr lang="de-DE" dirty="0"/>
          </a:p>
        </p:txBody>
      </p:sp>
    </p:spTree>
    <p:extLst>
      <p:ext uri="{BB962C8B-B14F-4D97-AF65-F5344CB8AC3E}">
        <p14:creationId xmlns:p14="http://schemas.microsoft.com/office/powerpoint/2010/main" val="475935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Fewer networking possibilities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Networking is another important aspect of attending university for many people. </a:t>
            </a:r>
          </a:p>
          <a:p>
            <a:pPr>
              <a:spcBef>
                <a:spcPts val="2000"/>
              </a:spcBef>
            </a:pPr>
            <a:r>
              <a:rPr lang="en-US" dirty="0"/>
              <a:t>If you connect to many people on campus, chances are that you will have many connections to different companies in the future. </a:t>
            </a:r>
          </a:p>
          <a:p>
            <a:pPr>
              <a:spcBef>
                <a:spcPts val="2000"/>
              </a:spcBef>
            </a:pPr>
            <a:r>
              <a:rPr lang="en-US" dirty="0"/>
              <a:t>This may give you an important advantage to get a job at those firms. </a:t>
            </a:r>
          </a:p>
          <a:p>
            <a:pPr>
              <a:spcBef>
                <a:spcPts val="2000"/>
              </a:spcBef>
            </a:pPr>
            <a:r>
              <a:rPr lang="en-US" dirty="0"/>
              <a:t>The networking aspect is completely missing in most online courses, which may be a huge disadvantage of online classes compared to traditional education models.</a:t>
            </a:r>
          </a:p>
          <a:p>
            <a:pPr>
              <a:spcBef>
                <a:spcPts val="2000"/>
              </a:spcBef>
            </a:pPr>
            <a:endParaRPr lang="de-DE" dirty="0"/>
          </a:p>
        </p:txBody>
      </p:sp>
    </p:spTree>
    <p:extLst>
      <p:ext uri="{BB962C8B-B14F-4D97-AF65-F5344CB8AC3E}">
        <p14:creationId xmlns:p14="http://schemas.microsoft.com/office/powerpoint/2010/main" val="1523335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Technology issues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There might also be some technology issues related to online courses. </a:t>
            </a:r>
          </a:p>
          <a:p>
            <a:pPr>
              <a:spcBef>
                <a:spcPts val="2000"/>
              </a:spcBef>
            </a:pPr>
            <a:r>
              <a:rPr lang="en-US" dirty="0"/>
              <a:t>These courses may sometimes have system requirements which not all people will be able to meet. </a:t>
            </a:r>
          </a:p>
          <a:p>
            <a:pPr>
              <a:spcBef>
                <a:spcPts val="2000"/>
              </a:spcBef>
            </a:pPr>
            <a:r>
              <a:rPr lang="en-US" dirty="0"/>
              <a:t>For instance, your computer may not have enough RAM or your computer operating system may be outdated. </a:t>
            </a:r>
          </a:p>
          <a:p>
            <a:pPr>
              <a:spcBef>
                <a:spcPts val="2000"/>
              </a:spcBef>
            </a:pPr>
            <a:r>
              <a:rPr lang="en-US" dirty="0"/>
              <a:t>Especially people who are not familiar with computer technology might have a hard time to deal with technical issues.</a:t>
            </a:r>
          </a:p>
          <a:p>
            <a:pPr>
              <a:spcBef>
                <a:spcPts val="2000"/>
              </a:spcBef>
            </a:pPr>
            <a:endParaRPr lang="de-DE" dirty="0"/>
          </a:p>
        </p:txBody>
      </p:sp>
    </p:spTree>
    <p:extLst>
      <p:ext uri="{BB962C8B-B14F-4D97-AF65-F5344CB8AC3E}">
        <p14:creationId xmlns:p14="http://schemas.microsoft.com/office/powerpoint/2010/main" val="2771676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Hard to get financial support for online courses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most countries, it is quite hard to get financial aid for online courses. </a:t>
            </a:r>
          </a:p>
          <a:p>
            <a:pPr>
              <a:spcBef>
                <a:spcPts val="2000"/>
              </a:spcBef>
            </a:pPr>
            <a:r>
              <a:rPr lang="en-US" dirty="0"/>
              <a:t>While some states and institutions provide scholarships for students, those scholarships can usually not be used for online courses. </a:t>
            </a:r>
          </a:p>
          <a:p>
            <a:pPr>
              <a:spcBef>
                <a:spcPts val="2000"/>
              </a:spcBef>
            </a:pPr>
            <a:r>
              <a:rPr lang="en-US" dirty="0"/>
              <a:t>Thus, especially for talented people which may be able to get scholarships from universities, it might be a better idea to join those universities instead of going for online education.</a:t>
            </a:r>
          </a:p>
          <a:p>
            <a:pPr>
              <a:spcBef>
                <a:spcPts val="2000"/>
              </a:spcBef>
            </a:pPr>
            <a:endParaRPr lang="de-DE" dirty="0"/>
          </a:p>
        </p:txBody>
      </p:sp>
    </p:spTree>
    <p:extLst>
      <p:ext uri="{BB962C8B-B14F-4D97-AF65-F5344CB8AC3E}">
        <p14:creationId xmlns:p14="http://schemas.microsoft.com/office/powerpoint/2010/main" val="90660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Pros of online classes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fontScale="92500" lnSpcReduction="20000"/>
          </a:bodyPr>
          <a:lstStyle/>
          <a:p>
            <a:r>
              <a:rPr lang="en-US" b="1" dirty="0"/>
              <a:t>Flexible schedule</a:t>
            </a:r>
            <a:endParaRPr lang="en-US" dirty="0"/>
          </a:p>
          <a:p>
            <a:r>
              <a:rPr lang="en-US" b="1" dirty="0"/>
              <a:t>Opportunity to watch a lecture again</a:t>
            </a:r>
            <a:endParaRPr lang="en-US" dirty="0"/>
          </a:p>
          <a:p>
            <a:r>
              <a:rPr lang="en-US" b="1" dirty="0"/>
              <a:t>Can be joined from almost everywhere</a:t>
            </a:r>
            <a:endParaRPr lang="en-US" dirty="0"/>
          </a:p>
          <a:p>
            <a:r>
              <a:rPr lang="en-US" b="1" dirty="0"/>
              <a:t>Could be done after work</a:t>
            </a:r>
            <a:endParaRPr lang="en-US" dirty="0"/>
          </a:p>
          <a:p>
            <a:r>
              <a:rPr lang="en-US" b="1" dirty="0"/>
              <a:t>Huge variety of topics</a:t>
            </a:r>
            <a:endParaRPr lang="en-US" dirty="0"/>
          </a:p>
          <a:p>
            <a:r>
              <a:rPr lang="en-US" b="1" dirty="0"/>
              <a:t>You can save paper</a:t>
            </a:r>
            <a:endParaRPr lang="en-US" dirty="0"/>
          </a:p>
          <a:p>
            <a:r>
              <a:rPr lang="en-US" b="1" dirty="0"/>
              <a:t>No commuting required</a:t>
            </a:r>
            <a:endParaRPr lang="en-US" dirty="0"/>
          </a:p>
          <a:p>
            <a:r>
              <a:rPr lang="en-US" b="1" dirty="0"/>
              <a:t>Online courses may be cheaper</a:t>
            </a:r>
            <a:endParaRPr lang="en-US" dirty="0"/>
          </a:p>
          <a:p>
            <a:r>
              <a:rPr lang="en-US" b="1" dirty="0"/>
              <a:t>More effective way of learning</a:t>
            </a:r>
            <a:endParaRPr lang="en-US" dirty="0"/>
          </a:p>
          <a:p>
            <a:r>
              <a:rPr lang="en-US" b="1" dirty="0"/>
              <a:t>Individual learning pace</a:t>
            </a:r>
            <a:endParaRPr lang="en-US" dirty="0"/>
          </a:p>
          <a:p>
            <a:r>
              <a:rPr lang="en-US" b="1" dirty="0"/>
              <a:t>Convenience</a:t>
            </a:r>
            <a:endParaRPr lang="en-US" dirty="0"/>
          </a:p>
          <a:p>
            <a:r>
              <a:rPr lang="en-US" b="1" dirty="0"/>
              <a:t>Perfect for parents</a:t>
            </a:r>
            <a:endParaRPr lang="en-US" dirty="0"/>
          </a:p>
          <a:p>
            <a:r>
              <a:rPr lang="en-US" b="1" dirty="0"/>
              <a:t>Adaption to our technological society</a:t>
            </a:r>
            <a:endParaRPr lang="en-US" dirty="0"/>
          </a:p>
          <a:p>
            <a:r>
              <a:rPr lang="en-US" b="1" dirty="0"/>
              <a:t>Available even in times of pandemics</a:t>
            </a:r>
            <a:endParaRPr lang="en-US" dirty="0"/>
          </a:p>
          <a:p>
            <a:r>
              <a:rPr lang="en-US" b="1" dirty="0"/>
              <a:t>Positive environmental impact</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Motivation to learn may suffer over time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Some students are also quite motivated in the first months of their online course. </a:t>
            </a:r>
          </a:p>
          <a:p>
            <a:pPr>
              <a:spcBef>
                <a:spcPts val="2000"/>
              </a:spcBef>
            </a:pPr>
            <a:r>
              <a:rPr lang="en-US" dirty="0"/>
              <a:t>However, many of them lose their motivation over time, which might result in quitting courses or also in quite bad grades. </a:t>
            </a:r>
          </a:p>
          <a:p>
            <a:pPr>
              <a:spcBef>
                <a:spcPts val="2000"/>
              </a:spcBef>
            </a:pPr>
            <a:r>
              <a:rPr lang="en-US" dirty="0"/>
              <a:t>Thus, online courses are usually suitable for people who have a high level of self-discipline since those people are more likely to complete their online courses.</a:t>
            </a:r>
          </a:p>
          <a:p>
            <a:pPr>
              <a:spcBef>
                <a:spcPts val="2000"/>
              </a:spcBef>
            </a:pPr>
            <a:endParaRPr lang="de-DE" dirty="0"/>
          </a:p>
        </p:txBody>
      </p:sp>
    </p:spTree>
    <p:extLst>
      <p:ext uri="{BB962C8B-B14F-4D97-AF65-F5344CB8AC3E}">
        <p14:creationId xmlns:p14="http://schemas.microsoft.com/office/powerpoint/2010/main" val="6578306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Overall acceptance of online courses may be lower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problem of only courses is that the overall acceptance and the reputation is often quite low. </a:t>
            </a:r>
          </a:p>
          <a:p>
            <a:pPr>
              <a:spcBef>
                <a:spcPts val="2000"/>
              </a:spcBef>
            </a:pPr>
            <a:r>
              <a:rPr lang="en-US" dirty="0"/>
              <a:t>Many companies still prefer students from conventional universities over students who only got an online degree. </a:t>
            </a:r>
          </a:p>
          <a:p>
            <a:pPr>
              <a:spcBef>
                <a:spcPts val="2000"/>
              </a:spcBef>
            </a:pPr>
            <a:r>
              <a:rPr lang="en-US" dirty="0"/>
              <a:t>This may translate into worse job opportunities for students with online degrees and may also translate into lower salaries.</a:t>
            </a:r>
          </a:p>
          <a:p>
            <a:pPr>
              <a:spcBef>
                <a:spcPts val="2000"/>
              </a:spcBef>
            </a:pPr>
            <a:endParaRPr lang="de-DE" dirty="0"/>
          </a:p>
        </p:txBody>
      </p:sp>
    </p:spTree>
    <p:extLst>
      <p:ext uri="{BB962C8B-B14F-4D97-AF65-F5344CB8AC3E}">
        <p14:creationId xmlns:p14="http://schemas.microsoft.com/office/powerpoint/2010/main" val="1321810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Some online courses might be scam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Only courses also greatly vary in their quality. </a:t>
            </a:r>
          </a:p>
          <a:p>
            <a:pPr>
              <a:spcBef>
                <a:spcPts val="2000"/>
              </a:spcBef>
            </a:pPr>
            <a:r>
              <a:rPr lang="en-US" dirty="0"/>
              <a:t>While some online classes are of pretty high quality, many of them are often low quality or even scam. </a:t>
            </a:r>
          </a:p>
          <a:p>
            <a:pPr>
              <a:spcBef>
                <a:spcPts val="2000"/>
              </a:spcBef>
            </a:pPr>
            <a:r>
              <a:rPr lang="en-US" dirty="0"/>
              <a:t>Since everyone is allowed to make and distribute an online course, the overall quality of online courses is usually much lower compared to colleges and universities. </a:t>
            </a:r>
          </a:p>
          <a:p>
            <a:pPr>
              <a:spcBef>
                <a:spcPts val="2000"/>
              </a:spcBef>
            </a:pPr>
            <a:r>
              <a:rPr lang="en-US" dirty="0"/>
              <a:t>However, there might be exceptions to the rule. </a:t>
            </a:r>
          </a:p>
          <a:p>
            <a:pPr>
              <a:spcBef>
                <a:spcPts val="2000"/>
              </a:spcBef>
            </a:pPr>
            <a:r>
              <a:rPr lang="en-US" dirty="0"/>
              <a:t>If you plan to sign up for an online course, make sure to check out the reputation of the course provider before entering the course!</a:t>
            </a:r>
          </a:p>
          <a:p>
            <a:pPr>
              <a:spcBef>
                <a:spcPts val="2000"/>
              </a:spcBef>
            </a:pPr>
            <a:endParaRPr lang="de-DE" dirty="0"/>
          </a:p>
        </p:txBody>
      </p:sp>
    </p:spTree>
    <p:extLst>
      <p:ext uri="{BB962C8B-B14F-4D97-AF65-F5344CB8AC3E}">
        <p14:creationId xmlns:p14="http://schemas.microsoft.com/office/powerpoint/2010/main" val="3123026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Not available for all fields of study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Although online courses are offered for a variety of different topics, there are also many niches for which online courses do not yet exist. </a:t>
            </a:r>
          </a:p>
          <a:p>
            <a:pPr>
              <a:spcBef>
                <a:spcPts val="2000"/>
              </a:spcBef>
            </a:pPr>
            <a:r>
              <a:rPr lang="en-US" dirty="0"/>
              <a:t>Thus, for those specialized areas, it might be a good idea to join classical education facilities instead.</a:t>
            </a:r>
          </a:p>
          <a:p>
            <a:pPr>
              <a:spcBef>
                <a:spcPts val="2000"/>
              </a:spcBef>
            </a:pPr>
            <a:endParaRPr lang="de-DE" dirty="0"/>
          </a:p>
        </p:txBody>
      </p:sp>
    </p:spTree>
    <p:extLst>
      <p:ext uri="{BB962C8B-B14F-4D97-AF65-F5344CB8AC3E}">
        <p14:creationId xmlns:p14="http://schemas.microsoft.com/office/powerpoint/2010/main" val="37831506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Online courses can be a great way to improve your education level. </a:t>
            </a:r>
          </a:p>
          <a:p>
            <a:pPr>
              <a:spcBef>
                <a:spcPts val="2000"/>
              </a:spcBef>
            </a:pPr>
            <a:r>
              <a:rPr lang="en-US" dirty="0"/>
              <a:t>E-learning has several important advantages and will therefore significantly grow in popularity in the future. </a:t>
            </a:r>
          </a:p>
          <a:p>
            <a:pPr>
              <a:spcBef>
                <a:spcPts val="2000"/>
              </a:spcBef>
            </a:pPr>
            <a:r>
              <a:rPr lang="en-US" dirty="0"/>
              <a:t>However, there are also some downsides to online classes. </a:t>
            </a:r>
          </a:p>
          <a:p>
            <a:pPr>
              <a:spcBef>
                <a:spcPts val="2000"/>
              </a:spcBef>
            </a:pPr>
            <a:r>
              <a:rPr lang="en-US" dirty="0"/>
              <a:t>Therefore, you should make sure to check what you get for your money before joining those courses. </a:t>
            </a:r>
          </a:p>
          <a:p>
            <a:pPr>
              <a:spcBef>
                <a:spcPts val="2000"/>
              </a:spcBef>
            </a:pPr>
            <a:r>
              <a:rPr lang="en-US" dirty="0"/>
              <a:t>If you inform yourself properly, online courses could be a valid alternative to the classical education system for you.</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a:t>
            </a:r>
            <a:r>
              <a:rPr lang="en-US" u="sng" dirty="0" err="1">
                <a:hlinkClick r:id="rId2"/>
              </a:rPr>
              <a:t>Educational_technology</a:t>
            </a:r>
            <a:endParaRPr lang="en-US" dirty="0"/>
          </a:p>
          <a:p>
            <a:pPr>
              <a:spcBef>
                <a:spcPts val="2000"/>
              </a:spcBef>
            </a:pPr>
            <a:r>
              <a:rPr lang="en-US" u="sng" dirty="0">
                <a:hlinkClick r:id="rId3"/>
              </a:rPr>
              <a:t>https://</a:t>
            </a:r>
            <a:r>
              <a:rPr lang="en-US" u="sng" dirty="0" err="1">
                <a:hlinkClick r:id="rId3"/>
              </a:rPr>
              <a:t>en.wikipedia.org</a:t>
            </a:r>
            <a:r>
              <a:rPr lang="en-US" u="sng" dirty="0">
                <a:hlinkClick r:id="rId3"/>
              </a:rPr>
              <a:t>/wiki/</a:t>
            </a:r>
            <a:r>
              <a:rPr lang="en-US" u="sng" dirty="0" err="1">
                <a:hlinkClick r:id="rId3"/>
              </a:rPr>
              <a:t>Online_learning_in_higher_education</a:t>
            </a:r>
            <a:endParaRPr lang="en-US" dirty="0"/>
          </a:p>
          <a:p>
            <a:pPr>
              <a:spcBef>
                <a:spcPts val="2000"/>
              </a:spcBef>
            </a:pPr>
            <a:r>
              <a:rPr lang="en-US" u="sng" dirty="0">
                <a:hlinkClick r:id="rId4"/>
              </a:rPr>
              <a:t>https://</a:t>
            </a:r>
            <a:r>
              <a:rPr lang="en-US" u="sng" dirty="0" err="1">
                <a:hlinkClick r:id="rId4"/>
              </a:rPr>
              <a:t>britannicalearn.com</a:t>
            </a:r>
            <a:r>
              <a:rPr lang="en-US" u="sng" dirty="0">
                <a:hlinkClick r:id="rId4"/>
              </a:rPr>
              <a:t>/</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Flexible schedule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One important advantage of online courses is that the schedule is usually quite flexible, meaning that students do not have to watch the lecture in real-time but can watch the recorded version of it later on. </a:t>
            </a:r>
          </a:p>
          <a:p>
            <a:pPr>
              <a:spcBef>
                <a:spcPts val="2000"/>
              </a:spcBef>
            </a:pPr>
            <a:r>
              <a:rPr lang="en-US" dirty="0"/>
              <a:t>This may be quite attractive since students may enjoy the good weather outside during the day and could watch the lectures in the evening. </a:t>
            </a:r>
          </a:p>
          <a:p>
            <a:pPr>
              <a:spcBef>
                <a:spcPts val="2000"/>
              </a:spcBef>
            </a:pPr>
            <a:r>
              <a:rPr lang="en-US" dirty="0"/>
              <a:t>Compared to conventional classes, the flexibility of online courses can improve the quality of life for many people.</a:t>
            </a:r>
          </a:p>
          <a:p>
            <a:pPr>
              <a:spcBef>
                <a:spcPts val="2000"/>
              </a:spcBef>
            </a:pPr>
            <a:endParaRPr lang="de-DE" dirty="0"/>
          </a:p>
        </p:txBody>
      </p:sp>
    </p:spTree>
    <p:extLst>
      <p:ext uri="{BB962C8B-B14F-4D97-AF65-F5344CB8AC3E}">
        <p14:creationId xmlns:p14="http://schemas.microsoft.com/office/powerpoint/2010/main" val="1498537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Opportunity to watch a lecture again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Not only are students flexible in their schedule, they also have the opportunity to watch a class multiple times. </a:t>
            </a:r>
          </a:p>
          <a:p>
            <a:pPr>
              <a:spcBef>
                <a:spcPts val="2000"/>
              </a:spcBef>
            </a:pPr>
            <a:r>
              <a:rPr lang="en-US" dirty="0"/>
              <a:t>For instance, if you have problems with a certain subject and didn’t understand everything the first time, you can rewind the lecture and watch certain part again. </a:t>
            </a:r>
          </a:p>
          <a:p>
            <a:pPr>
              <a:spcBef>
                <a:spcPts val="2000"/>
              </a:spcBef>
            </a:pPr>
            <a:r>
              <a:rPr lang="en-US" dirty="0"/>
              <a:t>By doing so, you can use your time quite efficient since you can concentrate on specific aspects of lectures and therefore improve your knowledge in those areas.</a:t>
            </a:r>
          </a:p>
          <a:p>
            <a:pPr>
              <a:spcBef>
                <a:spcPts val="2000"/>
              </a:spcBef>
            </a:pPr>
            <a:endParaRPr lang="de-DE" dirty="0"/>
          </a:p>
        </p:txBody>
      </p:sp>
    </p:spTree>
    <p:extLst>
      <p:ext uri="{BB962C8B-B14F-4D97-AF65-F5344CB8AC3E}">
        <p14:creationId xmlns:p14="http://schemas.microsoft.com/office/powerpoint/2010/main" val="2913428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Can be joined from almost everywhere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upside of online learning is that students can join from basically everywhere in the world as long as they have access to the internet. </a:t>
            </a:r>
          </a:p>
          <a:p>
            <a:pPr>
              <a:spcBef>
                <a:spcPts val="2000"/>
              </a:spcBef>
            </a:pPr>
            <a:r>
              <a:rPr lang="en-US" dirty="0"/>
              <a:t>Thus, students are quite independent regarding their geographical location since they could attend from home but also sit in a coffee shop while watching the lectures. </a:t>
            </a:r>
          </a:p>
          <a:p>
            <a:pPr>
              <a:spcBef>
                <a:spcPts val="2000"/>
              </a:spcBef>
            </a:pPr>
            <a:r>
              <a:rPr lang="en-US" dirty="0"/>
              <a:t>Especially in poor developing countries, this is an important advantage. </a:t>
            </a:r>
          </a:p>
          <a:p>
            <a:pPr>
              <a:spcBef>
                <a:spcPts val="2000"/>
              </a:spcBef>
            </a:pPr>
            <a:r>
              <a:rPr lang="en-US" dirty="0"/>
              <a:t>In many regions, children will not be able to attend school due to high tuition fees. </a:t>
            </a:r>
          </a:p>
          <a:p>
            <a:pPr>
              <a:spcBef>
                <a:spcPts val="2000"/>
              </a:spcBef>
            </a:pPr>
            <a:r>
              <a:rPr lang="en-US" dirty="0"/>
              <a:t>These children could watch free YouTube videos in order to improve their level of education, which may give them the opportunity to get out of poverty later on.</a:t>
            </a:r>
          </a:p>
          <a:p>
            <a:pPr>
              <a:spcBef>
                <a:spcPts val="2000"/>
              </a:spcBef>
            </a:pPr>
            <a:endParaRPr lang="de-DE" dirty="0"/>
          </a:p>
        </p:txBody>
      </p:sp>
    </p:spTree>
    <p:extLst>
      <p:ext uri="{BB962C8B-B14F-4D97-AF65-F5344CB8AC3E}">
        <p14:creationId xmlns:p14="http://schemas.microsoft.com/office/powerpoint/2010/main" val="2613196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Could be done after work</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Online courses are also quite beneficial for people who have a job and want to improve their education levels. </a:t>
            </a:r>
          </a:p>
          <a:p>
            <a:pPr>
              <a:spcBef>
                <a:spcPts val="2000"/>
              </a:spcBef>
            </a:pPr>
            <a:r>
              <a:rPr lang="en-US" dirty="0"/>
              <a:t>For instance, many people work from 9 to 5 in their job, get home, eat and then spend a few more hours studying. </a:t>
            </a:r>
          </a:p>
          <a:p>
            <a:pPr>
              <a:spcBef>
                <a:spcPts val="2000"/>
              </a:spcBef>
            </a:pPr>
            <a:r>
              <a:rPr lang="en-US" dirty="0"/>
              <a:t>For those people, online classes are a great tool since they are flexible in their schedule and can study whenever they have time to do so. </a:t>
            </a:r>
          </a:p>
          <a:p>
            <a:pPr>
              <a:spcBef>
                <a:spcPts val="2000"/>
              </a:spcBef>
            </a:pPr>
            <a:r>
              <a:rPr lang="en-US" dirty="0"/>
              <a:t>Thus, the combination of work and studying can be done much more efficient with only courses compared to classical learning facilities.</a:t>
            </a:r>
          </a:p>
          <a:p>
            <a:pPr>
              <a:spcBef>
                <a:spcPts val="2000"/>
              </a:spcBef>
            </a:pPr>
            <a:endParaRPr lang="de-DE" dirty="0"/>
          </a:p>
        </p:txBody>
      </p:sp>
    </p:spTree>
    <p:extLst>
      <p:ext uri="{BB962C8B-B14F-4D97-AF65-F5344CB8AC3E}">
        <p14:creationId xmlns:p14="http://schemas.microsoft.com/office/powerpoint/2010/main" val="344796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Huge variety of topics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Over the past years, the amount and the variety of online courses has greatly increased. </a:t>
            </a:r>
          </a:p>
          <a:p>
            <a:pPr>
              <a:spcBef>
                <a:spcPts val="2000"/>
              </a:spcBef>
            </a:pPr>
            <a:r>
              <a:rPr lang="en-US" dirty="0"/>
              <a:t>In almost every field of study, there are online courses with which you can improve your knowledge. </a:t>
            </a:r>
          </a:p>
          <a:p>
            <a:pPr>
              <a:spcBef>
                <a:spcPts val="2000"/>
              </a:spcBef>
            </a:pPr>
            <a:r>
              <a:rPr lang="en-US" dirty="0"/>
              <a:t>Even universities slowly but surely offer online programs since they also recognize the trend of e-learning and its advantages.</a:t>
            </a:r>
          </a:p>
          <a:p>
            <a:pPr>
              <a:spcBef>
                <a:spcPts val="2000"/>
              </a:spcBef>
            </a:pPr>
            <a:endParaRPr lang="de-DE" dirty="0"/>
          </a:p>
        </p:txBody>
      </p:sp>
    </p:spTree>
    <p:extLst>
      <p:ext uri="{BB962C8B-B14F-4D97-AF65-F5344CB8AC3E}">
        <p14:creationId xmlns:p14="http://schemas.microsoft.com/office/powerpoint/2010/main" val="204733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You can save paper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By joining online courses, you can also save plenty of paper since you do not need physical printouts anymore. You can simply download your lecture materials online. </a:t>
            </a:r>
          </a:p>
          <a:p>
            <a:pPr>
              <a:spcBef>
                <a:spcPts val="2000"/>
              </a:spcBef>
            </a:pPr>
            <a:r>
              <a:rPr lang="en-US" dirty="0"/>
              <a:t>By saving paper, you can not only save money but you can also reduce the deforestation issue since less trees have to be used for paper production. </a:t>
            </a:r>
          </a:p>
          <a:p>
            <a:pPr>
              <a:spcBef>
                <a:spcPts val="2000"/>
              </a:spcBef>
            </a:pPr>
            <a:r>
              <a:rPr lang="en-US" dirty="0"/>
              <a:t>Even though you might think that your individual impact may be quite small, the whole e-learning industry is huge and if everyone is able to save some paper, we could save many trees on a global scale.</a:t>
            </a:r>
          </a:p>
          <a:p>
            <a:pPr>
              <a:spcBef>
                <a:spcPts val="2000"/>
              </a:spcBef>
            </a:pPr>
            <a:endParaRPr lang="de-DE" dirty="0"/>
          </a:p>
        </p:txBody>
      </p:sp>
    </p:spTree>
    <p:extLst>
      <p:ext uri="{BB962C8B-B14F-4D97-AF65-F5344CB8AC3E}">
        <p14:creationId xmlns:p14="http://schemas.microsoft.com/office/powerpoint/2010/main" val="337073257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2713</Words>
  <Application>Microsoft Office PowerPoint</Application>
  <PresentationFormat>Breitbild</PresentationFormat>
  <Paragraphs>173</Paragraphs>
  <Slides>35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35</vt:i4>
      </vt:variant>
    </vt:vector>
  </HeadingPairs>
  <TitlesOfParts>
    <vt:vector size="39" baseType="lpstr">
      <vt:lpstr>Arial</vt:lpstr>
      <vt:lpstr>Calibri</vt:lpstr>
      <vt:lpstr>Calibri Light</vt:lpstr>
      <vt:lpstr>Office</vt:lpstr>
      <vt:lpstr>Online Classes</vt:lpstr>
      <vt:lpstr>What are online classes?</vt:lpstr>
      <vt:lpstr>Pros of online classes</vt:lpstr>
      <vt:lpstr>Flexible schedule</vt:lpstr>
      <vt:lpstr>Opportunity to watch a lecture again</vt:lpstr>
      <vt:lpstr>Can be joined from almost everywhere</vt:lpstr>
      <vt:lpstr>Could be done after work</vt:lpstr>
      <vt:lpstr>Huge variety of topics</vt:lpstr>
      <vt:lpstr>You can save paper</vt:lpstr>
      <vt:lpstr>No commuting required</vt:lpstr>
      <vt:lpstr>Online courses may be cheaper</vt:lpstr>
      <vt:lpstr>More effective way of learning</vt:lpstr>
      <vt:lpstr>Individual learning pace</vt:lpstr>
      <vt:lpstr>Convenience</vt:lpstr>
      <vt:lpstr>Perfect for parents</vt:lpstr>
      <vt:lpstr>Adaption to our technological society</vt:lpstr>
      <vt:lpstr>Available even in times of pandemics</vt:lpstr>
      <vt:lpstr>Positive environmental impact</vt:lpstr>
      <vt:lpstr>Cons of Online Courses</vt:lpstr>
      <vt:lpstr>Requires high levels of self-discipline</vt:lpstr>
      <vt:lpstr>Less individual support</vt:lpstr>
      <vt:lpstr>Some people may not have access to a computer</vt:lpstr>
      <vt:lpstr>Good time management skills necessary</vt:lpstr>
      <vt:lpstr>People with disabilities may need personal education</vt:lpstr>
      <vt:lpstr>Dropout rates may be higher</vt:lpstr>
      <vt:lpstr>Less interactions with other students</vt:lpstr>
      <vt:lpstr>Fewer networking possibilities</vt:lpstr>
      <vt:lpstr>Technology issues</vt:lpstr>
      <vt:lpstr>Hard to get financial support for online courses</vt:lpstr>
      <vt:lpstr>Motivation to learn may suffer over time</vt:lpstr>
      <vt:lpstr>Overall acceptance of online courses may be lower</vt:lpstr>
      <vt:lpstr>Some online courses might be scam</vt:lpstr>
      <vt:lpstr>Not available for all fields of study</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17</cp:revision>
  <dcterms:created xsi:type="dcterms:W3CDTF">2019-10-10T16:23:16Z</dcterms:created>
  <dcterms:modified xsi:type="dcterms:W3CDTF">2020-04-21T08:05:51Z</dcterms:modified>
</cp:coreProperties>
</file>