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61" r:id="rId4"/>
    <p:sldId id="304" r:id="rId5"/>
    <p:sldId id="305" r:id="rId6"/>
    <p:sldId id="306" r:id="rId7"/>
    <p:sldId id="307" r:id="rId8"/>
    <p:sldId id="308" r:id="rId9"/>
    <p:sldId id="309" r:id="rId10"/>
    <p:sldId id="310" r:id="rId11"/>
    <p:sldId id="311" r:id="rId12"/>
    <p:sldId id="312" r:id="rId13"/>
    <p:sldId id="258"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259" r:id="rId32"/>
    <p:sldId id="330" r:id="rId33"/>
    <p:sldId id="331" r:id="rId34"/>
    <p:sldId id="332" r:id="rId35"/>
    <p:sldId id="333" r:id="rId36"/>
    <p:sldId id="334" r:id="rId37"/>
    <p:sldId id="260" r:id="rId38"/>
    <p:sldId id="302" r:id="rId3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12" autoAdjust="0"/>
  </p:normalViewPr>
  <p:slideViewPr>
    <p:cSldViewPr snapToGrid="0">
      <p:cViewPr varScale="1">
        <p:scale>
          <a:sx n="78" d="100"/>
          <a:sy n="78" d="100"/>
        </p:scale>
        <p:origin x="778" y="62"/>
      </p:cViewPr>
      <p:guideLst/>
    </p:cSldViewPr>
  </p:slideViewPr>
  <p:outlineViewPr>
    <p:cViewPr>
      <p:scale>
        <a:sx n="33" d="100"/>
        <a:sy n="33" d="100"/>
      </p:scale>
      <p:origin x="0" y="-3271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dirty="0"/>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31.10.2019</a:t>
            </a:fld>
            <a:endParaRPr lang="de-DE" dirty="0"/>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dirty="0"/>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31.10.2019</a:t>
            </a:fld>
            <a:endParaRPr lang="de-DE" dirty="0"/>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dirty="0"/>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compassion.com.au/blog/why-do-the-poor-have-large-families" TargetMode="External"/><Relationship Id="rId2" Type="http://schemas.openxmlformats.org/officeDocument/2006/relationships/hyperlink" Target="https://en.wikipedia.org/wiki/One-child_policy" TargetMode="External"/><Relationship Id="rId1" Type="http://schemas.openxmlformats.org/officeDocument/2006/relationships/slideLayout" Target="../slideLayouts/slideLayout2.xml"/><Relationship Id="rId4" Type="http://schemas.openxmlformats.org/officeDocument/2006/relationships/hyperlink" Target="https://en.wikipedia.org/wiki/Human_overpopul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1DA37D1D-C8AB-49BE-A672-F340F9B106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6858001"/>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43932" y="254005"/>
            <a:ext cx="4021665" cy="550330"/>
          </a:xfrm>
        </p:spPr>
        <p:txBody>
          <a:bodyPr>
            <a:normAutofit fontScale="90000"/>
          </a:bodyPr>
          <a:lstStyle/>
          <a:p>
            <a:r>
              <a:rPr lang="en-US" sz="4500" b="1" noProof="0" dirty="0">
                <a:solidFill>
                  <a:schemeClr val="bg1"/>
                </a:solidFill>
              </a:rPr>
              <a:t>Overpopulation</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Migration and urban concentration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Migration and urban concentration can lead to a local overpopulation. </a:t>
            </a:r>
          </a:p>
          <a:p>
            <a:pPr>
              <a:spcBef>
                <a:spcPts val="2000"/>
              </a:spcBef>
            </a:pPr>
            <a:r>
              <a:rPr lang="en-US" noProof="0" dirty="0"/>
              <a:t>The urbanization process continued to progress over the last decades. </a:t>
            </a:r>
          </a:p>
          <a:p>
            <a:pPr>
              <a:spcBef>
                <a:spcPts val="2000"/>
              </a:spcBef>
            </a:pPr>
            <a:r>
              <a:rPr lang="en-US" noProof="0" dirty="0"/>
              <a:t>This is due to the fact that work demand shifts from agricultural to the service sector. </a:t>
            </a:r>
          </a:p>
          <a:p>
            <a:pPr>
              <a:spcBef>
                <a:spcPts val="2000"/>
              </a:spcBef>
            </a:pPr>
            <a:r>
              <a:rPr lang="en-US" noProof="0" dirty="0"/>
              <a:t>Thus, people have to move to the cities to find work. </a:t>
            </a:r>
          </a:p>
          <a:p>
            <a:pPr>
              <a:spcBef>
                <a:spcPts val="2000"/>
              </a:spcBef>
            </a:pPr>
            <a:r>
              <a:rPr lang="en-US" noProof="0" dirty="0"/>
              <a:t>As a result, this can lead to an overpopulation of certain areas.</a:t>
            </a:r>
          </a:p>
          <a:p>
            <a:pPr>
              <a:spcBef>
                <a:spcPts val="2000"/>
              </a:spcBef>
            </a:pPr>
            <a:endParaRPr lang="en-US" noProof="0" dirty="0"/>
          </a:p>
        </p:txBody>
      </p:sp>
    </p:spTree>
    <p:extLst>
      <p:ext uri="{BB962C8B-B14F-4D97-AF65-F5344CB8AC3E}">
        <p14:creationId xmlns:p14="http://schemas.microsoft.com/office/powerpoint/2010/main" val="135015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Immigration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Moreover, many people all over the world are forced to leave their home due to wars or famine. </a:t>
            </a:r>
          </a:p>
          <a:p>
            <a:pPr>
              <a:spcBef>
                <a:spcPts val="2000"/>
              </a:spcBef>
            </a:pPr>
            <a:r>
              <a:rPr lang="en-US" noProof="0" dirty="0"/>
              <a:t>This problem will be even bigger in the future due to the global warming issue. </a:t>
            </a:r>
          </a:p>
          <a:p>
            <a:pPr>
              <a:spcBef>
                <a:spcPts val="2000"/>
              </a:spcBef>
            </a:pPr>
            <a:r>
              <a:rPr lang="en-US" noProof="0" dirty="0"/>
              <a:t>Many farmers will no longer be able to sustain their crop yields since they will not have enough water supply anymore. </a:t>
            </a:r>
          </a:p>
          <a:p>
            <a:pPr>
              <a:spcBef>
                <a:spcPts val="2000"/>
              </a:spcBef>
            </a:pPr>
            <a:r>
              <a:rPr lang="en-US" noProof="0" dirty="0"/>
              <a:t>Thus, many people will try to migrate into countries which are not that much affected by the global warming problem and which provide higher living standards. </a:t>
            </a:r>
          </a:p>
          <a:p>
            <a:pPr>
              <a:spcBef>
                <a:spcPts val="2000"/>
              </a:spcBef>
            </a:pPr>
            <a:r>
              <a:rPr lang="en-US" noProof="0" dirty="0"/>
              <a:t>This also leads to a local overpopulation of certain areas.</a:t>
            </a:r>
          </a:p>
          <a:p>
            <a:pPr>
              <a:spcBef>
                <a:spcPts val="2000"/>
              </a:spcBef>
            </a:pPr>
            <a:endParaRPr lang="en-US" noProof="0" dirty="0"/>
          </a:p>
        </p:txBody>
      </p:sp>
    </p:spTree>
    <p:extLst>
      <p:ext uri="{BB962C8B-B14F-4D97-AF65-F5344CB8AC3E}">
        <p14:creationId xmlns:p14="http://schemas.microsoft.com/office/powerpoint/2010/main" val="27049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Family planning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In many countries, people get married in a very early age. </a:t>
            </a:r>
          </a:p>
          <a:p>
            <a:pPr>
              <a:spcBef>
                <a:spcPts val="2000"/>
              </a:spcBef>
            </a:pPr>
            <a:r>
              <a:rPr lang="en-US" noProof="0" dirty="0"/>
              <a:t>Thus, they are likely to get more children over the course of their lifes. </a:t>
            </a:r>
          </a:p>
          <a:p>
            <a:pPr>
              <a:spcBef>
                <a:spcPts val="2000"/>
              </a:spcBef>
            </a:pPr>
            <a:r>
              <a:rPr lang="en-US" noProof="0" dirty="0"/>
              <a:t>Moreover, due to a lack of education and family pressure, women see it as their responsibility to get as many children as men want since they have often been told it is the only purpose of a woman to raise children. </a:t>
            </a:r>
          </a:p>
          <a:p>
            <a:pPr>
              <a:spcBef>
                <a:spcPts val="2000"/>
              </a:spcBef>
            </a:pPr>
            <a:r>
              <a:rPr lang="en-US" noProof="0" dirty="0"/>
              <a:t>This problem is especially severe in developing countries.</a:t>
            </a:r>
          </a:p>
          <a:p>
            <a:pPr>
              <a:spcBef>
                <a:spcPts val="2000"/>
              </a:spcBef>
            </a:pPr>
            <a:endParaRPr lang="en-US" noProof="0" dirty="0"/>
          </a:p>
        </p:txBody>
      </p:sp>
    </p:spTree>
    <p:extLst>
      <p:ext uri="{BB962C8B-B14F-4D97-AF65-F5344CB8AC3E}">
        <p14:creationId xmlns:p14="http://schemas.microsoft.com/office/powerpoint/2010/main" val="8835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noProof="0" dirty="0"/>
              <a:t>Effects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70000" lnSpcReduction="20000"/>
          </a:bodyPr>
          <a:lstStyle/>
          <a:p>
            <a:pPr lvl="0"/>
            <a:r>
              <a:rPr lang="en-US" b="1" noProof="0" dirty="0"/>
              <a:t>Environmental degradation</a:t>
            </a:r>
            <a:endParaRPr lang="en-US" noProof="0" dirty="0"/>
          </a:p>
          <a:p>
            <a:pPr lvl="0"/>
            <a:r>
              <a:rPr lang="en-US" b="1" noProof="0" dirty="0"/>
              <a:t>Depletion of natural resources</a:t>
            </a:r>
            <a:endParaRPr lang="en-US" noProof="0" dirty="0"/>
          </a:p>
          <a:p>
            <a:pPr lvl="0"/>
            <a:r>
              <a:rPr lang="en-US" b="1" noProof="0" dirty="0"/>
              <a:t>Wars</a:t>
            </a:r>
            <a:endParaRPr lang="en-US" noProof="0" dirty="0"/>
          </a:p>
          <a:p>
            <a:pPr lvl="0"/>
            <a:r>
              <a:rPr lang="en-US" b="1" noProof="0" dirty="0"/>
              <a:t>Mortality</a:t>
            </a:r>
            <a:endParaRPr lang="en-US" noProof="0" dirty="0"/>
          </a:p>
          <a:p>
            <a:pPr lvl="0"/>
            <a:r>
              <a:rPr lang="en-US" b="1" noProof="0" dirty="0"/>
              <a:t>Increase in crime rates</a:t>
            </a:r>
            <a:endParaRPr lang="en-US" noProof="0" dirty="0"/>
          </a:p>
          <a:p>
            <a:pPr lvl="0"/>
            <a:r>
              <a:rPr lang="en-US" b="1" noProof="0" dirty="0"/>
              <a:t>Loss in biodiversity</a:t>
            </a:r>
            <a:endParaRPr lang="en-US" noProof="0" dirty="0"/>
          </a:p>
          <a:p>
            <a:pPr lvl="0"/>
            <a:r>
              <a:rPr lang="en-US" b="1" noProof="0" dirty="0"/>
              <a:t>Increase in pollution</a:t>
            </a:r>
            <a:endParaRPr lang="en-US" noProof="0" dirty="0"/>
          </a:p>
          <a:p>
            <a:pPr lvl="0"/>
            <a:r>
              <a:rPr lang="en-US" b="1" noProof="0" dirty="0"/>
              <a:t>Ecological collapse</a:t>
            </a:r>
            <a:endParaRPr lang="en-US" noProof="0" dirty="0"/>
          </a:p>
          <a:p>
            <a:pPr lvl="0"/>
            <a:r>
              <a:rPr lang="en-US" b="1" noProof="0" dirty="0"/>
              <a:t>Water and food conflicts</a:t>
            </a:r>
            <a:endParaRPr lang="en-US" noProof="0" dirty="0"/>
          </a:p>
          <a:p>
            <a:pPr lvl="0"/>
            <a:r>
              <a:rPr lang="en-US" b="1" noProof="0" dirty="0"/>
              <a:t>Overextensive farming</a:t>
            </a:r>
            <a:endParaRPr lang="en-US" noProof="0" dirty="0"/>
          </a:p>
          <a:p>
            <a:pPr lvl="0"/>
            <a:r>
              <a:rPr lang="en-US" b="1" noProof="0" dirty="0"/>
              <a:t>Excessive use of fossil fuels</a:t>
            </a:r>
            <a:endParaRPr lang="en-US" noProof="0" dirty="0"/>
          </a:p>
          <a:p>
            <a:pPr lvl="0"/>
            <a:r>
              <a:rPr lang="en-US" b="1" noProof="0" dirty="0"/>
              <a:t>Loss of arable land and desertification</a:t>
            </a:r>
            <a:endParaRPr lang="en-US" noProof="0" dirty="0"/>
          </a:p>
          <a:p>
            <a:pPr lvl="0"/>
            <a:r>
              <a:rPr lang="en-US" b="1" noProof="0" dirty="0"/>
              <a:t>Antibiotic-resistant bacteria</a:t>
            </a:r>
            <a:endParaRPr lang="en-US" noProof="0" dirty="0"/>
          </a:p>
          <a:p>
            <a:pPr lvl="0"/>
            <a:r>
              <a:rPr lang="en-US" b="1" noProof="0" dirty="0"/>
              <a:t>Increasing probability of epidemics</a:t>
            </a:r>
            <a:endParaRPr lang="en-US" noProof="0" dirty="0"/>
          </a:p>
          <a:p>
            <a:pPr lvl="0"/>
            <a:r>
              <a:rPr lang="en-US" b="1" noProof="0" dirty="0"/>
              <a:t>Malnutrition and starvation</a:t>
            </a:r>
            <a:endParaRPr lang="en-US" noProof="0" dirty="0"/>
          </a:p>
          <a:p>
            <a:pPr lvl="0"/>
            <a:r>
              <a:rPr lang="en-US" b="1" noProof="0" dirty="0"/>
              <a:t>Increasing costs of living and housing</a:t>
            </a:r>
            <a:endParaRPr lang="en-US" noProof="0" dirty="0"/>
          </a:p>
          <a:p>
            <a:pPr lvl="0"/>
            <a:r>
              <a:rPr lang="en-US" b="1" noProof="0" dirty="0"/>
              <a:t>Rise in unemployment</a:t>
            </a:r>
            <a:endParaRPr lang="en-US" noProof="0" dirty="0"/>
          </a:p>
          <a:p>
            <a:endParaRPr lang="en-US" noProof="0" dirty="0"/>
          </a:p>
        </p:txBody>
      </p:sp>
    </p:spTree>
    <p:extLst>
      <p:ext uri="{BB962C8B-B14F-4D97-AF65-F5344CB8AC3E}">
        <p14:creationId xmlns:p14="http://schemas.microsoft.com/office/powerpoint/2010/main" val="3837489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Environmental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Overpopulation has a vast adverse effect on the environmental system. </a:t>
            </a:r>
          </a:p>
          <a:p>
            <a:pPr>
              <a:spcBef>
                <a:spcPts val="2000"/>
              </a:spcBef>
            </a:pPr>
            <a:r>
              <a:rPr lang="en-US" noProof="0" dirty="0"/>
              <a:t>Since we have to produce large amounts of food to provide for an increasing number of people, we have to use more land and resources to accomplish this. </a:t>
            </a:r>
          </a:p>
          <a:p>
            <a:pPr>
              <a:spcBef>
                <a:spcPts val="2000"/>
              </a:spcBef>
            </a:pPr>
            <a:r>
              <a:rPr lang="en-US" noProof="0" dirty="0"/>
              <a:t>However, the use of more land comes with deforestation, which is especially severe in the Amazonian Rainforest. </a:t>
            </a:r>
          </a:p>
          <a:p>
            <a:pPr>
              <a:spcBef>
                <a:spcPts val="2000"/>
              </a:spcBef>
            </a:pPr>
            <a:r>
              <a:rPr lang="en-US" noProof="0" dirty="0"/>
              <a:t>This deforestation leads to a decline in the variety of species. </a:t>
            </a:r>
          </a:p>
          <a:p>
            <a:pPr>
              <a:spcBef>
                <a:spcPts val="2000"/>
              </a:spcBef>
            </a:pPr>
            <a:r>
              <a:rPr lang="en-US" noProof="0" dirty="0"/>
              <a:t>Moreover, local tribes lose their homes and their whole culture. </a:t>
            </a:r>
          </a:p>
          <a:p>
            <a:pPr>
              <a:spcBef>
                <a:spcPts val="2000"/>
              </a:spcBef>
            </a:pPr>
            <a:r>
              <a:rPr lang="en-US" noProof="0" dirty="0"/>
              <a:t>In addition, in order to produce more goods for our daily lifes, a bigger amount of fossil fuels is needed. </a:t>
            </a:r>
          </a:p>
          <a:p>
            <a:pPr>
              <a:spcBef>
                <a:spcPts val="2000"/>
              </a:spcBef>
            </a:pPr>
            <a:r>
              <a:rPr lang="en-US" noProof="0" dirty="0"/>
              <a:t>Burning fossil fuels lead to the emission of harmful chemicals and to acid rain. </a:t>
            </a:r>
          </a:p>
          <a:p>
            <a:pPr>
              <a:spcBef>
                <a:spcPts val="2000"/>
              </a:spcBef>
            </a:pPr>
            <a:r>
              <a:rPr lang="en-US" noProof="0" dirty="0"/>
              <a:t>Moreover, it contributes to the global warming issue.</a:t>
            </a:r>
          </a:p>
          <a:p>
            <a:pPr>
              <a:spcBef>
                <a:spcPts val="2000"/>
              </a:spcBef>
            </a:pPr>
            <a:endParaRPr lang="en-US" noProof="0" dirty="0"/>
          </a:p>
        </p:txBody>
      </p:sp>
    </p:spTree>
    <p:extLst>
      <p:ext uri="{BB962C8B-B14F-4D97-AF65-F5344CB8AC3E}">
        <p14:creationId xmlns:p14="http://schemas.microsoft.com/office/powerpoint/2010/main" val="187651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Depletion of natural resources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Another related problem of overpopulation is the depletion of natural resources. </a:t>
            </a:r>
          </a:p>
          <a:p>
            <a:pPr>
              <a:spcBef>
                <a:spcPts val="2000"/>
              </a:spcBef>
            </a:pPr>
            <a:r>
              <a:rPr lang="en-US" noProof="0" dirty="0"/>
              <a:t>Our planet can only provided a limited amount of food and water. </a:t>
            </a:r>
          </a:p>
          <a:p>
            <a:pPr>
              <a:spcBef>
                <a:spcPts val="2000"/>
              </a:spcBef>
            </a:pPr>
            <a:r>
              <a:rPr lang="en-US" noProof="0" dirty="0"/>
              <a:t>When our population grows further, we will soon come to a point where we will no longer be able to supply the food and water necessary to feed all of them. </a:t>
            </a:r>
          </a:p>
          <a:p>
            <a:pPr>
              <a:spcBef>
                <a:spcPts val="2000"/>
              </a:spcBef>
            </a:pPr>
            <a:r>
              <a:rPr lang="en-US" noProof="0" dirty="0"/>
              <a:t>Even right now, people are starving every day. </a:t>
            </a:r>
          </a:p>
          <a:p>
            <a:pPr>
              <a:spcBef>
                <a:spcPts val="2000"/>
              </a:spcBef>
            </a:pPr>
            <a:r>
              <a:rPr lang="en-US" noProof="0" dirty="0"/>
              <a:t>This problem will get even worse in the future due to overpopulation.</a:t>
            </a:r>
          </a:p>
          <a:p>
            <a:pPr>
              <a:spcBef>
                <a:spcPts val="2000"/>
              </a:spcBef>
            </a:pPr>
            <a:endParaRPr lang="en-US" noProof="0" dirty="0"/>
          </a:p>
        </p:txBody>
      </p:sp>
    </p:spTree>
    <p:extLst>
      <p:ext uri="{BB962C8B-B14F-4D97-AF65-F5344CB8AC3E}">
        <p14:creationId xmlns:p14="http://schemas.microsoft.com/office/powerpoint/2010/main" val="694776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Wars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Another consequence of overpopulation is an increasing number of wars. </a:t>
            </a:r>
          </a:p>
          <a:p>
            <a:pPr>
              <a:spcBef>
                <a:spcPts val="2000"/>
              </a:spcBef>
            </a:pPr>
            <a:r>
              <a:rPr lang="en-US" noProof="0" dirty="0"/>
              <a:t>Since people have to fight for their chunk of resources in order to survive, they are more willing to participate in wars to be able to provide for their families. </a:t>
            </a:r>
          </a:p>
          <a:p>
            <a:pPr>
              <a:spcBef>
                <a:spcPts val="2000"/>
              </a:spcBef>
            </a:pPr>
            <a:r>
              <a:rPr lang="en-US" noProof="0" dirty="0"/>
              <a:t>As population grows further, the probability of wars will do as well since a limited amount of resources has to be distributed to a growing number of people.</a:t>
            </a:r>
          </a:p>
          <a:p>
            <a:pPr>
              <a:spcBef>
                <a:spcPts val="2000"/>
              </a:spcBef>
            </a:pPr>
            <a:endParaRPr lang="en-US" noProof="0" dirty="0"/>
          </a:p>
        </p:txBody>
      </p:sp>
    </p:spTree>
    <p:extLst>
      <p:ext uri="{BB962C8B-B14F-4D97-AF65-F5344CB8AC3E}">
        <p14:creationId xmlns:p14="http://schemas.microsoft.com/office/powerpoint/2010/main" val="2743075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Mortality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The mortality rate, especially in poor countries, is likely to increase due to overpopulation. </a:t>
            </a:r>
          </a:p>
          <a:p>
            <a:pPr>
              <a:spcBef>
                <a:spcPts val="2000"/>
              </a:spcBef>
            </a:pPr>
            <a:r>
              <a:rPr lang="en-US" noProof="0" dirty="0"/>
              <a:t>This relates to the limited capacity of resources of our planet. </a:t>
            </a:r>
          </a:p>
          <a:p>
            <a:pPr>
              <a:spcBef>
                <a:spcPts val="2000"/>
              </a:spcBef>
            </a:pPr>
            <a:r>
              <a:rPr lang="en-US" noProof="0" dirty="0"/>
              <a:t>With an increasing number of people, everyone has to fight harder to get enough food. </a:t>
            </a:r>
          </a:p>
          <a:p>
            <a:pPr>
              <a:spcBef>
                <a:spcPts val="2000"/>
              </a:spcBef>
            </a:pPr>
            <a:r>
              <a:rPr lang="en-US" noProof="0" dirty="0"/>
              <a:t>Those who are not able to do that will be left behind, which results in an increasing mortality rate.</a:t>
            </a:r>
          </a:p>
          <a:p>
            <a:pPr>
              <a:spcBef>
                <a:spcPts val="2000"/>
              </a:spcBef>
            </a:pPr>
            <a:endParaRPr lang="en-US" noProof="0" dirty="0"/>
          </a:p>
        </p:txBody>
      </p:sp>
    </p:spTree>
    <p:extLst>
      <p:ext uri="{BB962C8B-B14F-4D97-AF65-F5344CB8AC3E}">
        <p14:creationId xmlns:p14="http://schemas.microsoft.com/office/powerpoint/2010/main" val="2743471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Increase in crime rates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Another problem of overpopulation is that the crime rate is likely to increase. </a:t>
            </a:r>
          </a:p>
          <a:p>
            <a:pPr>
              <a:spcBef>
                <a:spcPts val="2000"/>
              </a:spcBef>
            </a:pPr>
            <a:r>
              <a:rPr lang="en-US" noProof="0" dirty="0"/>
              <a:t>Since the number of poor people will increase due to overpopulation, a higher number of people will have the incentive for crimes like robbery, especially if this is their only hope to be able to buy basic things like food and water.</a:t>
            </a:r>
          </a:p>
          <a:p>
            <a:pPr>
              <a:spcBef>
                <a:spcPts val="2000"/>
              </a:spcBef>
            </a:pPr>
            <a:endParaRPr lang="en-US" noProof="0" dirty="0"/>
          </a:p>
        </p:txBody>
      </p:sp>
    </p:spTree>
    <p:extLst>
      <p:ext uri="{BB962C8B-B14F-4D97-AF65-F5344CB8AC3E}">
        <p14:creationId xmlns:p14="http://schemas.microsoft.com/office/powerpoint/2010/main" val="403207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Loss in biodiversity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Population growth also leads to a loss in biodiversity. </a:t>
            </a:r>
          </a:p>
          <a:p>
            <a:pPr>
              <a:spcBef>
                <a:spcPts val="2000"/>
              </a:spcBef>
            </a:pPr>
            <a:r>
              <a:rPr lang="en-US" noProof="0" dirty="0"/>
              <a:t>As we need more space for farming or living, we destruct the natural environment of many species. </a:t>
            </a:r>
          </a:p>
          <a:p>
            <a:pPr>
              <a:spcBef>
                <a:spcPts val="2000"/>
              </a:spcBef>
            </a:pPr>
            <a:r>
              <a:rPr lang="en-US" noProof="0" dirty="0"/>
              <a:t>This problem is especially severe in the Amazonian Rainforest. </a:t>
            </a:r>
          </a:p>
          <a:p>
            <a:pPr>
              <a:spcBef>
                <a:spcPts val="2000"/>
              </a:spcBef>
            </a:pPr>
            <a:r>
              <a:rPr lang="en-US" noProof="0" dirty="0"/>
              <a:t>Due to farming and the related issues, many species go extinct each year.</a:t>
            </a:r>
          </a:p>
        </p:txBody>
      </p:sp>
    </p:spTree>
    <p:extLst>
      <p:ext uri="{BB962C8B-B14F-4D97-AF65-F5344CB8AC3E}">
        <p14:creationId xmlns:p14="http://schemas.microsoft.com/office/powerpoint/2010/main" val="408579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noProof="0" dirty="0"/>
              <a:t>What is overpopulation?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noProof="0" dirty="0"/>
              <a:t>Overpopulation can be defined as a state in which there are too many people on the planet to supply them with basic things like drinkable water, food, breathable air and so on. </a:t>
            </a:r>
          </a:p>
          <a:p>
            <a:pPr>
              <a:spcBef>
                <a:spcPts val="2000"/>
              </a:spcBef>
            </a:pPr>
            <a:r>
              <a:rPr lang="en-US" noProof="0" dirty="0"/>
              <a:t>Overpopulation can also be defined as a state where the ecological footprint of humanity is bigger than the planet’s carrying capacity, meaning that the damaging process is faster than the repairment process carried out by nature, which eventually will lead to an economic collapse. </a:t>
            </a:r>
          </a:p>
          <a:p>
            <a:pPr>
              <a:spcBef>
                <a:spcPts val="2000"/>
              </a:spcBef>
            </a:pPr>
            <a:r>
              <a:rPr lang="en-US" noProof="0" dirty="0"/>
              <a:t>In the following, the causes, effects and also solutions to the overpopulation problem will be examined.</a:t>
            </a:r>
          </a:p>
          <a:p>
            <a:pPr>
              <a:spcBef>
                <a:spcPts val="2000"/>
              </a:spcBef>
            </a:pPr>
            <a:endParaRPr lang="en-US" noProof="0" dirty="0"/>
          </a:p>
        </p:txBody>
      </p:sp>
    </p:spTree>
    <p:extLst>
      <p:ext uri="{BB962C8B-B14F-4D97-AF65-F5344CB8AC3E}">
        <p14:creationId xmlns:p14="http://schemas.microsoft.com/office/powerpoint/2010/main" val="3501718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Increase in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Pollution is likely to increase due to overpopulation. </a:t>
            </a:r>
          </a:p>
          <a:p>
            <a:pPr>
              <a:spcBef>
                <a:spcPts val="2000"/>
              </a:spcBef>
            </a:pPr>
            <a:r>
              <a:rPr lang="en-US" noProof="0" dirty="0"/>
              <a:t>This is quite logic since with a larger number of people on our planet, we have to produce more food and other things for daily life. </a:t>
            </a:r>
          </a:p>
          <a:p>
            <a:pPr>
              <a:spcBef>
                <a:spcPts val="2000"/>
              </a:spcBef>
            </a:pPr>
            <a:r>
              <a:rPr lang="en-US" noProof="0" dirty="0"/>
              <a:t>This production of material goods leads to an increase in all sorts of pollution. </a:t>
            </a:r>
          </a:p>
          <a:p>
            <a:pPr>
              <a:spcBef>
                <a:spcPts val="2000"/>
              </a:spcBef>
            </a:pPr>
            <a:r>
              <a:rPr lang="en-US" noProof="0" dirty="0"/>
              <a:t>The air is polluted through the burning of fossil fuels. </a:t>
            </a:r>
          </a:p>
          <a:p>
            <a:pPr>
              <a:spcBef>
                <a:spcPts val="2000"/>
              </a:spcBef>
            </a:pPr>
            <a:r>
              <a:rPr lang="en-US" noProof="0" dirty="0"/>
              <a:t>Our rivers, lakes and also the sea are polluted through illegal dumping and waste disposal. </a:t>
            </a:r>
          </a:p>
          <a:p>
            <a:pPr>
              <a:spcBef>
                <a:spcPts val="2000"/>
              </a:spcBef>
            </a:pPr>
            <a:r>
              <a:rPr lang="en-US" noProof="0" dirty="0"/>
              <a:t>Our groundwater is polluted through the excessive use of fertilizers and pesticides.</a:t>
            </a:r>
          </a:p>
          <a:p>
            <a:pPr>
              <a:spcBef>
                <a:spcPts val="2000"/>
              </a:spcBef>
            </a:pPr>
            <a:endParaRPr lang="en-US" noProof="0" dirty="0"/>
          </a:p>
        </p:txBody>
      </p:sp>
    </p:spTree>
    <p:extLst>
      <p:ext uri="{BB962C8B-B14F-4D97-AF65-F5344CB8AC3E}">
        <p14:creationId xmlns:p14="http://schemas.microsoft.com/office/powerpoint/2010/main" val="4104810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Ecological collapse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Overpopulation can also cause a kind of ecological collapse. </a:t>
            </a:r>
          </a:p>
          <a:p>
            <a:pPr>
              <a:spcBef>
                <a:spcPts val="2000"/>
              </a:spcBef>
            </a:pPr>
            <a:r>
              <a:rPr lang="en-US" noProof="0" dirty="0"/>
              <a:t>The risk for such an event is especially severe if we look at our oceans. </a:t>
            </a:r>
          </a:p>
          <a:p>
            <a:pPr>
              <a:spcBef>
                <a:spcPts val="2000"/>
              </a:spcBef>
            </a:pPr>
            <a:r>
              <a:rPr lang="en-US" noProof="0" dirty="0"/>
              <a:t>Since humans like some kinds of fish much more than others, this can lead to a severe ecological problem. </a:t>
            </a:r>
          </a:p>
          <a:p>
            <a:pPr>
              <a:spcBef>
                <a:spcPts val="2000"/>
              </a:spcBef>
            </a:pPr>
            <a:r>
              <a:rPr lang="en-US" noProof="0" dirty="0"/>
              <a:t>Many of our preferred fishes consume large amounts of plankton. </a:t>
            </a:r>
          </a:p>
          <a:p>
            <a:pPr>
              <a:spcBef>
                <a:spcPts val="2000"/>
              </a:spcBef>
            </a:pPr>
            <a:r>
              <a:rPr lang="en-US" noProof="0" dirty="0"/>
              <a:t>If the number of these fishes is diminished, the plankton levels in our oceans will increase. </a:t>
            </a:r>
          </a:p>
          <a:p>
            <a:pPr>
              <a:spcBef>
                <a:spcPts val="2000"/>
              </a:spcBef>
            </a:pPr>
            <a:r>
              <a:rPr lang="en-US" noProof="0" dirty="0"/>
              <a:t>This leads to a reduction in oxygen levels, which in turn can lead fishes to leave the affected areas. </a:t>
            </a:r>
          </a:p>
          <a:p>
            <a:pPr>
              <a:spcBef>
                <a:spcPts val="2000"/>
              </a:spcBef>
            </a:pPr>
            <a:r>
              <a:rPr lang="en-US" noProof="0" dirty="0"/>
              <a:t>In the worst case, many sea animals will die from this development.</a:t>
            </a:r>
          </a:p>
          <a:p>
            <a:pPr>
              <a:spcBef>
                <a:spcPts val="2000"/>
              </a:spcBef>
            </a:pPr>
            <a:endParaRPr lang="en-US" noProof="0" dirty="0"/>
          </a:p>
        </p:txBody>
      </p:sp>
    </p:spTree>
    <p:extLst>
      <p:ext uri="{BB962C8B-B14F-4D97-AF65-F5344CB8AC3E}">
        <p14:creationId xmlns:p14="http://schemas.microsoft.com/office/powerpoint/2010/main" val="79432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Water and food conflicts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Due to an increasing number of people who have basic needs, the likelihood for conflicts relating to water and food will increase dramatically. </a:t>
            </a:r>
          </a:p>
          <a:p>
            <a:pPr>
              <a:spcBef>
                <a:spcPts val="2000"/>
              </a:spcBef>
            </a:pPr>
            <a:r>
              <a:rPr lang="en-US" noProof="0" dirty="0"/>
              <a:t>This may lead to states where people literally fight for water and other resources for their daily lifes.</a:t>
            </a:r>
          </a:p>
          <a:p>
            <a:pPr>
              <a:spcBef>
                <a:spcPts val="2000"/>
              </a:spcBef>
            </a:pPr>
            <a:endParaRPr lang="en-US" noProof="0" dirty="0"/>
          </a:p>
        </p:txBody>
      </p:sp>
    </p:spTree>
    <p:extLst>
      <p:ext uri="{BB962C8B-B14F-4D97-AF65-F5344CB8AC3E}">
        <p14:creationId xmlns:p14="http://schemas.microsoft.com/office/powerpoint/2010/main" val="3956643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Overextensive farming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In order to meet the demand for food, farmers are likely to use an increasing amount of fertilizers and pesticides. </a:t>
            </a:r>
          </a:p>
          <a:p>
            <a:pPr>
              <a:spcBef>
                <a:spcPts val="2000"/>
              </a:spcBef>
            </a:pPr>
            <a:r>
              <a:rPr lang="en-US" noProof="0" dirty="0"/>
              <a:t>This leads to soil pollution and also affects our groundwater in an adverse way since chemicals through the soil. </a:t>
            </a:r>
          </a:p>
          <a:p>
            <a:pPr>
              <a:spcBef>
                <a:spcPts val="2000"/>
              </a:spcBef>
            </a:pPr>
            <a:r>
              <a:rPr lang="en-US" noProof="0" dirty="0"/>
              <a:t>Moreover, some animals will be contaminated by eating the crops containing high levels of pesticides.</a:t>
            </a:r>
          </a:p>
          <a:p>
            <a:pPr>
              <a:spcBef>
                <a:spcPts val="2000"/>
              </a:spcBef>
            </a:pPr>
            <a:endParaRPr lang="en-US" noProof="0" dirty="0"/>
          </a:p>
        </p:txBody>
      </p:sp>
    </p:spTree>
    <p:extLst>
      <p:ext uri="{BB962C8B-B14F-4D97-AF65-F5344CB8AC3E}">
        <p14:creationId xmlns:p14="http://schemas.microsoft.com/office/powerpoint/2010/main" val="1886711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Excessive use of fossil fuels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Overpopulation is likely to lead to an increased use of fossil fuels. </a:t>
            </a:r>
          </a:p>
          <a:p>
            <a:pPr>
              <a:spcBef>
                <a:spcPts val="2000"/>
              </a:spcBef>
            </a:pPr>
            <a:r>
              <a:rPr lang="en-US" noProof="0" dirty="0"/>
              <a:t>Fossil fuels are used in many different occasions in our lifes, for example for driving our cars or also for the production of other daily life products. </a:t>
            </a:r>
          </a:p>
          <a:p>
            <a:pPr>
              <a:spcBef>
                <a:spcPts val="2000"/>
              </a:spcBef>
            </a:pPr>
            <a:r>
              <a:rPr lang="en-US" noProof="0" dirty="0"/>
              <a:t>However, the use of fossil fuels is harmful to our environment since the gases produced in industrial processes contribute to global warming and also to air pollution.</a:t>
            </a:r>
          </a:p>
          <a:p>
            <a:pPr>
              <a:spcBef>
                <a:spcPts val="2000"/>
              </a:spcBef>
            </a:pPr>
            <a:endParaRPr lang="en-US" noProof="0" dirty="0"/>
          </a:p>
        </p:txBody>
      </p:sp>
    </p:spTree>
    <p:extLst>
      <p:ext uri="{BB962C8B-B14F-4D97-AF65-F5344CB8AC3E}">
        <p14:creationId xmlns:p14="http://schemas.microsoft.com/office/powerpoint/2010/main" val="3875026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Loss of arable land and desertification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If an area is used too extensively for farming or other purposes, it is likely to lose its fertility and thus this will lead to desertification. </a:t>
            </a:r>
          </a:p>
          <a:p>
            <a:pPr>
              <a:spcBef>
                <a:spcPts val="2000"/>
              </a:spcBef>
            </a:pPr>
            <a:r>
              <a:rPr lang="en-US" noProof="0" dirty="0"/>
              <a:t>With an increasing number of people, the probability for desertification will increase since the available land will be used more extensively in order to provide bigger crop yields.</a:t>
            </a:r>
          </a:p>
          <a:p>
            <a:pPr>
              <a:spcBef>
                <a:spcPts val="2000"/>
              </a:spcBef>
            </a:pPr>
            <a:endParaRPr lang="en-US" noProof="0" dirty="0"/>
          </a:p>
        </p:txBody>
      </p:sp>
    </p:spTree>
    <p:extLst>
      <p:ext uri="{BB962C8B-B14F-4D97-AF65-F5344CB8AC3E}">
        <p14:creationId xmlns:p14="http://schemas.microsoft.com/office/powerpoint/2010/main" val="2096888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Antibiotic-resistant bacteria</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With an increasing population, there is an increasing demand for meat. </a:t>
            </a:r>
          </a:p>
          <a:p>
            <a:pPr>
              <a:spcBef>
                <a:spcPts val="2000"/>
              </a:spcBef>
            </a:pPr>
            <a:r>
              <a:rPr lang="en-US" noProof="0" dirty="0"/>
              <a:t>Intensive factory farming is used to be able to meet this demand. </a:t>
            </a:r>
          </a:p>
          <a:p>
            <a:pPr>
              <a:spcBef>
                <a:spcPts val="2000"/>
              </a:spcBef>
            </a:pPr>
            <a:r>
              <a:rPr lang="en-US" noProof="0" dirty="0"/>
              <a:t>However, this increases the likelihood for the development of antibiotic-resistant bacteria which can have immense adverse effects on humans.</a:t>
            </a:r>
          </a:p>
          <a:p>
            <a:pPr>
              <a:spcBef>
                <a:spcPts val="2000"/>
              </a:spcBef>
            </a:pPr>
            <a:endParaRPr lang="en-US" noProof="0" dirty="0"/>
          </a:p>
        </p:txBody>
      </p:sp>
    </p:spTree>
    <p:extLst>
      <p:ext uri="{BB962C8B-B14F-4D97-AF65-F5344CB8AC3E}">
        <p14:creationId xmlns:p14="http://schemas.microsoft.com/office/powerpoint/2010/main" val="2811416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Increasing probability of epidemics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Another related topic is the increase in the likelihood of epidemics. </a:t>
            </a:r>
          </a:p>
          <a:p>
            <a:pPr>
              <a:spcBef>
                <a:spcPts val="2000"/>
              </a:spcBef>
            </a:pPr>
            <a:r>
              <a:rPr lang="en-US" noProof="0" dirty="0"/>
              <a:t>A combination of overcrowded living condition and malnutrition in conjunction with low hygienic standards can lead to severe epidemics or pandemics. </a:t>
            </a:r>
          </a:p>
          <a:p>
            <a:pPr>
              <a:spcBef>
                <a:spcPts val="2000"/>
              </a:spcBef>
            </a:pPr>
            <a:r>
              <a:rPr lang="en-US" noProof="0" dirty="0"/>
              <a:t>This problem will be especially severe for poor people in developing countries since they also lack the money to afford medical treatment if necessary.</a:t>
            </a:r>
          </a:p>
          <a:p>
            <a:pPr>
              <a:spcBef>
                <a:spcPts val="2000"/>
              </a:spcBef>
            </a:pPr>
            <a:endParaRPr lang="en-US" noProof="0" dirty="0"/>
          </a:p>
        </p:txBody>
      </p:sp>
    </p:spTree>
    <p:extLst>
      <p:ext uri="{BB962C8B-B14F-4D97-AF65-F5344CB8AC3E}">
        <p14:creationId xmlns:p14="http://schemas.microsoft.com/office/powerpoint/2010/main" val="2235851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Malnutrition and starvation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Due to distribution problems of wealth, not all people will be able to meet their daily energy supply. </a:t>
            </a:r>
          </a:p>
          <a:p>
            <a:pPr>
              <a:spcBef>
                <a:spcPts val="2000"/>
              </a:spcBef>
            </a:pPr>
            <a:r>
              <a:rPr lang="en-US" noProof="0" dirty="0"/>
              <a:t>As a result, overpopulation will lead to death for many people, especially for the poorest among us.</a:t>
            </a:r>
          </a:p>
          <a:p>
            <a:pPr>
              <a:spcBef>
                <a:spcPts val="2000"/>
              </a:spcBef>
            </a:pPr>
            <a:endParaRPr lang="en-US" noProof="0" dirty="0"/>
          </a:p>
        </p:txBody>
      </p:sp>
    </p:spTree>
    <p:extLst>
      <p:ext uri="{BB962C8B-B14F-4D97-AF65-F5344CB8AC3E}">
        <p14:creationId xmlns:p14="http://schemas.microsoft.com/office/powerpoint/2010/main" val="1327456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Increasing costs of living and housing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With a limited amount of space to build houses and other infrastructure, a growing population is likely to lead to an increased cost of living. </a:t>
            </a:r>
          </a:p>
          <a:p>
            <a:pPr>
              <a:spcBef>
                <a:spcPts val="2000"/>
              </a:spcBef>
            </a:pPr>
            <a:r>
              <a:rPr lang="en-US" noProof="0" dirty="0"/>
              <a:t>We already see this nowadays as in many cities, it is almost not possible for people with average salary jobs to live there. </a:t>
            </a:r>
          </a:p>
          <a:p>
            <a:pPr>
              <a:spcBef>
                <a:spcPts val="2000"/>
              </a:spcBef>
            </a:pPr>
            <a:r>
              <a:rPr lang="en-US" noProof="0" dirty="0"/>
              <a:t>This problem will become even worse with overpopulation. </a:t>
            </a:r>
          </a:p>
          <a:p>
            <a:pPr>
              <a:spcBef>
                <a:spcPts val="2000"/>
              </a:spcBef>
            </a:pPr>
            <a:r>
              <a:rPr lang="en-US" noProof="0" dirty="0"/>
              <a:t>An increasing number of people will strive to live in the best places on earth, which will likely lead to an explosion of housing costs. </a:t>
            </a:r>
          </a:p>
          <a:p>
            <a:pPr>
              <a:spcBef>
                <a:spcPts val="2000"/>
              </a:spcBef>
            </a:pPr>
            <a:r>
              <a:rPr lang="en-US" noProof="0" dirty="0"/>
              <a:t>This is also true for goods of our daily lifes. </a:t>
            </a:r>
          </a:p>
          <a:p>
            <a:pPr>
              <a:spcBef>
                <a:spcPts val="2000"/>
              </a:spcBef>
            </a:pPr>
            <a:r>
              <a:rPr lang="en-US" noProof="0" dirty="0"/>
              <a:t>Since all sorts of commodities are limited, an increasing demand due to overpopulation will lead commodity prices to go up.</a:t>
            </a:r>
          </a:p>
          <a:p>
            <a:pPr>
              <a:spcBef>
                <a:spcPts val="2000"/>
              </a:spcBef>
            </a:pPr>
            <a:endParaRPr lang="en-US" noProof="0" dirty="0"/>
          </a:p>
        </p:txBody>
      </p:sp>
    </p:spTree>
    <p:extLst>
      <p:ext uri="{BB962C8B-B14F-4D97-AF65-F5344CB8AC3E}">
        <p14:creationId xmlns:p14="http://schemas.microsoft.com/office/powerpoint/2010/main" val="51236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noProof="0" dirty="0"/>
              <a:t>Causes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lvl="0"/>
            <a:r>
              <a:rPr lang="en-US" b="1" noProof="0" dirty="0"/>
              <a:t>Improvement in medical knowledge</a:t>
            </a:r>
            <a:endParaRPr lang="en-US" noProof="0" dirty="0"/>
          </a:p>
          <a:p>
            <a:pPr lvl="0"/>
            <a:r>
              <a:rPr lang="en-US" b="1" noProof="0" dirty="0"/>
              <a:t>Decline in death rate</a:t>
            </a:r>
            <a:endParaRPr lang="en-US" noProof="0" dirty="0"/>
          </a:p>
          <a:p>
            <a:pPr lvl="0"/>
            <a:r>
              <a:rPr lang="en-US" b="1" noProof="0" dirty="0"/>
              <a:t>Industrial and agricultural revolution</a:t>
            </a:r>
            <a:endParaRPr lang="en-US" noProof="0" dirty="0"/>
          </a:p>
          <a:p>
            <a:pPr lvl="0"/>
            <a:r>
              <a:rPr lang="en-US" b="1" noProof="0" dirty="0"/>
              <a:t>Progress in food production</a:t>
            </a:r>
            <a:endParaRPr lang="en-US" noProof="0" dirty="0"/>
          </a:p>
          <a:p>
            <a:pPr lvl="0"/>
            <a:r>
              <a:rPr lang="en-US" b="1" noProof="0" dirty="0"/>
              <a:t>Poverty</a:t>
            </a:r>
            <a:endParaRPr lang="en-US" noProof="0" dirty="0"/>
          </a:p>
          <a:p>
            <a:pPr lvl="0"/>
            <a:r>
              <a:rPr lang="en-US" b="1" noProof="0" dirty="0"/>
              <a:t>Religious concerns</a:t>
            </a:r>
            <a:endParaRPr lang="en-US" noProof="0" dirty="0"/>
          </a:p>
          <a:p>
            <a:pPr lvl="0"/>
            <a:r>
              <a:rPr lang="en-US" b="1" noProof="0" dirty="0"/>
              <a:t>Migration and urban concentration</a:t>
            </a:r>
            <a:endParaRPr lang="en-US" noProof="0" dirty="0"/>
          </a:p>
          <a:p>
            <a:pPr lvl="0"/>
            <a:r>
              <a:rPr lang="en-US" b="1" noProof="0" dirty="0"/>
              <a:t>Immigration</a:t>
            </a:r>
            <a:endParaRPr lang="en-US" noProof="0" dirty="0"/>
          </a:p>
          <a:p>
            <a:pPr lvl="0"/>
            <a:r>
              <a:rPr lang="en-US" b="1" noProof="0" dirty="0"/>
              <a:t>Family planning</a:t>
            </a:r>
            <a:endParaRPr lang="en-US" noProof="0" dirty="0"/>
          </a:p>
          <a:p>
            <a:endParaRPr lang="en-US" noProof="0" dirty="0"/>
          </a:p>
        </p:txBody>
      </p:sp>
    </p:spTree>
    <p:extLst>
      <p:ext uri="{BB962C8B-B14F-4D97-AF65-F5344CB8AC3E}">
        <p14:creationId xmlns:p14="http://schemas.microsoft.com/office/powerpoint/2010/main" val="3892322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Rise in unemployment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The unemployment rate is likely to increase as a consequence of overpopulation. </a:t>
            </a:r>
          </a:p>
          <a:p>
            <a:pPr>
              <a:spcBef>
                <a:spcPts val="2000"/>
              </a:spcBef>
            </a:pPr>
            <a:r>
              <a:rPr lang="en-US" noProof="0" dirty="0"/>
              <a:t>There are simply not that many jobs to employ all people. </a:t>
            </a:r>
          </a:p>
          <a:p>
            <a:pPr>
              <a:spcBef>
                <a:spcPts val="2000"/>
              </a:spcBef>
            </a:pPr>
            <a:r>
              <a:rPr lang="en-US" noProof="0" dirty="0"/>
              <a:t>Moreover, due to artificial intelligence, it is likely that the unemployment rate continues to increase since many tasks will be performed by machines instead of humans in the future.</a:t>
            </a:r>
          </a:p>
          <a:p>
            <a:pPr>
              <a:spcBef>
                <a:spcPts val="2000"/>
              </a:spcBef>
            </a:pPr>
            <a:endParaRPr lang="en-US" noProof="0" dirty="0"/>
          </a:p>
        </p:txBody>
      </p:sp>
    </p:spTree>
    <p:extLst>
      <p:ext uri="{BB962C8B-B14F-4D97-AF65-F5344CB8AC3E}">
        <p14:creationId xmlns:p14="http://schemas.microsoft.com/office/powerpoint/2010/main" val="3580944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noProof="0" dirty="0"/>
              <a:t>Solutions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lvl="0"/>
            <a:r>
              <a:rPr lang="en-US" b="1" noProof="0" dirty="0"/>
              <a:t>Improvement of family planning</a:t>
            </a:r>
            <a:endParaRPr lang="en-US" noProof="0" dirty="0"/>
          </a:p>
          <a:p>
            <a:pPr lvl="0"/>
            <a:r>
              <a:rPr lang="en-US" b="1" noProof="0" dirty="0"/>
              <a:t>Raising awareness on the topic</a:t>
            </a:r>
            <a:endParaRPr lang="en-US" noProof="0" dirty="0"/>
          </a:p>
          <a:p>
            <a:pPr lvl="0"/>
            <a:r>
              <a:rPr lang="en-US" b="1" noProof="0" dirty="0"/>
              <a:t>Education</a:t>
            </a:r>
            <a:endParaRPr lang="en-US" noProof="0" dirty="0"/>
          </a:p>
          <a:p>
            <a:pPr lvl="0"/>
            <a:r>
              <a:rPr lang="en-US" b="1" noProof="0" dirty="0"/>
              <a:t>Birth regulation</a:t>
            </a:r>
            <a:endParaRPr lang="en-US" noProof="0" dirty="0"/>
          </a:p>
          <a:p>
            <a:pPr lvl="0"/>
            <a:r>
              <a:rPr lang="en-US" b="1" noProof="0" dirty="0"/>
              <a:t>Extraterrestrial settlement</a:t>
            </a:r>
            <a:endParaRPr lang="en-US" noProof="0" dirty="0"/>
          </a:p>
          <a:p>
            <a:endParaRPr lang="en-US" noProof="0" dirty="0"/>
          </a:p>
        </p:txBody>
      </p:sp>
    </p:spTree>
    <p:extLst>
      <p:ext uri="{BB962C8B-B14F-4D97-AF65-F5344CB8AC3E}">
        <p14:creationId xmlns:p14="http://schemas.microsoft.com/office/powerpoint/2010/main" val="79147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Improvement of family planning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People all over the world should be aware on what it means to provide for a family and of the costs relating to it. </a:t>
            </a:r>
          </a:p>
          <a:p>
            <a:pPr>
              <a:spcBef>
                <a:spcPts val="2000"/>
              </a:spcBef>
            </a:pPr>
            <a:r>
              <a:rPr lang="en-US" noProof="0" dirty="0"/>
              <a:t>People should ask themselves if it may be better to limit the number of children they want. </a:t>
            </a:r>
          </a:p>
          <a:p>
            <a:pPr>
              <a:spcBef>
                <a:spcPts val="2000"/>
              </a:spcBef>
            </a:pPr>
            <a:r>
              <a:rPr lang="en-US" noProof="0" dirty="0"/>
              <a:t>It is in our all interest to limit the number of people on our planet in order to keep it intact and viable.</a:t>
            </a:r>
          </a:p>
          <a:p>
            <a:pPr>
              <a:spcBef>
                <a:spcPts val="2000"/>
              </a:spcBef>
            </a:pPr>
            <a:endParaRPr lang="en-US" noProof="0" dirty="0"/>
          </a:p>
        </p:txBody>
      </p:sp>
    </p:spTree>
    <p:extLst>
      <p:ext uri="{BB962C8B-B14F-4D97-AF65-F5344CB8AC3E}">
        <p14:creationId xmlns:p14="http://schemas.microsoft.com/office/powerpoint/2010/main" val="3695117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Raising awareness on the topic</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Another related point is to increase peoples‘ awareness towards the topic of overpopulation. </a:t>
            </a:r>
          </a:p>
          <a:p>
            <a:pPr>
              <a:spcBef>
                <a:spcPts val="2000"/>
              </a:spcBef>
            </a:pPr>
            <a:r>
              <a:rPr lang="en-US" noProof="0" dirty="0"/>
              <a:t>Many people may never heard of this issue since it is quite normal for them to have as many children as possible. </a:t>
            </a:r>
          </a:p>
          <a:p>
            <a:pPr>
              <a:spcBef>
                <a:spcPts val="2000"/>
              </a:spcBef>
            </a:pPr>
            <a:r>
              <a:rPr lang="en-US" noProof="0" dirty="0"/>
              <a:t>If they put the number of children in context to the overpopulation issue, it may become clear to many people that overpopulation may kill the whole planet if we do not change our behavior.</a:t>
            </a:r>
          </a:p>
          <a:p>
            <a:pPr>
              <a:spcBef>
                <a:spcPts val="2000"/>
              </a:spcBef>
            </a:pPr>
            <a:endParaRPr lang="en-US" noProof="0" dirty="0"/>
          </a:p>
        </p:txBody>
      </p:sp>
    </p:spTree>
    <p:extLst>
      <p:ext uri="{BB962C8B-B14F-4D97-AF65-F5344CB8AC3E}">
        <p14:creationId xmlns:p14="http://schemas.microsoft.com/office/powerpoint/2010/main" val="4197318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Education is key, also in the context to mitigate the overpopulation problem. </a:t>
            </a:r>
          </a:p>
          <a:p>
            <a:pPr>
              <a:spcBef>
                <a:spcPts val="2000"/>
              </a:spcBef>
            </a:pPr>
            <a:r>
              <a:rPr lang="en-US" noProof="0" dirty="0"/>
              <a:t>As we have seen earlier, poor people are likely to have more children than rich people. </a:t>
            </a:r>
          </a:p>
          <a:p>
            <a:pPr>
              <a:spcBef>
                <a:spcPts val="2000"/>
              </a:spcBef>
            </a:pPr>
            <a:r>
              <a:rPr lang="en-US" noProof="0" dirty="0"/>
              <a:t>This is due to the fact that poor people usually do not have pension schemes and thus depend on their children to provide for them when they are old. </a:t>
            </a:r>
          </a:p>
          <a:p>
            <a:pPr>
              <a:spcBef>
                <a:spcPts val="2000"/>
              </a:spcBef>
            </a:pPr>
            <a:r>
              <a:rPr lang="en-US" noProof="0" dirty="0"/>
              <a:t>Thus, education can help people to get out of poverty and thus it can indirectly contribute to a reduction in population growth.</a:t>
            </a:r>
          </a:p>
          <a:p>
            <a:pPr>
              <a:spcBef>
                <a:spcPts val="2000"/>
              </a:spcBef>
            </a:pPr>
            <a:endParaRPr lang="en-US" noProof="0" dirty="0"/>
          </a:p>
        </p:txBody>
      </p:sp>
    </p:spTree>
    <p:extLst>
      <p:ext uri="{BB962C8B-B14F-4D97-AF65-F5344CB8AC3E}">
        <p14:creationId xmlns:p14="http://schemas.microsoft.com/office/powerpoint/2010/main" val="261988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Birth regulation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If people will not become responsible enough to reduce the number of children, the governments will be forced to intervene and set strict regulations on the number of children that are aloud. </a:t>
            </a:r>
          </a:p>
          <a:p>
            <a:pPr>
              <a:spcBef>
                <a:spcPts val="2000"/>
              </a:spcBef>
            </a:pPr>
            <a:r>
              <a:rPr lang="en-US" noProof="0" dirty="0"/>
              <a:t>A prominent example of this strategy is China with its one child policy.</a:t>
            </a:r>
          </a:p>
        </p:txBody>
      </p:sp>
    </p:spTree>
    <p:extLst>
      <p:ext uri="{BB962C8B-B14F-4D97-AF65-F5344CB8AC3E}">
        <p14:creationId xmlns:p14="http://schemas.microsoft.com/office/powerpoint/2010/main" val="4135735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Extraterrestrial settlement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Another way to fight overpopulation relates to the science fiction literature. </a:t>
            </a:r>
          </a:p>
          <a:p>
            <a:pPr>
              <a:spcBef>
                <a:spcPts val="2000"/>
              </a:spcBef>
            </a:pPr>
            <a:r>
              <a:rPr lang="en-US" noProof="0" dirty="0"/>
              <a:t>With extraterrestrial settlement, we could move part of our population to other planets or space habitats and thus could mitigate the overpopulation issue. </a:t>
            </a:r>
          </a:p>
          <a:p>
            <a:pPr>
              <a:spcBef>
                <a:spcPts val="2000"/>
              </a:spcBef>
            </a:pPr>
            <a:r>
              <a:rPr lang="en-US" noProof="0" dirty="0"/>
              <a:t>However, this option can be regarded as quite unsecure and has to be validated in the future.</a:t>
            </a:r>
          </a:p>
          <a:p>
            <a:pPr>
              <a:spcBef>
                <a:spcPts val="2000"/>
              </a:spcBef>
            </a:pPr>
            <a:endParaRPr lang="en-US" noProof="0" dirty="0"/>
          </a:p>
        </p:txBody>
      </p:sp>
    </p:spTree>
    <p:extLst>
      <p:ext uri="{BB962C8B-B14F-4D97-AF65-F5344CB8AC3E}">
        <p14:creationId xmlns:p14="http://schemas.microsoft.com/office/powerpoint/2010/main" val="2709763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noProof="0" dirty="0"/>
              <a:t>Conclusion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Overpopulation is a serious threat to our whole environmental system. </a:t>
            </a:r>
          </a:p>
          <a:p>
            <a:pPr>
              <a:spcBef>
                <a:spcPts val="2000"/>
              </a:spcBef>
            </a:pPr>
            <a:r>
              <a:rPr lang="en-US" noProof="0" dirty="0"/>
              <a:t>It is likely to cause severe conflicts and wars as people will fight for resources in order to meet their daily energy demand. </a:t>
            </a:r>
          </a:p>
          <a:p>
            <a:pPr>
              <a:spcBef>
                <a:spcPts val="2000"/>
              </a:spcBef>
            </a:pPr>
            <a:r>
              <a:rPr lang="en-US" noProof="0" dirty="0"/>
              <a:t>It is therefore crucial that we solve this issue through suitable and sustainable measures. </a:t>
            </a:r>
          </a:p>
          <a:p>
            <a:pPr>
              <a:spcBef>
                <a:spcPts val="2000"/>
              </a:spcBef>
            </a:pPr>
            <a:r>
              <a:rPr lang="en-US" noProof="0" dirty="0"/>
              <a:t>Only then, it will be possible for humanity to live in peace in the future.</a:t>
            </a:r>
          </a:p>
          <a:p>
            <a:pPr>
              <a:spcBef>
                <a:spcPts val="2000"/>
              </a:spcBef>
            </a:pPr>
            <a:endParaRPr lang="en-US" noProof="0" dirty="0"/>
          </a:p>
        </p:txBody>
      </p:sp>
    </p:spTree>
    <p:extLst>
      <p:ext uri="{BB962C8B-B14F-4D97-AF65-F5344CB8AC3E}">
        <p14:creationId xmlns:p14="http://schemas.microsoft.com/office/powerpoint/2010/main" val="3081840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noProof="0"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r>
              <a:rPr lang="en-US" dirty="0">
                <a:hlinkClick r:id="rId2" tooltip="https://en.wikipedia.org/wiki/One-child_policy"/>
              </a:rPr>
              <a:t>https://</a:t>
            </a:r>
            <a:r>
              <a:rPr lang="en-US" dirty="0" err="1">
                <a:hlinkClick r:id="rId2" tooltip="https://en.wikipedia.org/wiki/One-child_policy"/>
              </a:rPr>
              <a:t>en.wikipedia.org</a:t>
            </a:r>
            <a:r>
              <a:rPr lang="en-US" dirty="0">
                <a:hlinkClick r:id="rId2" tooltip="https://en.wikipedia.org/wiki/One-child_policy"/>
              </a:rPr>
              <a:t>/wiki/One-</a:t>
            </a:r>
            <a:r>
              <a:rPr lang="en-US" dirty="0" err="1">
                <a:hlinkClick r:id="rId2" tooltip="https://en.wikipedia.org/wiki/One-child_policy"/>
              </a:rPr>
              <a:t>child_policy</a:t>
            </a:r>
            <a:br>
              <a:rPr lang="en-US" dirty="0"/>
            </a:br>
            <a:endParaRPr lang="en-US" dirty="0"/>
          </a:p>
          <a:p>
            <a:r>
              <a:rPr lang="en-US" dirty="0">
                <a:hlinkClick r:id="rId3" tooltip="https://www.compassion.com.au/blog/why-do-the-poor-have-large-families"/>
              </a:rPr>
              <a:t>https://</a:t>
            </a:r>
            <a:r>
              <a:rPr lang="en-US" dirty="0" err="1">
                <a:hlinkClick r:id="rId3" tooltip="https://www.compassion.com.au/blog/why-do-the-poor-have-large-families"/>
              </a:rPr>
              <a:t>www.compassion.com.au</a:t>
            </a:r>
            <a:r>
              <a:rPr lang="en-US" dirty="0">
                <a:hlinkClick r:id="rId3" tooltip="https://www.compassion.com.au/blog/why-do-the-poor-have-large-families"/>
              </a:rPr>
              <a:t>/blog/why-do-the-poor-have-large-families</a:t>
            </a:r>
            <a:br>
              <a:rPr lang="en-US" dirty="0"/>
            </a:br>
            <a:endParaRPr lang="en-US" dirty="0"/>
          </a:p>
          <a:p>
            <a:r>
              <a:rPr lang="en-US" dirty="0">
                <a:hlinkClick r:id="rId4" tooltip="https://en.wikipedia.org/wiki/Human_overpopulation"/>
              </a:rPr>
              <a:t>https://</a:t>
            </a:r>
            <a:r>
              <a:rPr lang="en-US" dirty="0" err="1">
                <a:hlinkClick r:id="rId4" tooltip="https://en.wikipedia.org/wiki/Human_overpopulation"/>
              </a:rPr>
              <a:t>en.wikipedia.org</a:t>
            </a:r>
            <a:r>
              <a:rPr lang="en-US" dirty="0">
                <a:hlinkClick r:id="rId4" tooltip="https://en.wikipedia.org/wiki/Human_overpopulation"/>
              </a:rPr>
              <a:t>/wiki/</a:t>
            </a:r>
            <a:r>
              <a:rPr lang="en-US" dirty="0" err="1">
                <a:hlinkClick r:id="rId4" tooltip="https://en.wikipedia.org/wiki/Human_overpopulation"/>
              </a:rPr>
              <a:t>Human_overpopulation</a:t>
            </a:r>
            <a:br>
              <a:rPr lang="en-US"/>
            </a:br>
            <a:endParaRPr lang="en-US"/>
          </a:p>
          <a:p>
            <a:pPr>
              <a:spcBef>
                <a:spcPts val="2000"/>
              </a:spcBef>
            </a:pPr>
            <a:endParaRPr lang="de-DE" dirty="0"/>
          </a:p>
        </p:txBody>
      </p:sp>
    </p:spTree>
    <p:extLst>
      <p:ext uri="{BB962C8B-B14F-4D97-AF65-F5344CB8AC3E}">
        <p14:creationId xmlns:p14="http://schemas.microsoft.com/office/powerpoint/2010/main" val="104181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Improvement in medical knowledge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noProof="0" dirty="0"/>
              <a:t>Our improvement in knowledge regarding the treatment of diseases leads to an increase in life expectancy. </a:t>
            </a:r>
          </a:p>
          <a:p>
            <a:pPr>
              <a:spcBef>
                <a:spcPts val="2000"/>
              </a:spcBef>
            </a:pPr>
            <a:r>
              <a:rPr lang="en-US" noProof="0" dirty="0"/>
              <a:t>This in turn leads to overpopulation since with the assumption of a constant birth rate, people live longer and thus more people will populate the planet at the same time. </a:t>
            </a:r>
          </a:p>
          <a:p>
            <a:pPr>
              <a:spcBef>
                <a:spcPts val="2000"/>
              </a:spcBef>
            </a:pPr>
            <a:endParaRPr lang="en-US" noProof="0" dirty="0"/>
          </a:p>
        </p:txBody>
      </p:sp>
    </p:spTree>
    <p:extLst>
      <p:ext uri="{BB962C8B-B14F-4D97-AF65-F5344CB8AC3E}">
        <p14:creationId xmlns:p14="http://schemas.microsoft.com/office/powerpoint/2010/main" val="193281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Decline in death rate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Medical improvements combined with a better supply of food since the industrial revolution period means a vast decline in death rates. </a:t>
            </a:r>
          </a:p>
          <a:p>
            <a:pPr>
              <a:spcBef>
                <a:spcPts val="2000"/>
              </a:spcBef>
            </a:pPr>
            <a:r>
              <a:rPr lang="en-US" noProof="0" dirty="0"/>
              <a:t>When the birth rate stays unchanged and the death rate decreases, this means an overall positive effect on population growth.</a:t>
            </a:r>
          </a:p>
          <a:p>
            <a:pPr>
              <a:spcBef>
                <a:spcPts val="2000"/>
              </a:spcBef>
            </a:pPr>
            <a:endParaRPr lang="en-US" noProof="0" dirty="0"/>
          </a:p>
        </p:txBody>
      </p:sp>
    </p:spTree>
    <p:extLst>
      <p:ext uri="{BB962C8B-B14F-4D97-AF65-F5344CB8AC3E}">
        <p14:creationId xmlns:p14="http://schemas.microsoft.com/office/powerpoint/2010/main" val="133894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Industrial and agricultural revolution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The industrial as well as the agricultural revolution had a big contribution to the overpopulation issue. </a:t>
            </a:r>
          </a:p>
          <a:p>
            <a:pPr>
              <a:spcBef>
                <a:spcPts val="2000"/>
              </a:spcBef>
            </a:pPr>
            <a:r>
              <a:rPr lang="en-US" noProof="0" dirty="0"/>
              <a:t>Since the production of food an other goods became quite due to the use of machines and the use of fertilizer and pesticides, people were able to raise more children, which in turn also raised more children. </a:t>
            </a:r>
          </a:p>
          <a:p>
            <a:pPr>
              <a:spcBef>
                <a:spcPts val="2000"/>
              </a:spcBef>
            </a:pPr>
            <a:r>
              <a:rPr lang="en-US" noProof="0" dirty="0"/>
              <a:t>As a results, there had been an overpopulation spiral which resulted in a vast number of people living on our planet right now.</a:t>
            </a:r>
          </a:p>
          <a:p>
            <a:pPr>
              <a:spcBef>
                <a:spcPts val="2000"/>
              </a:spcBef>
            </a:pPr>
            <a:endParaRPr lang="en-US" noProof="0" dirty="0"/>
          </a:p>
        </p:txBody>
      </p:sp>
    </p:spTree>
    <p:extLst>
      <p:ext uri="{BB962C8B-B14F-4D97-AF65-F5344CB8AC3E}">
        <p14:creationId xmlns:p14="http://schemas.microsoft.com/office/powerpoint/2010/main" val="1844281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Progress in food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 related contributor to the overpopulation issue is the progress in food production. </a:t>
            </a:r>
          </a:p>
          <a:p>
            <a:pPr>
              <a:spcBef>
                <a:spcPts val="2000"/>
              </a:spcBef>
            </a:pPr>
            <a:r>
              <a:rPr lang="en-US" noProof="0" dirty="0"/>
              <a:t>Since farmers improved their knowledge on farming techniques, they were able to increase their crop yields significantly. </a:t>
            </a:r>
          </a:p>
          <a:p>
            <a:pPr>
              <a:spcBef>
                <a:spcPts val="2000"/>
              </a:spcBef>
            </a:pPr>
            <a:r>
              <a:rPr lang="en-US" noProof="0" dirty="0"/>
              <a:t>This led to an increase in wealth which resulted in more children and thus in a higher population number.</a:t>
            </a:r>
          </a:p>
          <a:p>
            <a:pPr>
              <a:spcBef>
                <a:spcPts val="2000"/>
              </a:spcBef>
            </a:pPr>
            <a:endParaRPr lang="en-US" noProof="0" dirty="0"/>
          </a:p>
        </p:txBody>
      </p:sp>
    </p:spTree>
    <p:extLst>
      <p:ext uri="{BB962C8B-B14F-4D97-AF65-F5344CB8AC3E}">
        <p14:creationId xmlns:p14="http://schemas.microsoft.com/office/powerpoint/2010/main" val="50359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At a first glance, this seems to contradict logical thinking. </a:t>
            </a:r>
          </a:p>
          <a:p>
            <a:pPr>
              <a:spcBef>
                <a:spcPts val="2000"/>
              </a:spcBef>
            </a:pPr>
            <a:r>
              <a:rPr lang="en-US" noProof="0" dirty="0"/>
              <a:t>Why should also poverty contribute to population growth? </a:t>
            </a:r>
          </a:p>
          <a:p>
            <a:pPr>
              <a:spcBef>
                <a:spcPts val="2000"/>
              </a:spcBef>
            </a:pPr>
            <a:r>
              <a:rPr lang="en-US" noProof="0" dirty="0"/>
              <a:t>The reason for that is that poor people often do not have governmental pension schemes. </a:t>
            </a:r>
          </a:p>
          <a:p>
            <a:pPr>
              <a:spcBef>
                <a:spcPts val="2000"/>
              </a:spcBef>
            </a:pPr>
            <a:r>
              <a:rPr lang="en-US" noProof="0" dirty="0"/>
              <a:t>Thus, they have to rely on their children to provide for them when they are no longer able to work. </a:t>
            </a:r>
          </a:p>
          <a:p>
            <a:pPr>
              <a:spcBef>
                <a:spcPts val="2000"/>
              </a:spcBef>
            </a:pPr>
            <a:r>
              <a:rPr lang="en-US" noProof="0" dirty="0"/>
              <a:t>As a result, especially in poor developing countries, the number of children is often much higher than in developed countries. </a:t>
            </a:r>
          </a:p>
          <a:p>
            <a:pPr>
              <a:spcBef>
                <a:spcPts val="2000"/>
              </a:spcBef>
            </a:pPr>
            <a:r>
              <a:rPr lang="en-US" noProof="0" dirty="0"/>
              <a:t>Moreover, children are often needed to work on their parents‘ field in order to be able to farm their land which also contributes to an increase in population.</a:t>
            </a:r>
          </a:p>
        </p:txBody>
      </p:sp>
    </p:spTree>
    <p:extLst>
      <p:ext uri="{BB962C8B-B14F-4D97-AF65-F5344CB8AC3E}">
        <p14:creationId xmlns:p14="http://schemas.microsoft.com/office/powerpoint/2010/main" val="2220266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noProof="0" dirty="0"/>
              <a:t>Religious concerns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noProof="0" dirty="0"/>
              <a:t>Another reason for overpopulation is that many people believe it is a sin to abort or even to use contraceptives. </a:t>
            </a:r>
          </a:p>
          <a:p>
            <a:pPr>
              <a:spcBef>
                <a:spcPts val="2000"/>
              </a:spcBef>
            </a:pPr>
            <a:r>
              <a:rPr lang="en-US" noProof="0" dirty="0"/>
              <a:t>Thus, without the use of contraceptives, population growth is a natural result.</a:t>
            </a:r>
          </a:p>
          <a:p>
            <a:pPr>
              <a:spcBef>
                <a:spcPts val="2000"/>
              </a:spcBef>
            </a:pPr>
            <a:endParaRPr lang="en-US" noProof="0" dirty="0"/>
          </a:p>
        </p:txBody>
      </p:sp>
    </p:spTree>
    <p:extLst>
      <p:ext uri="{BB962C8B-B14F-4D97-AF65-F5344CB8AC3E}">
        <p14:creationId xmlns:p14="http://schemas.microsoft.com/office/powerpoint/2010/main" val="29195857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2561</Words>
  <Application>Microsoft Office PowerPoint</Application>
  <PresentationFormat>Breitbild</PresentationFormat>
  <Paragraphs>192</Paragraphs>
  <Slides>38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38</vt:i4>
      </vt:variant>
    </vt:vector>
  </HeadingPairs>
  <TitlesOfParts>
    <vt:vector size="42" baseType="lpstr">
      <vt:lpstr>Arial</vt:lpstr>
      <vt:lpstr>Calibri</vt:lpstr>
      <vt:lpstr>Calibri Light</vt:lpstr>
      <vt:lpstr>Office</vt:lpstr>
      <vt:lpstr>Overpopulation</vt:lpstr>
      <vt:lpstr>What is overpopulation?</vt:lpstr>
      <vt:lpstr>Causes</vt:lpstr>
      <vt:lpstr>Improvement in medical knowledge</vt:lpstr>
      <vt:lpstr>Decline in death rate</vt:lpstr>
      <vt:lpstr>Industrial and agricultural revolution</vt:lpstr>
      <vt:lpstr>Progress in food production</vt:lpstr>
      <vt:lpstr>Poverty</vt:lpstr>
      <vt:lpstr>Religious concerns</vt:lpstr>
      <vt:lpstr>Migration and urban concentration</vt:lpstr>
      <vt:lpstr>Immigration</vt:lpstr>
      <vt:lpstr>Family planning</vt:lpstr>
      <vt:lpstr>Effects</vt:lpstr>
      <vt:lpstr>Environmental degradation</vt:lpstr>
      <vt:lpstr>Depletion of natural resources</vt:lpstr>
      <vt:lpstr>Wars</vt:lpstr>
      <vt:lpstr>Mortality</vt:lpstr>
      <vt:lpstr>Increase in crime rates</vt:lpstr>
      <vt:lpstr>Loss in biodiversity</vt:lpstr>
      <vt:lpstr>Increase in pollution</vt:lpstr>
      <vt:lpstr>Ecological collapse</vt:lpstr>
      <vt:lpstr>Water and food conflicts</vt:lpstr>
      <vt:lpstr>Overextensive farming</vt:lpstr>
      <vt:lpstr>Excessive use of fossil fuels</vt:lpstr>
      <vt:lpstr>Loss of arable land and desertification</vt:lpstr>
      <vt:lpstr>Antibiotic-resistant bacteria</vt:lpstr>
      <vt:lpstr>Increasing probability of epidemics</vt:lpstr>
      <vt:lpstr>Malnutrition and starvation</vt:lpstr>
      <vt:lpstr>Increasing costs of living and housing</vt:lpstr>
      <vt:lpstr>Rise in unemployment</vt:lpstr>
      <vt:lpstr>Solutions</vt:lpstr>
      <vt:lpstr>Improvement of family planning</vt:lpstr>
      <vt:lpstr>Raising awareness on the topic</vt:lpstr>
      <vt:lpstr>Education</vt:lpstr>
      <vt:lpstr>Birth regulation</vt:lpstr>
      <vt:lpstr>Extraterrestrial settlement</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19</cp:revision>
  <dcterms:created xsi:type="dcterms:W3CDTF">2019-10-10T16:23:16Z</dcterms:created>
  <dcterms:modified xsi:type="dcterms:W3CDTF">2019-10-31T15:13:59Z</dcterms:modified>
</cp:coreProperties>
</file>