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59" r:id="rId18"/>
    <p:sldId id="280" r:id="rId19"/>
    <p:sldId id="283" r:id="rId20"/>
    <p:sldId id="284" r:id="rId21"/>
    <p:sldId id="285" r:id="rId22"/>
    <p:sldId id="286" r:id="rId23"/>
    <p:sldId id="287" r:id="rId24"/>
    <p:sldId id="288" r:id="rId25"/>
    <p:sldId id="289" r:id="rId26"/>
    <p:sldId id="290" r:id="rId27"/>
    <p:sldId id="291" r:id="rId28"/>
    <p:sldId id="292" r:id="rId29"/>
    <p:sldId id="293" r:id="rId30"/>
    <p:sldId id="281" r:id="rId31"/>
    <p:sldId id="282" r:id="rId32"/>
    <p:sldId id="294" r:id="rId33"/>
    <p:sldId id="295" r:id="rId34"/>
    <p:sldId id="296" r:id="rId35"/>
    <p:sldId id="297" r:id="rId36"/>
    <p:sldId id="298" r:id="rId37"/>
    <p:sldId id="299" r:id="rId38"/>
    <p:sldId id="300" r:id="rId39"/>
    <p:sldId id="301" r:id="rId40"/>
    <p:sldId id="302" r:id="rId41"/>
    <p:sldId id="303" r:id="rId42"/>
    <p:sldId id="304" r:id="rId43"/>
    <p:sldId id="260" r:id="rId44"/>
    <p:sldId id="266" r:id="rId4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16.11.2019</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16.11.2019</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en.wikipedia.org/wiki/Waste_hierarchy" TargetMode="External"/><Relationship Id="rId2" Type="http://schemas.openxmlformats.org/officeDocument/2006/relationships/hyperlink" Target="https://www.epa.gov/recycle" TargetMode="External"/><Relationship Id="rId1" Type="http://schemas.openxmlformats.org/officeDocument/2006/relationships/slideLayout" Target="../slideLayouts/slideLayout2.xml"/><Relationship Id="rId6" Type="http://schemas.openxmlformats.org/officeDocument/2006/relationships/hyperlink" Target="https://www.recycleacrossamerica.org/labels" TargetMode="External"/><Relationship Id="rId5" Type="http://schemas.openxmlformats.org/officeDocument/2006/relationships/hyperlink" Target="https://www.earthday.org/2018/04/18/fact-sheet-how-much-disposable-plastic-we-use/" TargetMode="External"/><Relationship Id="rId4" Type="http://schemas.openxmlformats.org/officeDocument/2006/relationships/hyperlink" Target="http://www.ecokidsusa.org/3r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55054A33-3611-484F-B199-DDC0AA759AC0}"/>
              </a:ext>
            </a:extLst>
          </p:cNvPr>
          <p:cNvPicPr>
            <a:picLocks noChangeAspect="1"/>
          </p:cNvPicPr>
          <p:nvPr/>
        </p:nvPicPr>
        <p:blipFill rotWithShape="1">
          <a:blip r:embed="rId2">
            <a:extLst>
              <a:ext uri="{28A0092B-C50C-407E-A947-70E740481C1C}">
                <a14:useLocalDpi xmlns:a14="http://schemas.microsoft.com/office/drawing/2010/main" val="0"/>
              </a:ext>
            </a:extLst>
          </a:blip>
          <a:srcRect b="23141"/>
          <a:stretch/>
        </p:blipFill>
        <p:spPr>
          <a:xfrm>
            <a:off x="0" y="-9832"/>
            <a:ext cx="12192000" cy="6867832"/>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0" y="0"/>
            <a:ext cx="8406580" cy="550330"/>
          </a:xfrm>
          <a:solidFill>
            <a:srgbClr val="002060"/>
          </a:solidFill>
        </p:spPr>
        <p:txBody>
          <a:bodyPr anchor="ctr">
            <a:normAutofit fontScale="90000"/>
          </a:bodyPr>
          <a:lstStyle/>
          <a:p>
            <a:r>
              <a:rPr lang="de-DE" sz="4500" b="1" dirty="0">
                <a:solidFill>
                  <a:schemeClr val="bg1"/>
                </a:solidFill>
              </a:rPr>
              <a:t>The </a:t>
            </a:r>
            <a:r>
              <a:rPr lang="de-DE" sz="4500" b="1" dirty="0" err="1">
                <a:solidFill>
                  <a:schemeClr val="bg1"/>
                </a:solidFill>
              </a:rPr>
              <a:t>three</a:t>
            </a:r>
            <a:r>
              <a:rPr lang="de-DE" sz="4500" b="1" dirty="0">
                <a:solidFill>
                  <a:schemeClr val="bg1"/>
                </a:solidFill>
              </a:rPr>
              <a:t> </a:t>
            </a:r>
            <a:r>
              <a:rPr lang="de-DE" sz="4500" b="1" dirty="0" err="1">
                <a:solidFill>
                  <a:schemeClr val="bg1"/>
                </a:solidFill>
              </a:rPr>
              <a:t>R‘s</a:t>
            </a:r>
            <a:r>
              <a:rPr lang="de-DE" sz="4500" b="1" dirty="0">
                <a:solidFill>
                  <a:schemeClr val="bg1"/>
                </a:solidFill>
              </a:rPr>
              <a:t> – </a:t>
            </a:r>
            <a:r>
              <a:rPr lang="de-DE" sz="4500" b="1" dirty="0" err="1">
                <a:solidFill>
                  <a:schemeClr val="bg1"/>
                </a:solidFill>
              </a:rPr>
              <a:t>Reduce</a:t>
            </a:r>
            <a:r>
              <a:rPr lang="de-DE" sz="4500" b="1" dirty="0">
                <a:solidFill>
                  <a:schemeClr val="bg1"/>
                </a:solidFill>
              </a:rPr>
              <a:t>, Reuse, Recycle!</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Save </a:t>
            </a:r>
            <a:r>
              <a:rPr lang="de-DE" dirty="0" err="1"/>
              <a:t>paper</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is also an enormous amount of paper trash produced every day. </a:t>
            </a:r>
          </a:p>
          <a:p>
            <a:pPr>
              <a:spcBef>
                <a:spcPts val="2000"/>
              </a:spcBef>
            </a:pPr>
            <a:r>
              <a:rPr lang="en-US" dirty="0"/>
              <a:t>This is especially true when it comes to office life. </a:t>
            </a:r>
          </a:p>
          <a:p>
            <a:pPr>
              <a:spcBef>
                <a:spcPts val="2000"/>
              </a:spcBef>
            </a:pPr>
            <a:r>
              <a:rPr lang="en-US" dirty="0"/>
              <a:t>People are printing all kinds of stuff, even if most of the printouts would not even by necessary. </a:t>
            </a:r>
          </a:p>
          <a:p>
            <a:pPr>
              <a:spcBef>
                <a:spcPts val="2000"/>
              </a:spcBef>
            </a:pPr>
            <a:r>
              <a:rPr lang="en-US" dirty="0"/>
              <a:t>People often also only print the paper on one side which makes the problem of paper waste even worse. </a:t>
            </a:r>
          </a:p>
          <a:p>
            <a:pPr>
              <a:spcBef>
                <a:spcPts val="2000"/>
              </a:spcBef>
            </a:pPr>
            <a:r>
              <a:rPr lang="en-US" dirty="0"/>
              <a:t>By saving paper in your job and reduce printouts to a minimum, you can mitigate the waste problem to a certain extent.</a:t>
            </a:r>
          </a:p>
          <a:p>
            <a:pPr>
              <a:spcBef>
                <a:spcPts val="2000"/>
              </a:spcBef>
            </a:pPr>
            <a:endParaRPr lang="de-DE" dirty="0"/>
          </a:p>
        </p:txBody>
      </p:sp>
    </p:spTree>
    <p:extLst>
      <p:ext uri="{BB962C8B-B14F-4D97-AF65-F5344CB8AC3E}">
        <p14:creationId xmlns:p14="http://schemas.microsoft.com/office/powerpoint/2010/main" val="3306747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Use </a:t>
            </a:r>
            <a:r>
              <a:rPr lang="de-DE" dirty="0" err="1"/>
              <a:t>clothes</a:t>
            </a:r>
            <a:r>
              <a:rPr lang="de-DE" dirty="0"/>
              <a:t> </a:t>
            </a:r>
            <a:r>
              <a:rPr lang="de-DE" dirty="0" err="1"/>
              <a:t>efficiently</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of our clothes are just used a few or even just a single time before they are disposed into the garbage. </a:t>
            </a:r>
          </a:p>
          <a:p>
            <a:pPr>
              <a:spcBef>
                <a:spcPts val="2000"/>
              </a:spcBef>
            </a:pPr>
            <a:r>
              <a:rPr lang="en-US" dirty="0"/>
              <a:t>This leads to an enormous amount of unnecessary waste since clothes could be used many times. </a:t>
            </a:r>
          </a:p>
          <a:p>
            <a:pPr>
              <a:spcBef>
                <a:spcPts val="2000"/>
              </a:spcBef>
            </a:pPr>
            <a:r>
              <a:rPr lang="en-US" dirty="0"/>
              <a:t>You can make a stand and wear your clothes until they are damaged. </a:t>
            </a:r>
          </a:p>
          <a:p>
            <a:pPr>
              <a:spcBef>
                <a:spcPts val="2000"/>
              </a:spcBef>
            </a:pPr>
            <a:r>
              <a:rPr lang="en-US" dirty="0"/>
              <a:t>By doing so, you can reduce the amount of waste related to your consumption behavior.</a:t>
            </a:r>
          </a:p>
          <a:p>
            <a:pPr>
              <a:spcBef>
                <a:spcPts val="2000"/>
              </a:spcBef>
            </a:pPr>
            <a:endParaRPr lang="de-DE" dirty="0"/>
          </a:p>
        </p:txBody>
      </p:sp>
    </p:spTree>
    <p:extLst>
      <p:ext uri="{BB962C8B-B14F-4D97-AF65-F5344CB8AC3E}">
        <p14:creationId xmlns:p14="http://schemas.microsoft.com/office/powerpoint/2010/main" val="2525563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Keep </a:t>
            </a:r>
            <a:r>
              <a:rPr lang="de-DE" dirty="0" err="1"/>
              <a:t>your</a:t>
            </a:r>
            <a:r>
              <a:rPr lang="de-DE" dirty="0"/>
              <a:t> electronic </a:t>
            </a:r>
            <a:r>
              <a:rPr lang="de-DE" dirty="0" err="1"/>
              <a:t>devices</a:t>
            </a:r>
            <a:r>
              <a:rPr lang="de-DE" dirty="0"/>
              <a:t> </a:t>
            </a:r>
            <a:r>
              <a:rPr lang="de-DE" dirty="0" err="1"/>
              <a:t>longer</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electronic devices are just used for a quite short period of time. </a:t>
            </a:r>
          </a:p>
          <a:p>
            <a:pPr>
              <a:spcBef>
                <a:spcPts val="2000"/>
              </a:spcBef>
            </a:pPr>
            <a:r>
              <a:rPr lang="en-US" dirty="0"/>
              <a:t>For example, every year, many new smartphones are released. </a:t>
            </a:r>
          </a:p>
          <a:p>
            <a:pPr>
              <a:spcBef>
                <a:spcPts val="2000"/>
              </a:spcBef>
            </a:pPr>
            <a:r>
              <a:rPr lang="en-US" dirty="0"/>
              <a:t>People often strive for the newest versions and replacing the old ones. </a:t>
            </a:r>
          </a:p>
          <a:p>
            <a:pPr>
              <a:spcBef>
                <a:spcPts val="2000"/>
              </a:spcBef>
            </a:pPr>
            <a:r>
              <a:rPr lang="en-US" dirty="0"/>
              <a:t>However, by doing so, large amounts of electronic waste are produced and precious materials are wasted. </a:t>
            </a:r>
          </a:p>
          <a:p>
            <a:pPr>
              <a:spcBef>
                <a:spcPts val="2000"/>
              </a:spcBef>
            </a:pPr>
            <a:r>
              <a:rPr lang="en-US" dirty="0"/>
              <a:t>You can reduce electronic waste by simply keep and use your electronic devices for a longer period of time. </a:t>
            </a:r>
          </a:p>
          <a:p>
            <a:pPr>
              <a:spcBef>
                <a:spcPts val="2000"/>
              </a:spcBef>
            </a:pPr>
            <a:r>
              <a:rPr lang="en-US" dirty="0"/>
              <a:t>You will notice that you don’t always need the newest version to be happy!</a:t>
            </a:r>
          </a:p>
          <a:p>
            <a:pPr>
              <a:spcBef>
                <a:spcPts val="2000"/>
              </a:spcBef>
            </a:pPr>
            <a:endParaRPr lang="de-DE" dirty="0"/>
          </a:p>
        </p:txBody>
      </p:sp>
    </p:spTree>
    <p:extLst>
      <p:ext uri="{BB962C8B-B14F-4D97-AF65-F5344CB8AC3E}">
        <p14:creationId xmlns:p14="http://schemas.microsoft.com/office/powerpoint/2010/main" val="291758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err="1"/>
              <a:t>Avoid</a:t>
            </a:r>
            <a:r>
              <a:rPr lang="de-DE" dirty="0"/>
              <a:t> </a:t>
            </a:r>
            <a:r>
              <a:rPr lang="de-DE" dirty="0" err="1"/>
              <a:t>buying</a:t>
            </a:r>
            <a:r>
              <a:rPr lang="de-DE" dirty="0"/>
              <a:t> online</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Stuff that is bought online is often wrapped in large amounts of plastic or other kinds of packaging. </a:t>
            </a:r>
          </a:p>
          <a:p>
            <a:pPr>
              <a:spcBef>
                <a:spcPts val="2000"/>
              </a:spcBef>
            </a:pPr>
            <a:r>
              <a:rPr lang="en-US" dirty="0"/>
              <a:t>Moreover, the delivery of your items leads to fossil fuel consumption and therefore to air pollution and also enhances the global warming process. </a:t>
            </a:r>
          </a:p>
          <a:p>
            <a:pPr>
              <a:spcBef>
                <a:spcPts val="2000"/>
              </a:spcBef>
            </a:pPr>
            <a:r>
              <a:rPr lang="en-US" dirty="0"/>
              <a:t>Through avoiding online purchases and rather buying in conventional stores, you can reduce the packaging material and therefore mitigate the waste issue to a certain extent.</a:t>
            </a:r>
          </a:p>
          <a:p>
            <a:pPr>
              <a:spcBef>
                <a:spcPts val="2000"/>
              </a:spcBef>
            </a:pPr>
            <a:endParaRPr lang="de-DE" dirty="0"/>
          </a:p>
        </p:txBody>
      </p:sp>
    </p:spTree>
    <p:extLst>
      <p:ext uri="{BB962C8B-B14F-4D97-AF65-F5344CB8AC3E}">
        <p14:creationId xmlns:p14="http://schemas.microsoft.com/office/powerpoint/2010/main" val="3758363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err="1"/>
              <a:t>Avoid</a:t>
            </a:r>
            <a:r>
              <a:rPr lang="de-DE" dirty="0"/>
              <a:t> food </a:t>
            </a:r>
            <a:r>
              <a:rPr lang="de-DE" dirty="0" err="1"/>
              <a:t>delivery</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should also avoid food delivery services in order to safe waste. </a:t>
            </a:r>
          </a:p>
          <a:p>
            <a:pPr>
              <a:spcBef>
                <a:spcPts val="2000"/>
              </a:spcBef>
            </a:pPr>
            <a:r>
              <a:rPr lang="en-US" dirty="0"/>
              <a:t>Delivered food often involves large amounts of plastic or aluminum wrapping and therefore leads to the production of significant amounts of waste. </a:t>
            </a:r>
          </a:p>
          <a:p>
            <a:pPr>
              <a:spcBef>
                <a:spcPts val="2000"/>
              </a:spcBef>
            </a:pPr>
            <a:r>
              <a:rPr lang="en-US" dirty="0"/>
              <a:t>Instead of using food delivery services, you can cook your own food and avoid waste production to a significant extent.</a:t>
            </a:r>
          </a:p>
          <a:p>
            <a:pPr>
              <a:spcBef>
                <a:spcPts val="2000"/>
              </a:spcBef>
            </a:pPr>
            <a:endParaRPr lang="de-DE" dirty="0"/>
          </a:p>
        </p:txBody>
      </p:sp>
    </p:spTree>
    <p:extLst>
      <p:ext uri="{BB962C8B-B14F-4D97-AF65-F5344CB8AC3E}">
        <p14:creationId xmlns:p14="http://schemas.microsoft.com/office/powerpoint/2010/main" val="1601878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Pick food</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Picking food is another great way to reduce waste. </a:t>
            </a:r>
          </a:p>
          <a:p>
            <a:pPr>
              <a:spcBef>
                <a:spcPts val="2000"/>
              </a:spcBef>
            </a:pPr>
            <a:r>
              <a:rPr lang="en-US" dirty="0"/>
              <a:t>For example, if you live close to nature reserves or forests, you can pick mushrooms or berries. </a:t>
            </a:r>
          </a:p>
          <a:p>
            <a:pPr>
              <a:spcBef>
                <a:spcPts val="2000"/>
              </a:spcBef>
            </a:pPr>
            <a:r>
              <a:rPr lang="en-US" dirty="0"/>
              <a:t>By doing so, you can reduce the waste that would have been involved when buying this food in conventional stores. </a:t>
            </a:r>
          </a:p>
          <a:p>
            <a:pPr>
              <a:spcBef>
                <a:spcPts val="2000"/>
              </a:spcBef>
            </a:pPr>
            <a:r>
              <a:rPr lang="en-US" dirty="0"/>
              <a:t>Moreover, picking food can also be quite fun and you can also educate your children about the importance of getting in touch with nature so they will strive to avoid waste in the future.</a:t>
            </a:r>
          </a:p>
          <a:p>
            <a:pPr>
              <a:spcBef>
                <a:spcPts val="2000"/>
              </a:spcBef>
            </a:pPr>
            <a:endParaRPr lang="de-DE" dirty="0"/>
          </a:p>
        </p:txBody>
      </p:sp>
    </p:spTree>
    <p:extLst>
      <p:ext uri="{BB962C8B-B14F-4D97-AF65-F5344CB8AC3E}">
        <p14:creationId xmlns:p14="http://schemas.microsoft.com/office/powerpoint/2010/main" val="4247589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err="1"/>
              <a:t>Don’t</a:t>
            </a:r>
            <a:r>
              <a:rPr lang="de-DE" dirty="0"/>
              <a:t> </a:t>
            </a:r>
            <a:r>
              <a:rPr lang="de-DE" dirty="0" err="1"/>
              <a:t>buy</a:t>
            </a:r>
            <a:r>
              <a:rPr lang="de-DE" dirty="0"/>
              <a:t> </a:t>
            </a:r>
            <a:r>
              <a:rPr lang="de-DE" dirty="0" err="1"/>
              <a:t>bottled</a:t>
            </a:r>
            <a:r>
              <a:rPr lang="de-DE" dirty="0"/>
              <a:t> </a:t>
            </a:r>
            <a:r>
              <a:rPr lang="de-DE" dirty="0" err="1"/>
              <a:t>water</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Bottled water is a huge source of plastic waste. </a:t>
            </a:r>
          </a:p>
          <a:p>
            <a:pPr>
              <a:spcBef>
                <a:spcPts val="2000"/>
              </a:spcBef>
            </a:pPr>
            <a:r>
              <a:rPr lang="en-US" dirty="0"/>
              <a:t>Since the average person drinks around two liters of water every day, the amount of plastic water bottles amounts to vast numbers when we take a worldwide perspective. </a:t>
            </a:r>
          </a:p>
          <a:p>
            <a:pPr>
              <a:spcBef>
                <a:spcPts val="2000"/>
              </a:spcBef>
            </a:pPr>
            <a:r>
              <a:rPr lang="en-US" dirty="0"/>
              <a:t>In many regions, bottled water is not even necessary since the tap water often is of quite good quality. </a:t>
            </a:r>
          </a:p>
          <a:p>
            <a:pPr>
              <a:spcBef>
                <a:spcPts val="2000"/>
              </a:spcBef>
            </a:pPr>
            <a:r>
              <a:rPr lang="en-US" dirty="0"/>
              <a:t>So, if you live in regions with good tap water quality, you can simply replace bottled water by the consumption of tap water and therefore significantly mitigate plastic waste production.</a:t>
            </a:r>
          </a:p>
          <a:p>
            <a:pPr>
              <a:spcBef>
                <a:spcPts val="2000"/>
              </a:spcBef>
            </a:pPr>
            <a:endParaRPr lang="de-DE" dirty="0"/>
          </a:p>
        </p:txBody>
      </p:sp>
    </p:spTree>
    <p:extLst>
      <p:ext uri="{BB962C8B-B14F-4D97-AF65-F5344CB8AC3E}">
        <p14:creationId xmlns:p14="http://schemas.microsoft.com/office/powerpoint/2010/main" val="1312955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Reuse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Reducing your consumption levels is crucial in order to mitigate the waste production problem and the adverse implied effects on our environmental system. </a:t>
            </a:r>
          </a:p>
          <a:p>
            <a:pPr>
              <a:spcBef>
                <a:spcPts val="2000"/>
              </a:spcBef>
            </a:pPr>
            <a:r>
              <a:rPr lang="en-US" dirty="0"/>
              <a:t>However, an additional step towards effective resource use is to reuse your belongings. </a:t>
            </a:r>
          </a:p>
          <a:p>
            <a:pPr>
              <a:spcBef>
                <a:spcPts val="2000"/>
              </a:spcBef>
            </a:pPr>
            <a:r>
              <a:rPr lang="en-US" dirty="0"/>
              <a:t>In the following, many examples are given on how you can reuse your stuff in an efficient manner on a daily basis.</a:t>
            </a:r>
          </a:p>
          <a:p>
            <a:pPr>
              <a:spcBef>
                <a:spcPts val="2000"/>
              </a:spcBef>
            </a:pPr>
            <a:endParaRPr lang="de-DE" dirty="0"/>
          </a:p>
        </p:txBody>
      </p:sp>
    </p:spTree>
    <p:extLst>
      <p:ext uri="{BB962C8B-B14F-4D97-AF65-F5344CB8AC3E}">
        <p14:creationId xmlns:p14="http://schemas.microsoft.com/office/powerpoint/2010/main" val="79147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Examples of how to reuse waste in your daily life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lvl="0"/>
            <a:r>
              <a:rPr lang="de-DE" b="1" dirty="0"/>
              <a:t>Reuse </a:t>
            </a:r>
            <a:r>
              <a:rPr lang="de-DE" b="1" dirty="0" err="1"/>
              <a:t>wrappings</a:t>
            </a:r>
            <a:endParaRPr lang="en-US" dirty="0"/>
          </a:p>
          <a:p>
            <a:pPr lvl="0"/>
            <a:r>
              <a:rPr lang="de-DE" b="1" dirty="0"/>
              <a:t>Buy in second-hand </a:t>
            </a:r>
            <a:r>
              <a:rPr lang="de-DE" b="1" dirty="0" err="1"/>
              <a:t>stores</a:t>
            </a:r>
            <a:endParaRPr lang="en-US" dirty="0"/>
          </a:p>
          <a:p>
            <a:pPr lvl="0"/>
            <a:r>
              <a:rPr lang="en-US" b="1" dirty="0"/>
              <a:t>Give away your old items to family and friends</a:t>
            </a:r>
            <a:endParaRPr lang="en-US" dirty="0"/>
          </a:p>
          <a:p>
            <a:pPr lvl="0"/>
            <a:r>
              <a:rPr lang="de-DE" b="1" dirty="0"/>
              <a:t>Use </a:t>
            </a:r>
            <a:r>
              <a:rPr lang="de-DE" b="1" dirty="0" err="1"/>
              <a:t>old</a:t>
            </a:r>
            <a:r>
              <a:rPr lang="de-DE" b="1" dirty="0"/>
              <a:t> </a:t>
            </a:r>
            <a:r>
              <a:rPr lang="de-DE" b="1" dirty="0" err="1"/>
              <a:t>cardboards</a:t>
            </a:r>
            <a:r>
              <a:rPr lang="de-DE" b="1" dirty="0"/>
              <a:t> </a:t>
            </a:r>
            <a:r>
              <a:rPr lang="de-DE" b="1" dirty="0" err="1"/>
              <a:t>as</a:t>
            </a:r>
            <a:r>
              <a:rPr lang="de-DE" b="1" dirty="0"/>
              <a:t> </a:t>
            </a:r>
            <a:r>
              <a:rPr lang="de-DE" b="1" dirty="0" err="1"/>
              <a:t>storages</a:t>
            </a:r>
            <a:endParaRPr lang="en-US" dirty="0"/>
          </a:p>
          <a:p>
            <a:pPr lvl="0"/>
            <a:r>
              <a:rPr lang="en-US" b="1" dirty="0"/>
              <a:t>Newspapers can be used as protection material</a:t>
            </a:r>
            <a:endParaRPr lang="en-US" dirty="0"/>
          </a:p>
          <a:p>
            <a:pPr lvl="0"/>
            <a:r>
              <a:rPr lang="en-US" b="1" dirty="0"/>
              <a:t>Use waste paper to take notes</a:t>
            </a:r>
            <a:endParaRPr lang="en-US" dirty="0"/>
          </a:p>
          <a:p>
            <a:pPr lvl="0"/>
            <a:r>
              <a:rPr lang="de-DE" b="1" dirty="0"/>
              <a:t>Buy </a:t>
            </a:r>
            <a:r>
              <a:rPr lang="de-DE" b="1" dirty="0" err="1"/>
              <a:t>rechargeable</a:t>
            </a:r>
            <a:r>
              <a:rPr lang="de-DE" b="1" dirty="0"/>
              <a:t> </a:t>
            </a:r>
            <a:r>
              <a:rPr lang="de-DE" b="1" dirty="0" err="1"/>
              <a:t>batteries</a:t>
            </a:r>
            <a:endParaRPr lang="en-US" dirty="0"/>
          </a:p>
          <a:p>
            <a:pPr lvl="0"/>
            <a:r>
              <a:rPr lang="de-DE" b="1" dirty="0" err="1"/>
              <a:t>Donate</a:t>
            </a:r>
            <a:r>
              <a:rPr lang="de-DE" b="1" dirty="0"/>
              <a:t> CDs and </a:t>
            </a:r>
            <a:r>
              <a:rPr lang="de-DE" b="1" dirty="0" err="1"/>
              <a:t>books</a:t>
            </a:r>
            <a:endParaRPr lang="en-US" dirty="0"/>
          </a:p>
          <a:p>
            <a:pPr lvl="0"/>
            <a:r>
              <a:rPr lang="de-DE" b="1" dirty="0" err="1"/>
              <a:t>Donate</a:t>
            </a:r>
            <a:r>
              <a:rPr lang="de-DE" b="1" dirty="0"/>
              <a:t> </a:t>
            </a:r>
            <a:r>
              <a:rPr lang="de-DE" b="1" dirty="0" err="1"/>
              <a:t>clothes</a:t>
            </a:r>
            <a:endParaRPr lang="en-US" dirty="0"/>
          </a:p>
          <a:p>
            <a:pPr lvl="0"/>
            <a:r>
              <a:rPr lang="en-US" b="1" dirty="0"/>
              <a:t>Offer your old stuff on flea markets</a:t>
            </a:r>
            <a:endParaRPr lang="en-US" dirty="0"/>
          </a:p>
          <a:p>
            <a:pPr lvl="0"/>
            <a:r>
              <a:rPr lang="en-US" b="1" dirty="0"/>
              <a:t>Offer old things on internet platforms for free</a:t>
            </a:r>
            <a:endParaRPr lang="en-US" dirty="0"/>
          </a:p>
          <a:p>
            <a:endParaRPr lang="de-DE" dirty="0"/>
          </a:p>
        </p:txBody>
      </p:sp>
    </p:spTree>
    <p:extLst>
      <p:ext uri="{BB962C8B-B14F-4D97-AF65-F5344CB8AC3E}">
        <p14:creationId xmlns:p14="http://schemas.microsoft.com/office/powerpoint/2010/main" val="1168737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Reuse </a:t>
            </a:r>
            <a:r>
              <a:rPr lang="de-DE" dirty="0" err="1"/>
              <a:t>wrappings</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items that are delivered or bought in stores contain wrapping or packaging material. </a:t>
            </a:r>
          </a:p>
          <a:p>
            <a:pPr>
              <a:spcBef>
                <a:spcPts val="2000"/>
              </a:spcBef>
            </a:pPr>
            <a:r>
              <a:rPr lang="en-US" dirty="0"/>
              <a:t>You can try to reuse these materials for different purposes. </a:t>
            </a:r>
          </a:p>
          <a:p>
            <a:pPr>
              <a:spcBef>
                <a:spcPts val="2000"/>
              </a:spcBef>
            </a:pPr>
            <a:r>
              <a:rPr lang="en-US" dirty="0"/>
              <a:t>For example, if you buy a plant which includes a plastic pot, you can reuse this plastic pot for growing additional plants.</a:t>
            </a:r>
          </a:p>
          <a:p>
            <a:pPr>
              <a:spcBef>
                <a:spcPts val="2000"/>
              </a:spcBef>
            </a:pPr>
            <a:endParaRPr lang="de-DE" dirty="0"/>
          </a:p>
        </p:txBody>
      </p:sp>
    </p:spTree>
    <p:extLst>
      <p:ext uri="{BB962C8B-B14F-4D97-AF65-F5344CB8AC3E}">
        <p14:creationId xmlns:p14="http://schemas.microsoft.com/office/powerpoint/2010/main" val="254242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Reduce, Reuse, Recycle (3 R’s) and the waste hierarchy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The concept of reduce, reuse and recycle (also called the three R’s) refers to the efficient use of our natural resources in order to minimize the waste of resources. </a:t>
            </a:r>
          </a:p>
          <a:p>
            <a:pPr>
              <a:spcBef>
                <a:spcPts val="2000"/>
              </a:spcBef>
            </a:pPr>
            <a:r>
              <a:rPr lang="en-US" dirty="0"/>
              <a:t>Related to this goal is the concept of waste hierarchy which sorts actions regarding the protection of the environment from most favorable to least favorable actions. </a:t>
            </a:r>
          </a:p>
          <a:p>
            <a:pPr>
              <a:spcBef>
                <a:spcPts val="2000"/>
              </a:spcBef>
            </a:pPr>
            <a:r>
              <a:rPr lang="en-US" dirty="0"/>
              <a:t>On top of the waste hierarchy pyramid is the prevention of waste, followed by minimization, reuse, recycling, energy recovery and disposal. </a:t>
            </a:r>
          </a:p>
          <a:p>
            <a:pPr>
              <a:spcBef>
                <a:spcPts val="2000"/>
              </a:spcBef>
            </a:pPr>
            <a:r>
              <a:rPr lang="en-US" dirty="0"/>
              <a:t>In this article, the concept of the three R’s as well as many examples how you can apply it in your daily life are examined.</a:t>
            </a:r>
          </a:p>
          <a:p>
            <a:pPr>
              <a:spcBef>
                <a:spcPts val="2000"/>
              </a:spcBef>
            </a:pPr>
            <a:endParaRPr lang="de-DE" dirty="0"/>
          </a:p>
        </p:txBody>
      </p:sp>
    </p:spTree>
    <p:extLst>
      <p:ext uri="{BB962C8B-B14F-4D97-AF65-F5344CB8AC3E}">
        <p14:creationId xmlns:p14="http://schemas.microsoft.com/office/powerpoint/2010/main" val="389232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Buy in second-hand </a:t>
            </a:r>
            <a:r>
              <a:rPr lang="de-DE" dirty="0" err="1"/>
              <a:t>stores</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consider buying in second-hand stores dodgy or inappropriate. </a:t>
            </a:r>
          </a:p>
          <a:p>
            <a:pPr>
              <a:spcBef>
                <a:spcPts val="2000"/>
              </a:spcBef>
            </a:pPr>
            <a:r>
              <a:rPr lang="en-US" dirty="0"/>
              <a:t>However, by buying in second-hand stores, you can contribute to the reuse of our natural resources and therefore to an increase in resource efficiency. </a:t>
            </a:r>
          </a:p>
          <a:p>
            <a:pPr>
              <a:spcBef>
                <a:spcPts val="2000"/>
              </a:spcBef>
            </a:pPr>
            <a:r>
              <a:rPr lang="en-US" dirty="0"/>
              <a:t>There is nothing wrong when it comes to buying from second-hand stores. </a:t>
            </a:r>
          </a:p>
          <a:p>
            <a:pPr>
              <a:spcBef>
                <a:spcPts val="2000"/>
              </a:spcBef>
            </a:pPr>
            <a:r>
              <a:rPr lang="en-US" dirty="0"/>
              <a:t>In fact, it is much better for our environment compared to buying new stuff. </a:t>
            </a:r>
          </a:p>
          <a:p>
            <a:pPr>
              <a:spcBef>
                <a:spcPts val="2000"/>
              </a:spcBef>
            </a:pPr>
            <a:r>
              <a:rPr lang="en-US" dirty="0"/>
              <a:t>Therefore, you can reduce waste and contribute to a more efficient resource use if you buy in second hand stores instead of conventional stores.</a:t>
            </a:r>
          </a:p>
          <a:p>
            <a:pPr>
              <a:spcBef>
                <a:spcPts val="2000"/>
              </a:spcBef>
            </a:pPr>
            <a:endParaRPr lang="de-DE" dirty="0"/>
          </a:p>
        </p:txBody>
      </p:sp>
    </p:spTree>
    <p:extLst>
      <p:ext uri="{BB962C8B-B14F-4D97-AF65-F5344CB8AC3E}">
        <p14:creationId xmlns:p14="http://schemas.microsoft.com/office/powerpoint/2010/main" val="1102008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Give away your old items to family and friends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may need newest version of electronics for your job. </a:t>
            </a:r>
          </a:p>
          <a:p>
            <a:pPr>
              <a:spcBef>
                <a:spcPts val="2000"/>
              </a:spcBef>
            </a:pPr>
            <a:r>
              <a:rPr lang="en-US" dirty="0"/>
              <a:t>However, many people actually do not need the newest versions. </a:t>
            </a:r>
          </a:p>
          <a:p>
            <a:pPr>
              <a:spcBef>
                <a:spcPts val="2000"/>
              </a:spcBef>
            </a:pPr>
            <a:r>
              <a:rPr lang="en-US" dirty="0"/>
              <a:t>Therefore, you can give away your old but still working belongings to family and friends. </a:t>
            </a:r>
          </a:p>
          <a:p>
            <a:pPr>
              <a:spcBef>
                <a:spcPts val="2000"/>
              </a:spcBef>
            </a:pPr>
            <a:r>
              <a:rPr lang="en-US" dirty="0"/>
              <a:t>They may be happy to get stuff for free and may reuse your old items. </a:t>
            </a:r>
          </a:p>
          <a:p>
            <a:pPr>
              <a:spcBef>
                <a:spcPts val="2000"/>
              </a:spcBef>
            </a:pPr>
            <a:r>
              <a:rPr lang="en-US" dirty="0"/>
              <a:t>By doing so, resources can be used more efficiently and trash production can be reduced.</a:t>
            </a:r>
          </a:p>
          <a:p>
            <a:pPr>
              <a:spcBef>
                <a:spcPts val="2000"/>
              </a:spcBef>
            </a:pPr>
            <a:endParaRPr lang="de-DE" dirty="0"/>
          </a:p>
        </p:txBody>
      </p:sp>
    </p:spTree>
    <p:extLst>
      <p:ext uri="{BB962C8B-B14F-4D97-AF65-F5344CB8AC3E}">
        <p14:creationId xmlns:p14="http://schemas.microsoft.com/office/powerpoint/2010/main" val="3079804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Use </a:t>
            </a:r>
            <a:r>
              <a:rPr lang="de-DE" dirty="0" err="1"/>
              <a:t>old</a:t>
            </a:r>
            <a:r>
              <a:rPr lang="de-DE" dirty="0"/>
              <a:t> </a:t>
            </a:r>
            <a:r>
              <a:rPr lang="de-DE" dirty="0" err="1"/>
              <a:t>cardboards</a:t>
            </a:r>
            <a:r>
              <a:rPr lang="de-DE" dirty="0"/>
              <a:t> </a:t>
            </a:r>
            <a:r>
              <a:rPr lang="de-DE" dirty="0" err="1"/>
              <a:t>as</a:t>
            </a:r>
            <a:r>
              <a:rPr lang="de-DE" dirty="0"/>
              <a:t> </a:t>
            </a:r>
            <a:r>
              <a:rPr lang="de-DE" dirty="0" err="1"/>
              <a:t>storages</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the course of your life, you are likely to buy several kinds of things. </a:t>
            </a:r>
          </a:p>
          <a:p>
            <a:pPr>
              <a:spcBef>
                <a:spcPts val="2000"/>
              </a:spcBef>
            </a:pPr>
            <a:r>
              <a:rPr lang="en-US" dirty="0"/>
              <a:t>Some of these things, especially bigger items, are often delivered using big cardboards. </a:t>
            </a:r>
          </a:p>
          <a:p>
            <a:pPr>
              <a:spcBef>
                <a:spcPts val="2000"/>
              </a:spcBef>
            </a:pPr>
            <a:r>
              <a:rPr lang="en-US" dirty="0"/>
              <a:t>Many people throw these cardboards away. </a:t>
            </a:r>
          </a:p>
          <a:p>
            <a:pPr>
              <a:spcBef>
                <a:spcPts val="2000"/>
              </a:spcBef>
            </a:pPr>
            <a:r>
              <a:rPr lang="en-US" dirty="0"/>
              <a:t>However, cardboards are a great storage space for all kinds of things since they are light but also quite durable. </a:t>
            </a:r>
          </a:p>
          <a:p>
            <a:pPr>
              <a:spcBef>
                <a:spcPts val="2000"/>
              </a:spcBef>
            </a:pPr>
            <a:r>
              <a:rPr lang="en-US" dirty="0"/>
              <a:t>Therefore, by reusing cardboards for storage purposes, you can reduce paper waste.</a:t>
            </a:r>
          </a:p>
          <a:p>
            <a:pPr>
              <a:spcBef>
                <a:spcPts val="2000"/>
              </a:spcBef>
            </a:pPr>
            <a:endParaRPr lang="de-DE" dirty="0"/>
          </a:p>
        </p:txBody>
      </p:sp>
    </p:spTree>
    <p:extLst>
      <p:ext uri="{BB962C8B-B14F-4D97-AF65-F5344CB8AC3E}">
        <p14:creationId xmlns:p14="http://schemas.microsoft.com/office/powerpoint/2010/main" val="304438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Newspapers can be used as protection material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many households, reading the daily newspaper is a well-known tradition. </a:t>
            </a:r>
          </a:p>
          <a:p>
            <a:pPr>
              <a:spcBef>
                <a:spcPts val="2000"/>
              </a:spcBef>
            </a:pPr>
            <a:r>
              <a:rPr lang="en-US" dirty="0"/>
              <a:t>However, in the course of a year, this newspaper consumption leads to a significant amount of paper waste. </a:t>
            </a:r>
          </a:p>
          <a:p>
            <a:pPr>
              <a:spcBef>
                <a:spcPts val="2000"/>
              </a:spcBef>
            </a:pPr>
            <a:r>
              <a:rPr lang="en-US" dirty="0"/>
              <a:t>You can reuse newspaper if you need protection material for fragile goods. </a:t>
            </a:r>
          </a:p>
          <a:p>
            <a:pPr>
              <a:spcBef>
                <a:spcPts val="2000"/>
              </a:spcBef>
            </a:pPr>
            <a:r>
              <a:rPr lang="en-US" dirty="0"/>
              <a:t>For example, if you want to transport things made of glass, just wrap them in newspaper. </a:t>
            </a:r>
          </a:p>
          <a:p>
            <a:pPr>
              <a:spcBef>
                <a:spcPts val="2000"/>
              </a:spcBef>
            </a:pPr>
            <a:r>
              <a:rPr lang="en-US" dirty="0"/>
              <a:t>By doing so, you can protect your glass items and in the same instance reuse your newspaper.</a:t>
            </a:r>
          </a:p>
          <a:p>
            <a:pPr>
              <a:spcBef>
                <a:spcPts val="2000"/>
              </a:spcBef>
            </a:pPr>
            <a:endParaRPr lang="de-DE" dirty="0"/>
          </a:p>
        </p:txBody>
      </p:sp>
    </p:spTree>
    <p:extLst>
      <p:ext uri="{BB962C8B-B14F-4D97-AF65-F5344CB8AC3E}">
        <p14:creationId xmlns:p14="http://schemas.microsoft.com/office/powerpoint/2010/main" val="3415598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Use waste paper to take notes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is plenty of waste paper around in our daily life. </a:t>
            </a:r>
          </a:p>
          <a:p>
            <a:pPr>
              <a:spcBef>
                <a:spcPts val="2000"/>
              </a:spcBef>
            </a:pPr>
            <a:r>
              <a:rPr lang="en-US" dirty="0"/>
              <a:t>For example, this may include used envelopes or notepad pages. </a:t>
            </a:r>
          </a:p>
          <a:p>
            <a:pPr>
              <a:spcBef>
                <a:spcPts val="2000"/>
              </a:spcBef>
            </a:pPr>
            <a:r>
              <a:rPr lang="en-US" dirty="0"/>
              <a:t>You can reuse those items to take notes. </a:t>
            </a:r>
          </a:p>
          <a:p>
            <a:pPr>
              <a:spcBef>
                <a:spcPts val="2000"/>
              </a:spcBef>
            </a:pPr>
            <a:r>
              <a:rPr lang="en-US" dirty="0"/>
              <a:t>For example, if you make a phone call and want to note certain information, you should not use new paper but rather use waste paper in order to save resources and mitigate the waste problem.</a:t>
            </a:r>
          </a:p>
          <a:p>
            <a:pPr>
              <a:spcBef>
                <a:spcPts val="2000"/>
              </a:spcBef>
            </a:pPr>
            <a:endParaRPr lang="de-DE" dirty="0"/>
          </a:p>
        </p:txBody>
      </p:sp>
    </p:spTree>
    <p:extLst>
      <p:ext uri="{BB962C8B-B14F-4D97-AF65-F5344CB8AC3E}">
        <p14:creationId xmlns:p14="http://schemas.microsoft.com/office/powerpoint/2010/main" val="744243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Buy </a:t>
            </a:r>
            <a:r>
              <a:rPr lang="de-DE" dirty="0" err="1"/>
              <a:t>rechargeable</a:t>
            </a:r>
            <a:r>
              <a:rPr lang="de-DE" dirty="0"/>
              <a:t> </a:t>
            </a:r>
            <a:r>
              <a:rPr lang="de-DE" dirty="0" err="1"/>
              <a:t>batteries</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our daily life, we have many electronic items which run by batteries</a:t>
            </a:r>
            <a:r>
              <a:rPr lang="en-US"/>
              <a:t>. </a:t>
            </a:r>
            <a:endParaRPr lang="en-US" dirty="0"/>
          </a:p>
          <a:p>
            <a:pPr>
              <a:spcBef>
                <a:spcPts val="2000"/>
              </a:spcBef>
            </a:pPr>
            <a:r>
              <a:rPr lang="en-US"/>
              <a:t>You </a:t>
            </a:r>
            <a:r>
              <a:rPr lang="en-US" dirty="0"/>
              <a:t>can buy rechargeable batteries instead of batteries for single use</a:t>
            </a:r>
            <a:r>
              <a:rPr lang="en-US"/>
              <a:t>. </a:t>
            </a:r>
            <a:endParaRPr lang="en-US" dirty="0"/>
          </a:p>
          <a:p>
            <a:pPr>
              <a:spcBef>
                <a:spcPts val="2000"/>
              </a:spcBef>
            </a:pPr>
            <a:r>
              <a:rPr lang="en-US"/>
              <a:t>By </a:t>
            </a:r>
            <a:r>
              <a:rPr lang="en-US" dirty="0"/>
              <a:t>doing so, you can reduce waste and use our natural resources more efficiently.</a:t>
            </a:r>
          </a:p>
          <a:p>
            <a:pPr>
              <a:spcBef>
                <a:spcPts val="2000"/>
              </a:spcBef>
            </a:pPr>
            <a:endParaRPr lang="de-DE" dirty="0"/>
          </a:p>
        </p:txBody>
      </p:sp>
    </p:spTree>
    <p:extLst>
      <p:ext uri="{BB962C8B-B14F-4D97-AF65-F5344CB8AC3E}">
        <p14:creationId xmlns:p14="http://schemas.microsoft.com/office/powerpoint/2010/main" val="4017477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a:xfrm>
            <a:off x="748145" y="335628"/>
            <a:ext cx="9310307" cy="604693"/>
          </a:xfrm>
        </p:spPr>
        <p:txBody>
          <a:bodyPr>
            <a:normAutofit/>
          </a:bodyPr>
          <a:lstStyle/>
          <a:p>
            <a:pPr lvl="0"/>
            <a:r>
              <a:rPr lang="de-DE" dirty="0" err="1"/>
              <a:t>Donate</a:t>
            </a:r>
            <a:r>
              <a:rPr lang="de-DE" dirty="0"/>
              <a:t> CDs, DVDs and </a:t>
            </a:r>
            <a:r>
              <a:rPr lang="de-DE" dirty="0" err="1"/>
              <a:t>books</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can also donate old CDs or books you do no longer use. </a:t>
            </a:r>
          </a:p>
          <a:p>
            <a:pPr>
              <a:spcBef>
                <a:spcPts val="2000"/>
              </a:spcBef>
            </a:pPr>
            <a:r>
              <a:rPr lang="en-US" dirty="0"/>
              <a:t>By doing so, you can make people happy and at the same time reuse your stuff in a senseful manner. </a:t>
            </a:r>
          </a:p>
          <a:p>
            <a:pPr>
              <a:spcBef>
                <a:spcPts val="2000"/>
              </a:spcBef>
            </a:pPr>
            <a:r>
              <a:rPr lang="en-US" dirty="0"/>
              <a:t>For example, before Christmas, you can gather all CDs, DVDs and books you do not longer need and give them to charity organizations.</a:t>
            </a:r>
          </a:p>
          <a:p>
            <a:pPr>
              <a:spcBef>
                <a:spcPts val="2000"/>
              </a:spcBef>
            </a:pPr>
            <a:endParaRPr lang="de-DE" dirty="0"/>
          </a:p>
        </p:txBody>
      </p:sp>
    </p:spTree>
    <p:extLst>
      <p:ext uri="{BB962C8B-B14F-4D97-AF65-F5344CB8AC3E}">
        <p14:creationId xmlns:p14="http://schemas.microsoft.com/office/powerpoint/2010/main" val="2162779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err="1"/>
              <a:t>Donate</a:t>
            </a:r>
            <a:r>
              <a:rPr lang="de-DE" dirty="0"/>
              <a:t> </a:t>
            </a:r>
            <a:r>
              <a:rPr lang="de-DE" dirty="0" err="1"/>
              <a:t>clothes</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 average income, especially in our Western society is quite high compared to the prices for clothes, people often buy large numbers of clothes and do not value them very much. </a:t>
            </a:r>
          </a:p>
          <a:p>
            <a:pPr>
              <a:spcBef>
                <a:spcPts val="2000"/>
              </a:spcBef>
            </a:pPr>
            <a:r>
              <a:rPr lang="en-US" dirty="0"/>
              <a:t>This leads to a point where many people use their clothes just a few times and then dump them into the garbage. </a:t>
            </a:r>
          </a:p>
          <a:p>
            <a:pPr>
              <a:spcBef>
                <a:spcPts val="2000"/>
              </a:spcBef>
            </a:pPr>
            <a:r>
              <a:rPr lang="en-US" dirty="0"/>
              <a:t>Instead of throwing your clothes away, you should donate them to welfare organizations which can reuse them to make other people happy.</a:t>
            </a:r>
          </a:p>
          <a:p>
            <a:pPr>
              <a:spcBef>
                <a:spcPts val="2000"/>
              </a:spcBef>
            </a:pPr>
            <a:endParaRPr lang="de-DE" dirty="0"/>
          </a:p>
        </p:txBody>
      </p:sp>
    </p:spTree>
    <p:extLst>
      <p:ext uri="{BB962C8B-B14F-4D97-AF65-F5344CB8AC3E}">
        <p14:creationId xmlns:p14="http://schemas.microsoft.com/office/powerpoint/2010/main" val="3931353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Offer your old stuff on flea markets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Instead of disposing your old stuff into the garbage, you can sell your old but yet working belongings on the flea market. </a:t>
            </a:r>
          </a:p>
          <a:p>
            <a:pPr>
              <a:spcBef>
                <a:spcPts val="2000"/>
              </a:spcBef>
            </a:pPr>
            <a:r>
              <a:rPr lang="en-US" dirty="0"/>
              <a:t>By doing so, your old stuff can be reused and therefore the production of trash can be mitigated.</a:t>
            </a:r>
          </a:p>
          <a:p>
            <a:pPr>
              <a:spcBef>
                <a:spcPts val="2000"/>
              </a:spcBef>
            </a:pPr>
            <a:endParaRPr lang="de-DE" dirty="0"/>
          </a:p>
        </p:txBody>
      </p:sp>
    </p:spTree>
    <p:extLst>
      <p:ext uri="{BB962C8B-B14F-4D97-AF65-F5344CB8AC3E}">
        <p14:creationId xmlns:p14="http://schemas.microsoft.com/office/powerpoint/2010/main" val="248672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Offer old things on internet platforms for free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internet provides a great opportunity to use our resources more efficiently. </a:t>
            </a:r>
          </a:p>
          <a:p>
            <a:pPr>
              <a:spcBef>
                <a:spcPts val="2000"/>
              </a:spcBef>
            </a:pPr>
            <a:r>
              <a:rPr lang="en-US" dirty="0"/>
              <a:t>For example, there are several platforms like Craigslist where you can offer your old stuff for free. </a:t>
            </a:r>
          </a:p>
          <a:p>
            <a:pPr>
              <a:spcBef>
                <a:spcPts val="2000"/>
              </a:spcBef>
            </a:pPr>
            <a:r>
              <a:rPr lang="en-US" dirty="0"/>
              <a:t>There are likely many people who would be happy to reuse your old belongings. </a:t>
            </a:r>
          </a:p>
          <a:p>
            <a:pPr>
              <a:spcBef>
                <a:spcPts val="2000"/>
              </a:spcBef>
            </a:pPr>
            <a:r>
              <a:rPr lang="en-US" dirty="0"/>
              <a:t>By offering your things on those platforms, you can contribute to a more efficient use of resources compared to disposing your stuff into the garbage.</a:t>
            </a:r>
          </a:p>
          <a:p>
            <a:pPr>
              <a:spcBef>
                <a:spcPts val="2000"/>
              </a:spcBef>
            </a:pPr>
            <a:endParaRPr lang="de-DE" dirty="0"/>
          </a:p>
        </p:txBody>
      </p:sp>
    </p:spTree>
    <p:extLst>
      <p:ext uri="{BB962C8B-B14F-4D97-AF65-F5344CB8AC3E}">
        <p14:creationId xmlns:p14="http://schemas.microsoft.com/office/powerpoint/2010/main" val="1756756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Reduce</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fontScale="92500" lnSpcReduction="10000"/>
          </a:bodyPr>
          <a:lstStyle/>
          <a:p>
            <a:pPr>
              <a:spcBef>
                <a:spcPts val="2000"/>
              </a:spcBef>
            </a:pPr>
            <a:r>
              <a:rPr lang="en-US" dirty="0"/>
              <a:t>The reduction of waste is crucial in order to safe our environmental system from an excessive amount of waste. </a:t>
            </a:r>
          </a:p>
          <a:p>
            <a:pPr>
              <a:spcBef>
                <a:spcPts val="2000"/>
              </a:spcBef>
            </a:pPr>
            <a:r>
              <a:rPr lang="en-US" dirty="0"/>
              <a:t>Since the industrial revolution period, consumption levels skyrocketed since with the use of machines, we have been able to produce large quantities of goods with a low unit price. </a:t>
            </a:r>
          </a:p>
          <a:p>
            <a:pPr>
              <a:spcBef>
                <a:spcPts val="2000"/>
              </a:spcBef>
            </a:pPr>
            <a:r>
              <a:rPr lang="en-US" dirty="0"/>
              <a:t>Although this development led to a state with a high average consumption level, it also contributed to a significant increase in waste production.</a:t>
            </a:r>
          </a:p>
          <a:p>
            <a:pPr>
              <a:spcBef>
                <a:spcPts val="2000"/>
              </a:spcBef>
            </a:pPr>
            <a:r>
              <a:rPr lang="en-US" dirty="0"/>
              <a:t>We tend to use things shorter and replace them faster with the newest version compared to people living in past decades. </a:t>
            </a:r>
          </a:p>
          <a:p>
            <a:pPr>
              <a:spcBef>
                <a:spcPts val="2000"/>
              </a:spcBef>
            </a:pPr>
            <a:r>
              <a:rPr lang="en-US" dirty="0"/>
              <a:t>Additionally, the world population is growing, which also implies an increase in overall worldwide waste production. </a:t>
            </a:r>
          </a:p>
          <a:p>
            <a:pPr>
              <a:spcBef>
                <a:spcPts val="2000"/>
              </a:spcBef>
            </a:pPr>
            <a:r>
              <a:rPr lang="en-US" dirty="0"/>
              <a:t>In order to mitigate the waste problem, we have to adjust our consumption behavior. </a:t>
            </a:r>
          </a:p>
          <a:p>
            <a:pPr>
              <a:spcBef>
                <a:spcPts val="2000"/>
              </a:spcBef>
            </a:pPr>
            <a:r>
              <a:rPr lang="en-US" dirty="0"/>
              <a:t>Some examples on how you can reduce waste in your daily life are given in the following.</a:t>
            </a:r>
          </a:p>
          <a:p>
            <a:pPr>
              <a:spcBef>
                <a:spcPts val="2000"/>
              </a:spcBef>
            </a:pPr>
            <a:endParaRPr lang="de-DE" dirty="0"/>
          </a:p>
        </p:txBody>
      </p:sp>
    </p:spTree>
    <p:extLst>
      <p:ext uri="{BB962C8B-B14F-4D97-AF65-F5344CB8AC3E}">
        <p14:creationId xmlns:p14="http://schemas.microsoft.com/office/powerpoint/2010/main" val="3837489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Recycle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As we have seen previously, there are many occasions in your daily life where you can reduce your waste production and also reuse your belongings. </a:t>
            </a:r>
          </a:p>
          <a:p>
            <a:pPr>
              <a:spcBef>
                <a:spcPts val="2000"/>
              </a:spcBef>
            </a:pPr>
            <a:r>
              <a:rPr lang="en-US" dirty="0"/>
              <a:t>Moreover, in order to optimize your behavior, you can also take some measure to recycle your things in an efficient manner. </a:t>
            </a:r>
          </a:p>
          <a:p>
            <a:pPr>
              <a:spcBef>
                <a:spcPts val="2000"/>
              </a:spcBef>
            </a:pPr>
            <a:r>
              <a:rPr lang="en-US" dirty="0"/>
              <a:t>Some example on how to do so on a daily basis are provided below.</a:t>
            </a:r>
          </a:p>
          <a:p>
            <a:pPr>
              <a:spcBef>
                <a:spcPts val="2000"/>
              </a:spcBef>
            </a:pPr>
            <a:endParaRPr lang="de-DE" dirty="0"/>
          </a:p>
        </p:txBody>
      </p:sp>
    </p:spTree>
    <p:extLst>
      <p:ext uri="{BB962C8B-B14F-4D97-AF65-F5344CB8AC3E}">
        <p14:creationId xmlns:p14="http://schemas.microsoft.com/office/powerpoint/2010/main" val="3476583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Examples of how to recycle waste in your daily life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lvl="0"/>
            <a:r>
              <a:rPr lang="de-DE" b="1" dirty="0"/>
              <a:t>Buy </a:t>
            </a:r>
            <a:r>
              <a:rPr lang="de-DE" b="1" dirty="0" err="1"/>
              <a:t>recyclable</a:t>
            </a:r>
            <a:r>
              <a:rPr lang="de-DE" b="1" dirty="0"/>
              <a:t> </a:t>
            </a:r>
            <a:r>
              <a:rPr lang="de-DE" b="1" dirty="0" err="1"/>
              <a:t>products</a:t>
            </a:r>
            <a:endParaRPr lang="en-US" dirty="0"/>
          </a:p>
          <a:p>
            <a:pPr lvl="0"/>
            <a:r>
              <a:rPr lang="en-US" b="1" dirty="0"/>
              <a:t>Do not buy products containing toxic substances</a:t>
            </a:r>
            <a:endParaRPr lang="en-US" dirty="0"/>
          </a:p>
          <a:p>
            <a:pPr lvl="0"/>
            <a:r>
              <a:rPr lang="en-US" b="1" dirty="0"/>
              <a:t>Refrain from buying items with plastic wrapping</a:t>
            </a:r>
            <a:endParaRPr lang="en-US" dirty="0"/>
          </a:p>
          <a:p>
            <a:pPr lvl="0"/>
            <a:r>
              <a:rPr lang="en-US" b="1" dirty="0"/>
              <a:t>Recycle batteries</a:t>
            </a:r>
            <a:endParaRPr lang="en-US" dirty="0"/>
          </a:p>
          <a:p>
            <a:pPr lvl="0"/>
            <a:r>
              <a:rPr lang="en-US" b="1" dirty="0"/>
              <a:t>Recycle ink cartridges</a:t>
            </a:r>
            <a:endParaRPr lang="en-US" dirty="0"/>
          </a:p>
          <a:p>
            <a:pPr lvl="0"/>
            <a:r>
              <a:rPr lang="en-US" b="1" dirty="0"/>
              <a:t>Recycle electronic items</a:t>
            </a:r>
            <a:endParaRPr lang="en-US" dirty="0"/>
          </a:p>
          <a:p>
            <a:pPr lvl="0"/>
            <a:r>
              <a:rPr lang="en-US" b="1" dirty="0"/>
              <a:t>Use printing paper made of recycled materials</a:t>
            </a:r>
            <a:endParaRPr lang="en-US" dirty="0"/>
          </a:p>
          <a:p>
            <a:pPr lvl="0"/>
            <a:r>
              <a:rPr lang="en-US" b="1" dirty="0"/>
              <a:t>Use toilet paper made of recycled materials</a:t>
            </a:r>
            <a:endParaRPr lang="en-US" dirty="0"/>
          </a:p>
          <a:p>
            <a:pPr lvl="0"/>
            <a:r>
              <a:rPr lang="en-US" b="1" dirty="0"/>
              <a:t>Buy products made of recycled items</a:t>
            </a:r>
            <a:endParaRPr lang="en-US" dirty="0"/>
          </a:p>
          <a:p>
            <a:pPr lvl="0"/>
            <a:r>
              <a:rPr lang="en-US" b="1" dirty="0"/>
              <a:t>Buy from firms that support the recycling of products</a:t>
            </a:r>
            <a:endParaRPr lang="en-US" dirty="0"/>
          </a:p>
          <a:p>
            <a:pPr lvl="0"/>
            <a:r>
              <a:rPr lang="de-DE" b="1" dirty="0"/>
              <a:t>Separate </a:t>
            </a:r>
            <a:r>
              <a:rPr lang="de-DE" b="1" dirty="0" err="1"/>
              <a:t>your</a:t>
            </a:r>
            <a:r>
              <a:rPr lang="de-DE" b="1" dirty="0"/>
              <a:t> </a:t>
            </a:r>
            <a:r>
              <a:rPr lang="de-DE" b="1" dirty="0" err="1"/>
              <a:t>waste</a:t>
            </a:r>
            <a:endParaRPr lang="en-US" dirty="0"/>
          </a:p>
          <a:p>
            <a:endParaRPr lang="de-DE" dirty="0"/>
          </a:p>
        </p:txBody>
      </p:sp>
    </p:spTree>
    <p:extLst>
      <p:ext uri="{BB962C8B-B14F-4D97-AF65-F5344CB8AC3E}">
        <p14:creationId xmlns:p14="http://schemas.microsoft.com/office/powerpoint/2010/main" val="33655612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Buy </a:t>
            </a:r>
            <a:r>
              <a:rPr lang="de-DE" dirty="0" err="1"/>
              <a:t>recyclable</a:t>
            </a:r>
            <a:r>
              <a:rPr lang="de-DE" dirty="0"/>
              <a:t> </a:t>
            </a:r>
            <a:r>
              <a:rPr lang="de-DE" dirty="0" err="1"/>
              <a:t>products</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should be aware that many products of our daily life are not recyclable and have to be burned or disposed into landfills in order to get rid of them. </a:t>
            </a:r>
          </a:p>
          <a:p>
            <a:pPr>
              <a:spcBef>
                <a:spcPts val="2000"/>
              </a:spcBef>
            </a:pPr>
            <a:r>
              <a:rPr lang="en-US" dirty="0"/>
              <a:t>There are some labels which indicate which products are suitable for recycling purposes. </a:t>
            </a:r>
          </a:p>
          <a:p>
            <a:pPr>
              <a:spcBef>
                <a:spcPts val="2000"/>
              </a:spcBef>
            </a:pPr>
            <a:r>
              <a:rPr lang="en-US" dirty="0"/>
              <a:t>As a rule of thumb, you should try to buy stuff that is recyclable and refrain from buying stuff that cannot be recycled. </a:t>
            </a:r>
          </a:p>
          <a:p>
            <a:pPr>
              <a:spcBef>
                <a:spcPts val="2000"/>
              </a:spcBef>
            </a:pPr>
            <a:endParaRPr lang="de-DE" dirty="0"/>
          </a:p>
        </p:txBody>
      </p:sp>
    </p:spTree>
    <p:extLst>
      <p:ext uri="{BB962C8B-B14F-4D97-AF65-F5344CB8AC3E}">
        <p14:creationId xmlns:p14="http://schemas.microsoft.com/office/powerpoint/2010/main" val="34335460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Do not buy products containing toxic substances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Products that contain harmful or even toxic substances are usually not suitable for recycling purposes</a:t>
            </a:r>
            <a:r>
              <a:rPr lang="en-US"/>
              <a:t>. </a:t>
            </a:r>
            <a:endParaRPr lang="en-US" dirty="0"/>
          </a:p>
          <a:p>
            <a:pPr>
              <a:spcBef>
                <a:spcPts val="2000"/>
              </a:spcBef>
            </a:pPr>
            <a:r>
              <a:rPr lang="en-US"/>
              <a:t>You </a:t>
            </a:r>
            <a:r>
              <a:rPr lang="en-US" dirty="0"/>
              <a:t>should minimize the number of those products regarding your consumption behavior and buy environmentally-friendly stuff instead.</a:t>
            </a:r>
          </a:p>
          <a:p>
            <a:pPr>
              <a:spcBef>
                <a:spcPts val="2000"/>
              </a:spcBef>
            </a:pPr>
            <a:endParaRPr lang="de-DE" dirty="0"/>
          </a:p>
        </p:txBody>
      </p:sp>
    </p:spTree>
    <p:extLst>
      <p:ext uri="{BB962C8B-B14F-4D97-AF65-F5344CB8AC3E}">
        <p14:creationId xmlns:p14="http://schemas.microsoft.com/office/powerpoint/2010/main" val="212021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Refrain from buying items with plastic wrapping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Plastic wrappings are usually not suitable for recycling purposes and are often burned which leads to several kinds of pollution and also contributes to global warming</a:t>
            </a:r>
            <a:r>
              <a:rPr lang="en-US"/>
              <a:t>. </a:t>
            </a:r>
            <a:endParaRPr lang="en-US" dirty="0"/>
          </a:p>
          <a:p>
            <a:pPr>
              <a:spcBef>
                <a:spcPts val="2000"/>
              </a:spcBef>
            </a:pPr>
            <a:r>
              <a:rPr lang="en-US"/>
              <a:t>You </a:t>
            </a:r>
            <a:r>
              <a:rPr lang="en-US" dirty="0"/>
              <a:t>should therefore adjust your consumption behavior in a way to reduce consumption of goods covered in plastic wrappings.</a:t>
            </a:r>
          </a:p>
          <a:p>
            <a:pPr>
              <a:spcBef>
                <a:spcPts val="2000"/>
              </a:spcBef>
            </a:pPr>
            <a:endParaRPr lang="de-DE" dirty="0"/>
          </a:p>
        </p:txBody>
      </p:sp>
    </p:spTree>
    <p:extLst>
      <p:ext uri="{BB962C8B-B14F-4D97-AF65-F5344CB8AC3E}">
        <p14:creationId xmlns:p14="http://schemas.microsoft.com/office/powerpoint/2010/main" val="2417089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Recycle batteries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Batteries contain many harmful substances. </a:t>
            </a:r>
          </a:p>
          <a:p>
            <a:pPr>
              <a:spcBef>
                <a:spcPts val="2000"/>
              </a:spcBef>
            </a:pPr>
            <a:r>
              <a:rPr lang="en-US" dirty="0"/>
              <a:t>If batteries are not disposed in a proper way, they can cause significant damage to our environment. </a:t>
            </a:r>
          </a:p>
          <a:p>
            <a:pPr>
              <a:spcBef>
                <a:spcPts val="2000"/>
              </a:spcBef>
            </a:pPr>
            <a:r>
              <a:rPr lang="en-US" dirty="0"/>
              <a:t>However, by disposing them correctly, batteries can be recycled in an efficient way. </a:t>
            </a:r>
          </a:p>
          <a:p>
            <a:pPr>
              <a:spcBef>
                <a:spcPts val="2000"/>
              </a:spcBef>
            </a:pPr>
            <a:r>
              <a:rPr lang="en-US" dirty="0"/>
              <a:t>Therefore, it is crucial that you pay attention on how to dispose batteries appropriately in order to safe the environment and also make them accessible for recycling purposes.</a:t>
            </a:r>
          </a:p>
          <a:p>
            <a:pPr>
              <a:spcBef>
                <a:spcPts val="2000"/>
              </a:spcBef>
            </a:pPr>
            <a:endParaRPr lang="de-DE" dirty="0"/>
          </a:p>
        </p:txBody>
      </p:sp>
    </p:spTree>
    <p:extLst>
      <p:ext uri="{BB962C8B-B14F-4D97-AF65-F5344CB8AC3E}">
        <p14:creationId xmlns:p14="http://schemas.microsoft.com/office/powerpoint/2010/main" val="11519779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Recycle ink cartridges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people use a printer at home. </a:t>
            </a:r>
          </a:p>
          <a:p>
            <a:pPr>
              <a:spcBef>
                <a:spcPts val="2000"/>
              </a:spcBef>
            </a:pPr>
            <a:r>
              <a:rPr lang="en-US" dirty="0"/>
              <a:t>However, many people do not know that ink cartridges can often be recycled. </a:t>
            </a:r>
          </a:p>
          <a:p>
            <a:pPr>
              <a:spcBef>
                <a:spcPts val="2000"/>
              </a:spcBef>
            </a:pPr>
            <a:r>
              <a:rPr lang="en-US" dirty="0"/>
              <a:t>Moreover, they often can also be refilled. </a:t>
            </a:r>
          </a:p>
          <a:p>
            <a:pPr>
              <a:spcBef>
                <a:spcPts val="2000"/>
              </a:spcBef>
            </a:pPr>
            <a:r>
              <a:rPr lang="en-US" dirty="0"/>
              <a:t>Both options would reduce waste production and increase the efficiency of resource use. </a:t>
            </a:r>
          </a:p>
          <a:p>
            <a:pPr>
              <a:spcBef>
                <a:spcPts val="2000"/>
              </a:spcBef>
            </a:pPr>
            <a:r>
              <a:rPr lang="en-US" dirty="0"/>
              <a:t>Thus, you should not just dump your old ink cartridges into the garbage but rather look for refill stations.</a:t>
            </a:r>
          </a:p>
          <a:p>
            <a:pPr>
              <a:spcBef>
                <a:spcPts val="2000"/>
              </a:spcBef>
            </a:pPr>
            <a:endParaRPr lang="de-DE" dirty="0"/>
          </a:p>
        </p:txBody>
      </p:sp>
    </p:spTree>
    <p:extLst>
      <p:ext uri="{BB962C8B-B14F-4D97-AF65-F5344CB8AC3E}">
        <p14:creationId xmlns:p14="http://schemas.microsoft.com/office/powerpoint/2010/main" val="2171037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Recycle electronic items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Electronic items like computers, TVs or smartphones are often made of many precious materials, even including some amount of gold</a:t>
            </a:r>
            <a:r>
              <a:rPr lang="en-US"/>
              <a:t>. </a:t>
            </a:r>
            <a:endParaRPr lang="en-US" dirty="0"/>
          </a:p>
          <a:p>
            <a:pPr>
              <a:spcBef>
                <a:spcPts val="2000"/>
              </a:spcBef>
            </a:pPr>
            <a:r>
              <a:rPr lang="en-US"/>
              <a:t>Therefore</a:t>
            </a:r>
            <a:r>
              <a:rPr lang="en-US" dirty="0"/>
              <a:t>, it is crucial that you dispose those electronic items in a proper way so that the precious materials can be recycled.</a:t>
            </a:r>
          </a:p>
          <a:p>
            <a:pPr>
              <a:spcBef>
                <a:spcPts val="2000"/>
              </a:spcBef>
            </a:pPr>
            <a:endParaRPr lang="de-DE" dirty="0"/>
          </a:p>
        </p:txBody>
      </p:sp>
    </p:spTree>
    <p:extLst>
      <p:ext uri="{BB962C8B-B14F-4D97-AF65-F5344CB8AC3E}">
        <p14:creationId xmlns:p14="http://schemas.microsoft.com/office/powerpoint/2010/main" val="3311262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Use printing paper made of recycled materials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Using printing paper made of recycled materials instead of conventional printing paper also increases the efficiency of resource use and also mitigates the problem of deforestation</a:t>
            </a:r>
            <a:r>
              <a:rPr lang="en-US"/>
              <a:t>. </a:t>
            </a:r>
            <a:endParaRPr lang="en-US" dirty="0"/>
          </a:p>
          <a:p>
            <a:pPr>
              <a:spcBef>
                <a:spcPts val="2000"/>
              </a:spcBef>
            </a:pPr>
            <a:r>
              <a:rPr lang="en-US"/>
              <a:t>Therefore</a:t>
            </a:r>
            <a:r>
              <a:rPr lang="en-US" dirty="0"/>
              <a:t>, since the quality of recycled printing paper often is quite good, you should substitute conventional printing paper with recycled printing paper.</a:t>
            </a:r>
          </a:p>
          <a:p>
            <a:pPr>
              <a:spcBef>
                <a:spcPts val="2000"/>
              </a:spcBef>
            </a:pPr>
            <a:endParaRPr lang="de-DE" dirty="0"/>
          </a:p>
        </p:txBody>
      </p:sp>
    </p:spTree>
    <p:extLst>
      <p:ext uri="{BB962C8B-B14F-4D97-AF65-F5344CB8AC3E}">
        <p14:creationId xmlns:p14="http://schemas.microsoft.com/office/powerpoint/2010/main" val="10423328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Use toilet paper made of recycled materials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can also buy toilet paper that is made out of recycled materials rather than conventional toilet paper. </a:t>
            </a:r>
          </a:p>
          <a:p>
            <a:pPr>
              <a:spcBef>
                <a:spcPts val="2000"/>
              </a:spcBef>
            </a:pPr>
            <a:r>
              <a:rPr lang="en-US" dirty="0"/>
              <a:t>By doing so, you can also save resources and mitigate the waste problem.</a:t>
            </a:r>
          </a:p>
          <a:p>
            <a:pPr>
              <a:spcBef>
                <a:spcPts val="2000"/>
              </a:spcBef>
            </a:pPr>
            <a:endParaRPr lang="de-DE" dirty="0"/>
          </a:p>
        </p:txBody>
      </p:sp>
    </p:spTree>
    <p:extLst>
      <p:ext uri="{BB962C8B-B14F-4D97-AF65-F5344CB8AC3E}">
        <p14:creationId xmlns:p14="http://schemas.microsoft.com/office/powerpoint/2010/main" val="1729280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Examples of how to reduce waste in your daily life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lvl="0"/>
            <a:r>
              <a:rPr lang="de-DE" b="1" dirty="0" err="1"/>
              <a:t>Avoid</a:t>
            </a:r>
            <a:r>
              <a:rPr lang="de-DE" b="1" dirty="0"/>
              <a:t> </a:t>
            </a:r>
            <a:r>
              <a:rPr lang="de-DE" b="1" dirty="0" err="1"/>
              <a:t>disposable</a:t>
            </a:r>
            <a:r>
              <a:rPr lang="de-DE" b="1" dirty="0"/>
              <a:t> </a:t>
            </a:r>
            <a:r>
              <a:rPr lang="de-DE" b="1" dirty="0" err="1"/>
              <a:t>plastic</a:t>
            </a:r>
            <a:r>
              <a:rPr lang="de-DE" b="1" dirty="0"/>
              <a:t> </a:t>
            </a:r>
            <a:r>
              <a:rPr lang="de-DE" b="1" dirty="0" err="1"/>
              <a:t>cups</a:t>
            </a:r>
            <a:endParaRPr lang="en-US" dirty="0"/>
          </a:p>
          <a:p>
            <a:pPr lvl="0"/>
            <a:r>
              <a:rPr lang="de-DE" b="1" dirty="0"/>
              <a:t>Buy </a:t>
            </a:r>
            <a:r>
              <a:rPr lang="de-DE" b="1" dirty="0" err="1"/>
              <a:t>local</a:t>
            </a:r>
            <a:r>
              <a:rPr lang="de-DE" b="1" dirty="0"/>
              <a:t> food</a:t>
            </a:r>
            <a:endParaRPr lang="en-US" dirty="0"/>
          </a:p>
          <a:p>
            <a:pPr lvl="0"/>
            <a:r>
              <a:rPr lang="de-DE" b="1" dirty="0" err="1"/>
              <a:t>Avoid</a:t>
            </a:r>
            <a:r>
              <a:rPr lang="de-DE" b="1" dirty="0"/>
              <a:t> </a:t>
            </a:r>
            <a:r>
              <a:rPr lang="de-DE" b="1" dirty="0" err="1"/>
              <a:t>plastic</a:t>
            </a:r>
            <a:r>
              <a:rPr lang="de-DE" b="1" dirty="0"/>
              <a:t> </a:t>
            </a:r>
            <a:r>
              <a:rPr lang="de-DE" b="1" dirty="0" err="1"/>
              <a:t>packaging</a:t>
            </a:r>
            <a:endParaRPr lang="en-US" dirty="0"/>
          </a:p>
          <a:p>
            <a:pPr lvl="0"/>
            <a:r>
              <a:rPr lang="de-DE" b="1" dirty="0" err="1"/>
              <a:t>Organic</a:t>
            </a:r>
            <a:r>
              <a:rPr lang="de-DE" b="1" dirty="0"/>
              <a:t> </a:t>
            </a:r>
            <a:r>
              <a:rPr lang="de-DE" b="1" dirty="0" err="1"/>
              <a:t>gardening</a:t>
            </a:r>
            <a:endParaRPr lang="en-US" dirty="0"/>
          </a:p>
          <a:p>
            <a:pPr lvl="0"/>
            <a:r>
              <a:rPr lang="de-DE" b="1" dirty="0" err="1"/>
              <a:t>Efficient</a:t>
            </a:r>
            <a:r>
              <a:rPr lang="de-DE" b="1" dirty="0"/>
              <a:t> food </a:t>
            </a:r>
            <a:r>
              <a:rPr lang="de-DE" b="1" dirty="0" err="1"/>
              <a:t>use</a:t>
            </a:r>
            <a:endParaRPr lang="en-US" dirty="0"/>
          </a:p>
          <a:p>
            <a:pPr lvl="0"/>
            <a:r>
              <a:rPr lang="de-DE" b="1" dirty="0"/>
              <a:t>Save </a:t>
            </a:r>
            <a:r>
              <a:rPr lang="de-DE" b="1" dirty="0" err="1"/>
              <a:t>paper</a:t>
            </a:r>
            <a:endParaRPr lang="en-US" dirty="0"/>
          </a:p>
          <a:p>
            <a:pPr lvl="0"/>
            <a:r>
              <a:rPr lang="de-DE" b="1" dirty="0"/>
              <a:t>Use </a:t>
            </a:r>
            <a:r>
              <a:rPr lang="de-DE" b="1" dirty="0" err="1"/>
              <a:t>clothes</a:t>
            </a:r>
            <a:r>
              <a:rPr lang="de-DE" b="1" dirty="0"/>
              <a:t> </a:t>
            </a:r>
            <a:r>
              <a:rPr lang="de-DE" b="1" dirty="0" err="1"/>
              <a:t>efficiently</a:t>
            </a:r>
            <a:endParaRPr lang="en-US" dirty="0"/>
          </a:p>
          <a:p>
            <a:pPr lvl="0"/>
            <a:r>
              <a:rPr lang="de-DE" b="1" dirty="0"/>
              <a:t>Keep </a:t>
            </a:r>
            <a:r>
              <a:rPr lang="de-DE" b="1" dirty="0" err="1"/>
              <a:t>your</a:t>
            </a:r>
            <a:r>
              <a:rPr lang="de-DE" b="1" dirty="0"/>
              <a:t> electronic </a:t>
            </a:r>
            <a:r>
              <a:rPr lang="de-DE" b="1" dirty="0" err="1"/>
              <a:t>devices</a:t>
            </a:r>
            <a:r>
              <a:rPr lang="de-DE" b="1" dirty="0"/>
              <a:t> </a:t>
            </a:r>
            <a:r>
              <a:rPr lang="de-DE" b="1" dirty="0" err="1"/>
              <a:t>longer</a:t>
            </a:r>
            <a:endParaRPr lang="en-US" dirty="0"/>
          </a:p>
          <a:p>
            <a:pPr lvl="0"/>
            <a:r>
              <a:rPr lang="de-DE" b="1" dirty="0" err="1"/>
              <a:t>Avoid</a:t>
            </a:r>
            <a:r>
              <a:rPr lang="de-DE" b="1" dirty="0"/>
              <a:t> </a:t>
            </a:r>
            <a:r>
              <a:rPr lang="de-DE" b="1" dirty="0" err="1"/>
              <a:t>buying</a:t>
            </a:r>
            <a:r>
              <a:rPr lang="de-DE" b="1" dirty="0"/>
              <a:t> online</a:t>
            </a:r>
            <a:endParaRPr lang="en-US" dirty="0"/>
          </a:p>
          <a:p>
            <a:pPr lvl="0"/>
            <a:r>
              <a:rPr lang="de-DE" b="1" dirty="0" err="1"/>
              <a:t>Avoid</a:t>
            </a:r>
            <a:r>
              <a:rPr lang="de-DE" b="1" dirty="0"/>
              <a:t> food </a:t>
            </a:r>
            <a:r>
              <a:rPr lang="de-DE" b="1" dirty="0" err="1"/>
              <a:t>delivery</a:t>
            </a:r>
            <a:endParaRPr lang="en-US" dirty="0"/>
          </a:p>
          <a:p>
            <a:pPr lvl="0"/>
            <a:r>
              <a:rPr lang="de-DE" b="1" dirty="0"/>
              <a:t>Pick food</a:t>
            </a:r>
            <a:endParaRPr lang="en-US" dirty="0"/>
          </a:p>
          <a:p>
            <a:pPr lvl="0"/>
            <a:r>
              <a:rPr lang="de-DE" b="1" dirty="0" err="1"/>
              <a:t>Don’t</a:t>
            </a:r>
            <a:r>
              <a:rPr lang="de-DE" b="1" dirty="0"/>
              <a:t> </a:t>
            </a:r>
            <a:r>
              <a:rPr lang="de-DE" b="1" dirty="0" err="1"/>
              <a:t>buy</a:t>
            </a:r>
            <a:r>
              <a:rPr lang="de-DE" b="1" dirty="0"/>
              <a:t> </a:t>
            </a:r>
            <a:r>
              <a:rPr lang="de-DE" b="1" dirty="0" err="1"/>
              <a:t>bottled</a:t>
            </a:r>
            <a:r>
              <a:rPr lang="de-DE" b="1" dirty="0"/>
              <a:t> </a:t>
            </a:r>
            <a:r>
              <a:rPr lang="de-DE" b="1" dirty="0" err="1"/>
              <a:t>water</a:t>
            </a:r>
            <a:endParaRPr lang="en-US" dirty="0"/>
          </a:p>
          <a:p>
            <a:endParaRPr lang="de-DE" dirty="0"/>
          </a:p>
        </p:txBody>
      </p:sp>
    </p:spTree>
    <p:extLst>
      <p:ext uri="{BB962C8B-B14F-4D97-AF65-F5344CB8AC3E}">
        <p14:creationId xmlns:p14="http://schemas.microsoft.com/office/powerpoint/2010/main" val="13750263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en-US" dirty="0"/>
              <a:t>Buy products made of recycled items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are several products in our daily life that can be either manufactured in a conventional way or can be made with the use of recycled items. </a:t>
            </a:r>
          </a:p>
          <a:p>
            <a:pPr>
              <a:spcBef>
                <a:spcPts val="2000"/>
              </a:spcBef>
            </a:pPr>
            <a:r>
              <a:rPr lang="en-US" dirty="0"/>
              <a:t>By using recycled items, resources can be used more efficiently. </a:t>
            </a:r>
          </a:p>
          <a:p>
            <a:pPr>
              <a:spcBef>
                <a:spcPts val="2000"/>
              </a:spcBef>
            </a:pPr>
            <a:r>
              <a:rPr lang="en-US" dirty="0"/>
              <a:t>Therefore, when it comes to buying decisions, keep in mind that you look out for recycled products in order to improve your consumption behavior.</a:t>
            </a:r>
          </a:p>
          <a:p>
            <a:pPr>
              <a:spcBef>
                <a:spcPts val="2000"/>
              </a:spcBef>
            </a:pPr>
            <a:endParaRPr lang="de-DE" dirty="0"/>
          </a:p>
        </p:txBody>
      </p:sp>
    </p:spTree>
    <p:extLst>
      <p:ext uri="{BB962C8B-B14F-4D97-AF65-F5344CB8AC3E}">
        <p14:creationId xmlns:p14="http://schemas.microsoft.com/office/powerpoint/2010/main" val="4035805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pPr lvl="0"/>
            <a:r>
              <a:rPr lang="en-US" dirty="0"/>
              <a:t>Buy from firms that support the recycling of products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many firms out there are just profit maximizing vehicles, there are some companies that have the mission to protect our environment and therefore prefer to produce products which can be recycled in an efficient manner or also which are made of recycled resources</a:t>
            </a:r>
            <a:r>
              <a:rPr lang="en-US"/>
              <a:t>. </a:t>
            </a:r>
            <a:endParaRPr lang="en-US" dirty="0"/>
          </a:p>
          <a:p>
            <a:pPr>
              <a:spcBef>
                <a:spcPts val="2000"/>
              </a:spcBef>
            </a:pPr>
            <a:r>
              <a:rPr lang="en-US"/>
              <a:t>Therefore</a:t>
            </a:r>
            <a:r>
              <a:rPr lang="en-US" dirty="0"/>
              <a:t>, by supporting those companies, you can increase the incentive for other firms to join the “recycling company club”.</a:t>
            </a:r>
          </a:p>
          <a:p>
            <a:pPr>
              <a:spcBef>
                <a:spcPts val="2000"/>
              </a:spcBef>
            </a:pPr>
            <a:endParaRPr lang="de-DE" dirty="0"/>
          </a:p>
        </p:txBody>
      </p:sp>
    </p:spTree>
    <p:extLst>
      <p:ext uri="{BB962C8B-B14F-4D97-AF65-F5344CB8AC3E}">
        <p14:creationId xmlns:p14="http://schemas.microsoft.com/office/powerpoint/2010/main" val="823391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Separate </a:t>
            </a:r>
            <a:r>
              <a:rPr lang="de-DE" dirty="0" err="1"/>
              <a:t>your</a:t>
            </a:r>
            <a:r>
              <a:rPr lang="de-DE" dirty="0"/>
              <a:t> </a:t>
            </a:r>
            <a:r>
              <a:rPr lang="de-DE" dirty="0" err="1"/>
              <a:t>waste</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Separating your waste is crucial in order to ensure the recyclability of precious resources</a:t>
            </a:r>
            <a:r>
              <a:rPr lang="en-US"/>
              <a:t>. </a:t>
            </a:r>
            <a:endParaRPr lang="en-US" dirty="0"/>
          </a:p>
          <a:p>
            <a:pPr>
              <a:spcBef>
                <a:spcPts val="2000"/>
              </a:spcBef>
            </a:pPr>
            <a:r>
              <a:rPr lang="en-US"/>
              <a:t>Therefore</a:t>
            </a:r>
            <a:r>
              <a:rPr lang="en-US" dirty="0"/>
              <a:t>, make sure that you separate your waste in an appropriate way in order to make resource use more efficient.</a:t>
            </a:r>
          </a:p>
          <a:p>
            <a:pPr>
              <a:spcBef>
                <a:spcPts val="2000"/>
              </a:spcBef>
            </a:pPr>
            <a:endParaRPr lang="de-DE" dirty="0"/>
          </a:p>
        </p:txBody>
      </p:sp>
    </p:spTree>
    <p:extLst>
      <p:ext uri="{BB962C8B-B14F-4D97-AF65-F5344CB8AC3E}">
        <p14:creationId xmlns:p14="http://schemas.microsoft.com/office/powerpoint/2010/main" val="14853432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our nowadays society, due to the excessive consumption of goods, large amounts of waste are produced. </a:t>
            </a:r>
          </a:p>
          <a:p>
            <a:pPr>
              <a:spcBef>
                <a:spcPts val="2000"/>
              </a:spcBef>
            </a:pPr>
            <a:r>
              <a:rPr lang="en-US" dirty="0"/>
              <a:t>The concept of reduce, reuse and recycle is crucial for the protection of our environmental system since it strives for a more efficient use of our natural resources. </a:t>
            </a:r>
          </a:p>
          <a:p>
            <a:pPr>
              <a:spcBef>
                <a:spcPts val="2000"/>
              </a:spcBef>
            </a:pPr>
            <a:r>
              <a:rPr lang="en-US" dirty="0"/>
              <a:t>Everyone of us can take several measures in our daily life in order to reduce, recycle and reuse and therefore to ensure a livable future for the next generations.</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b="1" u="sng" dirty="0">
                <a:hlinkClick r:id="rId2"/>
              </a:rPr>
              <a:t>https://</a:t>
            </a:r>
            <a:r>
              <a:rPr lang="en-US" b="1" u="sng" dirty="0" err="1">
                <a:hlinkClick r:id="rId2"/>
              </a:rPr>
              <a:t>www.epa.gov</a:t>
            </a:r>
            <a:r>
              <a:rPr lang="en-US" b="1" u="sng" dirty="0">
                <a:hlinkClick r:id="rId2"/>
              </a:rPr>
              <a:t>/recycle</a:t>
            </a:r>
            <a:endParaRPr lang="en-US" dirty="0"/>
          </a:p>
          <a:p>
            <a:pPr>
              <a:spcBef>
                <a:spcPts val="2000"/>
              </a:spcBef>
            </a:pPr>
            <a:r>
              <a:rPr lang="en-US" b="1" u="sng" dirty="0">
                <a:hlinkClick r:id="rId3"/>
              </a:rPr>
              <a:t>https://</a:t>
            </a:r>
            <a:r>
              <a:rPr lang="en-US" b="1" u="sng" dirty="0" err="1">
                <a:hlinkClick r:id="rId3"/>
              </a:rPr>
              <a:t>en.wikipedia.org</a:t>
            </a:r>
            <a:r>
              <a:rPr lang="en-US" b="1" u="sng" dirty="0">
                <a:hlinkClick r:id="rId3"/>
              </a:rPr>
              <a:t>/wiki/</a:t>
            </a:r>
            <a:r>
              <a:rPr lang="en-US" b="1" u="sng" dirty="0" err="1">
                <a:hlinkClick r:id="rId3"/>
              </a:rPr>
              <a:t>Waste_hierarchy</a:t>
            </a:r>
            <a:endParaRPr lang="en-US" dirty="0"/>
          </a:p>
          <a:p>
            <a:pPr>
              <a:spcBef>
                <a:spcPts val="2000"/>
              </a:spcBef>
            </a:pPr>
            <a:r>
              <a:rPr lang="en-US" b="1" u="sng" dirty="0">
                <a:hlinkClick r:id="rId4"/>
              </a:rPr>
              <a:t>http://</a:t>
            </a:r>
            <a:r>
              <a:rPr lang="en-US" b="1" u="sng" dirty="0" err="1">
                <a:hlinkClick r:id="rId4"/>
              </a:rPr>
              <a:t>www.ecokidsusa.org</a:t>
            </a:r>
            <a:r>
              <a:rPr lang="en-US" b="1" u="sng" dirty="0">
                <a:hlinkClick r:id="rId4"/>
              </a:rPr>
              <a:t>/</a:t>
            </a:r>
            <a:r>
              <a:rPr lang="en-US" b="1" u="sng" dirty="0" err="1">
                <a:hlinkClick r:id="rId4"/>
              </a:rPr>
              <a:t>3rs.html</a:t>
            </a:r>
            <a:endParaRPr lang="en-US" dirty="0"/>
          </a:p>
          <a:p>
            <a:pPr>
              <a:spcBef>
                <a:spcPts val="2000"/>
              </a:spcBef>
            </a:pPr>
            <a:r>
              <a:rPr lang="en-US" b="1" u="sng" dirty="0">
                <a:hlinkClick r:id="rId5"/>
              </a:rPr>
              <a:t>https://</a:t>
            </a:r>
            <a:r>
              <a:rPr lang="en-US" b="1" u="sng" dirty="0" err="1">
                <a:hlinkClick r:id="rId5"/>
              </a:rPr>
              <a:t>www.earthday.org</a:t>
            </a:r>
            <a:r>
              <a:rPr lang="en-US" b="1" u="sng" dirty="0">
                <a:hlinkClick r:id="rId5"/>
              </a:rPr>
              <a:t>/2018/04/18/fact-sheet-how-much-disposable-plastic-we-use/</a:t>
            </a:r>
            <a:endParaRPr lang="en-US" dirty="0"/>
          </a:p>
          <a:p>
            <a:pPr>
              <a:spcBef>
                <a:spcPts val="2000"/>
              </a:spcBef>
            </a:pPr>
            <a:r>
              <a:rPr lang="de-DE" b="1" u="sng" dirty="0">
                <a:hlinkClick r:id="rId6"/>
              </a:rPr>
              <a:t>https://</a:t>
            </a:r>
            <a:r>
              <a:rPr lang="de-DE" b="1" u="sng" dirty="0" err="1">
                <a:hlinkClick r:id="rId6"/>
              </a:rPr>
              <a:t>www.recycleacrossamerica.org</a:t>
            </a:r>
            <a:r>
              <a:rPr lang="de-DE" b="1" u="sng" dirty="0">
                <a:hlinkClick r:id="rId6"/>
              </a:rPr>
              <a:t>/</a:t>
            </a:r>
            <a:r>
              <a:rPr lang="de-DE" b="1" u="sng" dirty="0" err="1">
                <a:hlinkClick r:id="rId6"/>
              </a:rPr>
              <a:t>labels</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err="1"/>
              <a:t>Avoid</a:t>
            </a:r>
            <a:r>
              <a:rPr lang="de-DE" dirty="0"/>
              <a:t> </a:t>
            </a:r>
            <a:r>
              <a:rPr lang="de-DE" dirty="0" err="1"/>
              <a:t>disposable</a:t>
            </a:r>
            <a:r>
              <a:rPr lang="de-DE" dirty="0"/>
              <a:t> </a:t>
            </a:r>
            <a:r>
              <a:rPr lang="de-DE" dirty="0" err="1"/>
              <a:t>plastic</a:t>
            </a:r>
            <a:r>
              <a:rPr lang="de-DE" dirty="0"/>
              <a:t> </a:t>
            </a:r>
            <a:r>
              <a:rPr lang="de-DE" dirty="0" err="1"/>
              <a:t>cups</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lnSpcReduction="10000"/>
          </a:bodyPr>
          <a:lstStyle/>
          <a:p>
            <a:pPr>
              <a:spcBef>
                <a:spcPts val="2000"/>
              </a:spcBef>
            </a:pPr>
            <a:r>
              <a:rPr lang="en-US" dirty="0"/>
              <a:t>Disposable plastic cups are a big environmental problem since they are just used a single time and are then disposed into the trash bin. </a:t>
            </a:r>
          </a:p>
          <a:p>
            <a:pPr>
              <a:spcBef>
                <a:spcPts val="2000"/>
              </a:spcBef>
            </a:pPr>
            <a:r>
              <a:rPr lang="en-US" dirty="0"/>
              <a:t>The amount of disposable plastic cups that are used each year is shocking, amounting to an estimated number of 500 billion plastic cups each year worldwide. </a:t>
            </a:r>
          </a:p>
          <a:p>
            <a:pPr>
              <a:spcBef>
                <a:spcPts val="2000"/>
              </a:spcBef>
            </a:pPr>
            <a:r>
              <a:rPr lang="en-US" dirty="0"/>
              <a:t>You can imagine the amount of waste that is resulting from this number of plastic cups. </a:t>
            </a:r>
          </a:p>
          <a:p>
            <a:pPr>
              <a:spcBef>
                <a:spcPts val="2000"/>
              </a:spcBef>
            </a:pPr>
            <a:r>
              <a:rPr lang="en-US" dirty="0"/>
              <a:t>In order to get rid of those amounts of plastic, we often just burn it which leads to the emission of harmful gases. </a:t>
            </a:r>
          </a:p>
          <a:p>
            <a:pPr>
              <a:spcBef>
                <a:spcPts val="2000"/>
              </a:spcBef>
            </a:pPr>
            <a:r>
              <a:rPr lang="en-US" dirty="0"/>
              <a:t>Part of our plastic trash also ends up in our oceans where it hurts many sea animals. </a:t>
            </a:r>
          </a:p>
          <a:p>
            <a:pPr>
              <a:spcBef>
                <a:spcPts val="2000"/>
              </a:spcBef>
            </a:pPr>
            <a:r>
              <a:rPr lang="en-US" dirty="0"/>
              <a:t>In order to prevent these negative effects on our environment, you can simply avoid using disposable plastic cups. </a:t>
            </a:r>
          </a:p>
          <a:p>
            <a:pPr>
              <a:spcBef>
                <a:spcPts val="2000"/>
              </a:spcBef>
            </a:pPr>
            <a:r>
              <a:rPr lang="en-US" dirty="0"/>
              <a:t>Instead of using these cups, bring your own mug so that it can be refilled several times.</a:t>
            </a:r>
            <a:endParaRPr lang="de-DE" dirty="0"/>
          </a:p>
        </p:txBody>
      </p:sp>
    </p:spTree>
    <p:extLst>
      <p:ext uri="{BB962C8B-B14F-4D97-AF65-F5344CB8AC3E}">
        <p14:creationId xmlns:p14="http://schemas.microsoft.com/office/powerpoint/2010/main" val="402310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a:t>Buy </a:t>
            </a:r>
            <a:r>
              <a:rPr lang="de-DE" dirty="0" err="1"/>
              <a:t>local</a:t>
            </a:r>
            <a:r>
              <a:rPr lang="de-DE" dirty="0"/>
              <a:t> food</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Food that is transported over long distances by plane or ship usually requires plenty of packaging material in order to stay fresh. </a:t>
            </a:r>
          </a:p>
          <a:p>
            <a:pPr>
              <a:spcBef>
                <a:spcPts val="2000"/>
              </a:spcBef>
            </a:pPr>
            <a:r>
              <a:rPr lang="en-US" dirty="0"/>
              <a:t>It also has to be cooled which needs large amounts of energy and in turn results in several kinds of pollution and also contributes to global warming. </a:t>
            </a:r>
          </a:p>
          <a:p>
            <a:pPr>
              <a:spcBef>
                <a:spcPts val="2000"/>
              </a:spcBef>
            </a:pPr>
            <a:r>
              <a:rPr lang="en-US" dirty="0"/>
              <a:t>Buy buying local food, preferably in organic food stores, you can reduce the amount of waste related to the respective products. </a:t>
            </a:r>
          </a:p>
          <a:p>
            <a:pPr>
              <a:spcBef>
                <a:spcPts val="2000"/>
              </a:spcBef>
            </a:pPr>
            <a:r>
              <a:rPr lang="en-US" dirty="0"/>
              <a:t>In many local food stores, there is the opportunity to buy stuff without wrapping in contrast to many conventional stores. </a:t>
            </a:r>
          </a:p>
          <a:p>
            <a:pPr>
              <a:spcBef>
                <a:spcPts val="2000"/>
              </a:spcBef>
            </a:pPr>
            <a:r>
              <a:rPr lang="en-US" dirty="0"/>
              <a:t>Therefore, by buying from food stores offering local food, you can mitigate the waste production issue.</a:t>
            </a:r>
          </a:p>
          <a:p>
            <a:pPr>
              <a:spcBef>
                <a:spcPts val="2000"/>
              </a:spcBef>
            </a:pPr>
            <a:endParaRPr lang="de-DE" dirty="0"/>
          </a:p>
        </p:txBody>
      </p:sp>
    </p:spTree>
    <p:extLst>
      <p:ext uri="{BB962C8B-B14F-4D97-AF65-F5344CB8AC3E}">
        <p14:creationId xmlns:p14="http://schemas.microsoft.com/office/powerpoint/2010/main" val="1748135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err="1"/>
              <a:t>Avoid</a:t>
            </a:r>
            <a:r>
              <a:rPr lang="de-DE" dirty="0"/>
              <a:t> </a:t>
            </a:r>
            <a:r>
              <a:rPr lang="de-DE" dirty="0" err="1"/>
              <a:t>plastic</a:t>
            </a:r>
            <a:r>
              <a:rPr lang="de-DE" dirty="0"/>
              <a:t> </a:t>
            </a:r>
            <a:r>
              <a:rPr lang="de-DE" dirty="0" err="1"/>
              <a:t>packaging</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food and other items are often wrapped in plastic. </a:t>
            </a:r>
          </a:p>
          <a:p>
            <a:pPr>
              <a:spcBef>
                <a:spcPts val="2000"/>
              </a:spcBef>
            </a:pPr>
            <a:r>
              <a:rPr lang="en-US" dirty="0"/>
              <a:t>Companies like to use plastic wrappings and packaging since it is relatively cheap and quite durable. </a:t>
            </a:r>
          </a:p>
          <a:p>
            <a:pPr>
              <a:spcBef>
                <a:spcPts val="2000"/>
              </a:spcBef>
            </a:pPr>
            <a:r>
              <a:rPr lang="en-US" dirty="0"/>
              <a:t>However, the excessive use of plastic for packaging purposes leads to an enormous amount of plastic waste. </a:t>
            </a:r>
          </a:p>
          <a:p>
            <a:pPr>
              <a:spcBef>
                <a:spcPts val="2000"/>
              </a:spcBef>
            </a:pPr>
            <a:r>
              <a:rPr lang="en-US" dirty="0"/>
              <a:t>Therefore, you should try to stop buying items wrapped in plastic whenever possible. </a:t>
            </a:r>
          </a:p>
          <a:p>
            <a:pPr>
              <a:spcBef>
                <a:spcPts val="2000"/>
              </a:spcBef>
            </a:pPr>
            <a:r>
              <a:rPr lang="en-US" dirty="0"/>
              <a:t>For example, when you buy food and you see tomatoes that are wrapped in plastic and tomatoes that are not, go for the second version in order to mitigate plastic waste production.</a:t>
            </a:r>
          </a:p>
          <a:p>
            <a:pPr>
              <a:spcBef>
                <a:spcPts val="2000"/>
              </a:spcBef>
            </a:pPr>
            <a:endParaRPr lang="de-DE" dirty="0"/>
          </a:p>
        </p:txBody>
      </p:sp>
    </p:spTree>
    <p:extLst>
      <p:ext uri="{BB962C8B-B14F-4D97-AF65-F5344CB8AC3E}">
        <p14:creationId xmlns:p14="http://schemas.microsoft.com/office/powerpoint/2010/main" val="3331015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err="1"/>
              <a:t>Organic</a:t>
            </a:r>
            <a:r>
              <a:rPr lang="de-DE" dirty="0"/>
              <a:t> </a:t>
            </a:r>
            <a:r>
              <a:rPr lang="de-DE" dirty="0" err="1"/>
              <a:t>gardening</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You can further reduce the production of waste by simply plant your own vegetables and fruits</a:t>
            </a:r>
            <a:r>
              <a:rPr lang="en-US"/>
              <a:t>. </a:t>
            </a:r>
            <a:endParaRPr lang="en-US" dirty="0"/>
          </a:p>
          <a:p>
            <a:pPr>
              <a:spcBef>
                <a:spcPts val="2000"/>
              </a:spcBef>
            </a:pPr>
            <a:r>
              <a:rPr lang="en-US"/>
              <a:t>If </a:t>
            </a:r>
            <a:r>
              <a:rPr lang="en-US" dirty="0"/>
              <a:t>you have a balcony or garden, it is quite easy to plant tomatoes or paprika</a:t>
            </a:r>
            <a:r>
              <a:rPr lang="en-US"/>
              <a:t>. </a:t>
            </a:r>
            <a:endParaRPr lang="en-US" dirty="0"/>
          </a:p>
          <a:p>
            <a:pPr>
              <a:spcBef>
                <a:spcPts val="2000"/>
              </a:spcBef>
            </a:pPr>
            <a:r>
              <a:rPr lang="en-US"/>
              <a:t>By </a:t>
            </a:r>
            <a:r>
              <a:rPr lang="en-US" dirty="0"/>
              <a:t>doing so, you can avoid the plastic wrappings that are used in conventional food stores and therefore reduce waste</a:t>
            </a:r>
            <a:r>
              <a:rPr lang="en-US"/>
              <a:t>. </a:t>
            </a:r>
            <a:endParaRPr lang="en-US" dirty="0"/>
          </a:p>
          <a:p>
            <a:pPr>
              <a:spcBef>
                <a:spcPts val="2000"/>
              </a:spcBef>
            </a:pPr>
            <a:r>
              <a:rPr lang="en-US"/>
              <a:t>Moreover</a:t>
            </a:r>
            <a:r>
              <a:rPr lang="en-US" dirty="0"/>
              <a:t>, it is also quite fun to grow your own food. Just try it, you will love it!</a:t>
            </a:r>
          </a:p>
          <a:p>
            <a:pPr>
              <a:spcBef>
                <a:spcPts val="2000"/>
              </a:spcBef>
            </a:pPr>
            <a:endParaRPr lang="de-DE" dirty="0"/>
          </a:p>
        </p:txBody>
      </p:sp>
    </p:spTree>
    <p:extLst>
      <p:ext uri="{BB962C8B-B14F-4D97-AF65-F5344CB8AC3E}">
        <p14:creationId xmlns:p14="http://schemas.microsoft.com/office/powerpoint/2010/main" val="3698315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pPr lvl="0"/>
            <a:r>
              <a:rPr lang="de-DE" dirty="0" err="1"/>
              <a:t>Efficient</a:t>
            </a:r>
            <a:r>
              <a:rPr lang="de-DE" dirty="0"/>
              <a:t> food </a:t>
            </a:r>
            <a:r>
              <a:rPr lang="de-DE" dirty="0" err="1"/>
              <a:t>use</a:t>
            </a:r>
            <a:endParaRPr lang="en-US"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We buy plenty of food every day. </a:t>
            </a:r>
          </a:p>
          <a:p>
            <a:pPr>
              <a:spcBef>
                <a:spcPts val="2000"/>
              </a:spcBef>
            </a:pPr>
            <a:r>
              <a:rPr lang="en-US" dirty="0"/>
              <a:t>However, a significant fraction of this food is thrown into the garbage can. </a:t>
            </a:r>
          </a:p>
          <a:p>
            <a:pPr>
              <a:spcBef>
                <a:spcPts val="2000"/>
              </a:spcBef>
            </a:pPr>
            <a:r>
              <a:rPr lang="en-US" dirty="0"/>
              <a:t>This is due to the fact that we do not use our food in an efficient manner. </a:t>
            </a:r>
          </a:p>
          <a:p>
            <a:pPr>
              <a:spcBef>
                <a:spcPts val="2000"/>
              </a:spcBef>
            </a:pPr>
            <a:r>
              <a:rPr lang="en-US" dirty="0"/>
              <a:t>Some of it just rots and we have to dispose it because of that. </a:t>
            </a:r>
          </a:p>
          <a:p>
            <a:pPr>
              <a:spcBef>
                <a:spcPts val="2000"/>
              </a:spcBef>
            </a:pPr>
            <a:r>
              <a:rPr lang="en-US" dirty="0"/>
              <a:t>Even worse, some products that would still be suitable for consumption but have exceeded the best-before date are often disposed into the garbage. </a:t>
            </a:r>
          </a:p>
          <a:p>
            <a:pPr>
              <a:spcBef>
                <a:spcPts val="2000"/>
              </a:spcBef>
            </a:pPr>
            <a:r>
              <a:rPr lang="en-US" dirty="0"/>
              <a:t>This behavior leads to an enormous amount of unnecessary waste. </a:t>
            </a:r>
          </a:p>
          <a:p>
            <a:pPr>
              <a:spcBef>
                <a:spcPts val="2000"/>
              </a:spcBef>
            </a:pPr>
            <a:r>
              <a:rPr lang="en-US" dirty="0"/>
              <a:t>By using your food more efficiently, you can reduce waste to a significant degree.</a:t>
            </a:r>
          </a:p>
          <a:p>
            <a:pPr>
              <a:spcBef>
                <a:spcPts val="2000"/>
              </a:spcBef>
            </a:pPr>
            <a:endParaRPr lang="de-DE" dirty="0"/>
          </a:p>
        </p:txBody>
      </p:sp>
    </p:spTree>
    <p:extLst>
      <p:ext uri="{BB962C8B-B14F-4D97-AF65-F5344CB8AC3E}">
        <p14:creationId xmlns:p14="http://schemas.microsoft.com/office/powerpoint/2010/main" val="424589090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3360</Words>
  <Application>Microsoft Office PowerPoint</Application>
  <PresentationFormat>Breitbild</PresentationFormat>
  <Paragraphs>231</Paragraphs>
  <Slides>44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44</vt:i4>
      </vt:variant>
    </vt:vector>
  </HeadingPairs>
  <TitlesOfParts>
    <vt:vector size="48" baseType="lpstr">
      <vt:lpstr>Arial</vt:lpstr>
      <vt:lpstr>Calibri</vt:lpstr>
      <vt:lpstr>Calibri Light</vt:lpstr>
      <vt:lpstr>Office</vt:lpstr>
      <vt:lpstr>The three R‘s – Reduce, Reuse, Recycle!</vt:lpstr>
      <vt:lpstr>Reduce, Reuse, Recycle (3 R’s) and the waste hierarchy</vt:lpstr>
      <vt:lpstr>Reduce</vt:lpstr>
      <vt:lpstr>Examples of how to reduce waste in your daily life</vt:lpstr>
      <vt:lpstr>Avoid disposable plastic cups</vt:lpstr>
      <vt:lpstr>Buy local food</vt:lpstr>
      <vt:lpstr>Avoid plastic packaging</vt:lpstr>
      <vt:lpstr>Organic gardening</vt:lpstr>
      <vt:lpstr>Efficient food use</vt:lpstr>
      <vt:lpstr>Save paper</vt:lpstr>
      <vt:lpstr>Use clothes efficiently</vt:lpstr>
      <vt:lpstr>Keep your electronic devices longer</vt:lpstr>
      <vt:lpstr>Avoid buying online</vt:lpstr>
      <vt:lpstr>Avoid food delivery</vt:lpstr>
      <vt:lpstr>Pick food</vt:lpstr>
      <vt:lpstr>Don’t buy bottled water</vt:lpstr>
      <vt:lpstr>Reuse</vt:lpstr>
      <vt:lpstr>Examples of how to reuse waste in your daily life</vt:lpstr>
      <vt:lpstr>Reuse wrappings</vt:lpstr>
      <vt:lpstr>Buy in second-hand stores</vt:lpstr>
      <vt:lpstr>Give away your old items to family and friends</vt:lpstr>
      <vt:lpstr>Use old cardboards as storages</vt:lpstr>
      <vt:lpstr>Newspapers can be used as protection material</vt:lpstr>
      <vt:lpstr>Use waste paper to take notes</vt:lpstr>
      <vt:lpstr>Buy rechargeable batteries</vt:lpstr>
      <vt:lpstr>Donate CDs, DVDs and books</vt:lpstr>
      <vt:lpstr>Donate clothes</vt:lpstr>
      <vt:lpstr>Offer your old stuff on flea markets</vt:lpstr>
      <vt:lpstr>Offer old things on internet platforms for free</vt:lpstr>
      <vt:lpstr>Recycle</vt:lpstr>
      <vt:lpstr>Examples of how to recycle waste in your daily life</vt:lpstr>
      <vt:lpstr>Buy recyclable products</vt:lpstr>
      <vt:lpstr>Do not buy products containing toxic substances</vt:lpstr>
      <vt:lpstr>Refrain from buying items with plastic wrapping</vt:lpstr>
      <vt:lpstr>Recycle batteries</vt:lpstr>
      <vt:lpstr>Recycle ink cartridges</vt:lpstr>
      <vt:lpstr>Recycle electronic items</vt:lpstr>
      <vt:lpstr>Use printing paper made of recycled materials</vt:lpstr>
      <vt:lpstr>Use toilet paper made of recycled materials</vt:lpstr>
      <vt:lpstr>Buy products made of recycled items</vt:lpstr>
      <vt:lpstr>Buy from firms that support the recycling of products</vt:lpstr>
      <vt:lpstr>Separate your waste</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16</cp:revision>
  <dcterms:created xsi:type="dcterms:W3CDTF">2019-10-10T16:23:16Z</dcterms:created>
  <dcterms:modified xsi:type="dcterms:W3CDTF">2019-11-16T11:20:49Z</dcterms:modified>
</cp:coreProperties>
</file>