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3" r:id="rId3"/>
    <p:sldId id="261" r:id="rId4"/>
    <p:sldId id="304" r:id="rId5"/>
    <p:sldId id="305" r:id="rId6"/>
    <p:sldId id="306" r:id="rId7"/>
    <p:sldId id="307" r:id="rId8"/>
    <p:sldId id="308" r:id="rId9"/>
    <p:sldId id="309" r:id="rId10"/>
    <p:sldId id="310" r:id="rId11"/>
    <p:sldId id="311" r:id="rId12"/>
    <p:sldId id="312" r:id="rId13"/>
    <p:sldId id="313" r:id="rId14"/>
    <p:sldId id="258" r:id="rId15"/>
    <p:sldId id="314" r:id="rId16"/>
    <p:sldId id="315" r:id="rId17"/>
    <p:sldId id="316" r:id="rId18"/>
    <p:sldId id="317" r:id="rId19"/>
    <p:sldId id="318" r:id="rId20"/>
    <p:sldId id="319" r:id="rId21"/>
    <p:sldId id="320" r:id="rId22"/>
    <p:sldId id="321" r:id="rId23"/>
    <p:sldId id="322" r:id="rId24"/>
    <p:sldId id="323" r:id="rId25"/>
    <p:sldId id="259"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260" r:id="rId44"/>
    <p:sldId id="302" r:id="rId4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12" autoAdjust="0"/>
  </p:normalViewPr>
  <p:slideViewPr>
    <p:cSldViewPr snapToGrid="0">
      <p:cViewPr varScale="1">
        <p:scale>
          <a:sx n="78" d="100"/>
          <a:sy n="78" d="100"/>
        </p:scale>
        <p:origin x="778" y="62"/>
      </p:cViewPr>
      <p:guideLst/>
    </p:cSldViewPr>
  </p:slideViewPr>
  <p:outlineViewPr>
    <p:cViewPr>
      <p:scale>
        <a:sx n="33" d="100"/>
        <a:sy n="33" d="100"/>
      </p:scale>
      <p:origin x="0" y="-440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E3A8-8C28-4D7E-B2D7-B32A0C44E95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69A2AC1-E4E3-495B-9DB5-01F810820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FFD141F-D0B3-424D-9677-15CBBB7F4054}"/>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5" name="Fußzeilenplatzhalter 4">
            <a:extLst>
              <a:ext uri="{FF2B5EF4-FFF2-40B4-BE49-F238E27FC236}">
                <a16:creationId xmlns:a16="http://schemas.microsoft.com/office/drawing/2014/main" id="{04DC39C6-94C9-4DFC-BCEC-E17DD85BC1D6}"/>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A4907DC-C58A-46CD-B1CB-232F1C3D271A}"/>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293717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C49E8-901C-4F0A-B2ED-4CFA6318AC8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3F83A35-943D-4C84-9EB0-1612CF3E261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6F8A087-5F3D-4F2B-A782-84C1AA763B47}"/>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5" name="Fußzeilenplatzhalter 4">
            <a:extLst>
              <a:ext uri="{FF2B5EF4-FFF2-40B4-BE49-F238E27FC236}">
                <a16:creationId xmlns:a16="http://schemas.microsoft.com/office/drawing/2014/main" id="{9606F910-2871-40A5-A6AC-6BEDAFBAE6D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A5278C3-D0C5-48FD-ADCE-0EFAAAA187BC}"/>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228684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C0881DB-9E4C-40D5-84C3-4B2C623B96C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AB8D85C-72D7-414A-BDA4-5FCBEDF09AA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5F4D2D1-4F9C-401D-9714-2320E6E5B6E8}"/>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5" name="Fußzeilenplatzhalter 4">
            <a:extLst>
              <a:ext uri="{FF2B5EF4-FFF2-40B4-BE49-F238E27FC236}">
                <a16:creationId xmlns:a16="http://schemas.microsoft.com/office/drawing/2014/main" id="{15E14C80-1E1A-4FDA-B058-A304162DA785}"/>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81CBE32D-000F-4167-A46D-60F2C8DFED22}"/>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139821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8094F-6DEE-404B-BB59-7893C51055D6}"/>
              </a:ext>
            </a:extLst>
          </p:cNvPr>
          <p:cNvSpPr>
            <a:spLocks noGrp="1"/>
          </p:cNvSpPr>
          <p:nvPr>
            <p:ph type="title"/>
          </p:nvPr>
        </p:nvSpPr>
        <p:spPr>
          <a:xfrm>
            <a:off x="748145" y="365125"/>
            <a:ext cx="9310307" cy="604693"/>
          </a:xfrm>
        </p:spPr>
        <p:txBody>
          <a:bodyPr>
            <a:normAutofit/>
          </a:bodyPr>
          <a:lstStyle>
            <a:lvl1pPr>
              <a:defRPr sz="3500" b="1">
                <a:solidFill>
                  <a:schemeClr val="accent6">
                    <a:lumMod val="75000"/>
                  </a:schemeClr>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97C8A9E1-4391-4E24-A861-ED2C69E70492}"/>
              </a:ext>
            </a:extLst>
          </p:cNvPr>
          <p:cNvSpPr>
            <a:spLocks noGrp="1"/>
          </p:cNvSpPr>
          <p:nvPr>
            <p:ph idx="1"/>
          </p:nvPr>
        </p:nvSpPr>
        <p:spPr>
          <a:xfrm>
            <a:off x="838200" y="1293091"/>
            <a:ext cx="9220252" cy="4930054"/>
          </a:xfrm>
        </p:spPr>
        <p:txBody>
          <a:bodyPr/>
          <a:lstStyle>
            <a:lvl1pPr>
              <a:defRPr sz="2000"/>
            </a:lvl1pPr>
            <a:lvl2pPr>
              <a:defRPr sz="1800"/>
            </a:lvl2pPr>
            <a:lvl3pPr>
              <a:defRPr sz="1600"/>
            </a:lvl3pPr>
            <a:lvl4pPr>
              <a:defRPr sz="1400"/>
            </a:lvl4pPr>
            <a:lvl5pPr>
              <a:defRPr sz="12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FB8E9DA3-4E5C-4030-8EDB-27AA6D0998A9}"/>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5" name="Fußzeilenplatzhalter 4">
            <a:extLst>
              <a:ext uri="{FF2B5EF4-FFF2-40B4-BE49-F238E27FC236}">
                <a16:creationId xmlns:a16="http://schemas.microsoft.com/office/drawing/2014/main" id="{1A88E7BE-73D1-49DA-809D-45764AB7793D}"/>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181B2D74-080D-4091-A002-7848146BD5B6}"/>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28969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BD3833-E62E-4781-9E83-6CC62325FC9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8E353F5-9627-4C3B-B952-00A36DF75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4C7C558-4871-4CA5-A029-B2CA2848E9B6}"/>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5" name="Fußzeilenplatzhalter 4">
            <a:extLst>
              <a:ext uri="{FF2B5EF4-FFF2-40B4-BE49-F238E27FC236}">
                <a16:creationId xmlns:a16="http://schemas.microsoft.com/office/drawing/2014/main" id="{EA247D3E-9E6A-438A-9A12-3AE2E51A5A43}"/>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3FDFA527-6AF5-480E-9A5A-0D79EFA7C97A}"/>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89378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588A1-6334-4411-B65F-16A6CCE008E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375C23C-D16F-4A58-BEFD-FB40E9074E8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F673113-44B6-4A98-9EB2-2CDD059AAEF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91624AA-1DEB-4362-8E58-1491C70B8178}"/>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6" name="Fußzeilenplatzhalter 5">
            <a:extLst>
              <a:ext uri="{FF2B5EF4-FFF2-40B4-BE49-F238E27FC236}">
                <a16:creationId xmlns:a16="http://schemas.microsoft.com/office/drawing/2014/main" id="{FAA3C0E0-27D1-4A8A-B21A-E114A8D33FAA}"/>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D731A54B-A672-4DBF-AC30-0B35514A57D4}"/>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75865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29283A-4363-4903-BB48-73D82766591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1C64C76-CB30-40AA-A657-D2E633903A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7020D0E-362B-4EE1-9861-AC03FC80021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5A2230D-A22A-4A00-94F7-0DCB0D1AA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12E814C-D41C-4435-95F0-FCC693E4ADE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262C0DA-E9CA-41A5-8EA5-0346B7A81214}"/>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8" name="Fußzeilenplatzhalter 7">
            <a:extLst>
              <a:ext uri="{FF2B5EF4-FFF2-40B4-BE49-F238E27FC236}">
                <a16:creationId xmlns:a16="http://schemas.microsoft.com/office/drawing/2014/main" id="{08383DBC-9543-4AD5-ADDB-AD5D57EB5B8C}"/>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DEFE385E-88BF-46AB-A27E-2E128152536C}"/>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257241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331C85-5B56-4887-9267-6CE0B4438DF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69F2C47-0F73-4CA1-84BC-F56AA3FEF8E3}"/>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4" name="Fußzeilenplatzhalter 3">
            <a:extLst>
              <a:ext uri="{FF2B5EF4-FFF2-40B4-BE49-F238E27FC236}">
                <a16:creationId xmlns:a16="http://schemas.microsoft.com/office/drawing/2014/main" id="{01EA0F6F-54B4-44E6-9EF7-ACAD6C327DD8}"/>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BB5078FF-EC68-45C7-BCDD-FF1165FE0961}"/>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97475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A3DBDB1-FACA-43E3-B738-E444E51FB6E3}"/>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3" name="Fußzeilenplatzhalter 2">
            <a:extLst>
              <a:ext uri="{FF2B5EF4-FFF2-40B4-BE49-F238E27FC236}">
                <a16:creationId xmlns:a16="http://schemas.microsoft.com/office/drawing/2014/main" id="{2676E586-4C3C-45FC-8879-4ABA058C4488}"/>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3EC11151-87F4-4760-8C81-91F5433ACD73}"/>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414332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E2C705-34DF-4637-88F1-303051F9AE4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F2CA8C3-C9F7-45AE-90E5-0A8A47CE8B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B4D43D-F9A3-46FB-B087-25CFCF5C4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6B1FAE5-4D29-4D79-B118-DAC03679F002}"/>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6" name="Fußzeilenplatzhalter 5">
            <a:extLst>
              <a:ext uri="{FF2B5EF4-FFF2-40B4-BE49-F238E27FC236}">
                <a16:creationId xmlns:a16="http://schemas.microsoft.com/office/drawing/2014/main" id="{040FA518-FD2F-4E4E-87DF-F56A59CF725F}"/>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728CD90-A2DC-4008-ADCB-7706209F19B3}"/>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44936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8CCDF-A1B4-4EE0-96C4-0D5C5DB9FDA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08BC79B-3B75-4597-8EE8-522D73E784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041B4E7E-7BAB-489D-A329-9C945F0ED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3B287FA-C9CA-40BA-ACB9-5693091ACFD4}"/>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6" name="Fußzeilenplatzhalter 5">
            <a:extLst>
              <a:ext uri="{FF2B5EF4-FFF2-40B4-BE49-F238E27FC236}">
                <a16:creationId xmlns:a16="http://schemas.microsoft.com/office/drawing/2014/main" id="{8AC479EC-7B20-4A28-8C6E-2BB09B68D0F3}"/>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9F414186-A079-455F-826A-651100E1CBF0}"/>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2098547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05E285D-867C-4518-99EC-AFCDF9FBEC74}"/>
              </a:ext>
            </a:extLst>
          </p:cNvPr>
          <p:cNvSpPr>
            <a:spLocks noGrp="1"/>
          </p:cNvSpPr>
          <p:nvPr>
            <p:ph type="title"/>
          </p:nvPr>
        </p:nvSpPr>
        <p:spPr>
          <a:xfrm>
            <a:off x="838200" y="365125"/>
            <a:ext cx="9220252"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F80EDBC-C16B-4596-A63C-3AAB9A3EF2E4}"/>
              </a:ext>
            </a:extLst>
          </p:cNvPr>
          <p:cNvSpPr>
            <a:spLocks noGrp="1"/>
          </p:cNvSpPr>
          <p:nvPr>
            <p:ph type="body" idx="1"/>
          </p:nvPr>
        </p:nvSpPr>
        <p:spPr>
          <a:xfrm>
            <a:off x="838200" y="1825625"/>
            <a:ext cx="9220252"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78316C-C763-4E39-AF04-C6E5CB16EF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8443F-75A7-4DF7-9510-EB57E9109901}" type="datetimeFigureOut">
              <a:rPr lang="de-DE" smtClean="0"/>
              <a:t>31.10.2019</a:t>
            </a:fld>
            <a:endParaRPr lang="de-DE" dirty="0"/>
          </a:p>
        </p:txBody>
      </p:sp>
      <p:sp>
        <p:nvSpPr>
          <p:cNvPr id="5" name="Fußzeilenplatzhalter 4">
            <a:extLst>
              <a:ext uri="{FF2B5EF4-FFF2-40B4-BE49-F238E27FC236}">
                <a16:creationId xmlns:a16="http://schemas.microsoft.com/office/drawing/2014/main" id="{1116E9CA-3435-43D9-A738-557F0F913C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C7E1969A-F4B1-4FD4-8978-362419074C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ADB7D-A118-433D-9E21-7AB6B2A1327F}" type="slidenum">
              <a:rPr lang="de-DE" smtClean="0"/>
              <a:t>‹Nr.›</a:t>
            </a:fld>
            <a:endParaRPr lang="de-DE" dirty="0"/>
          </a:p>
        </p:txBody>
      </p:sp>
      <p:pic>
        <p:nvPicPr>
          <p:cNvPr id="7" name="Inhaltsplatzhalter 4">
            <a:extLst>
              <a:ext uri="{FF2B5EF4-FFF2-40B4-BE49-F238E27FC236}">
                <a16:creationId xmlns:a16="http://schemas.microsoft.com/office/drawing/2014/main" id="{4E077F4B-6692-4231-A31C-CC9E5BFB223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5774" b="20582"/>
          <a:stretch/>
        </p:blipFill>
        <p:spPr>
          <a:xfrm>
            <a:off x="10464799" y="219339"/>
            <a:ext cx="1493503" cy="1471567"/>
          </a:xfrm>
          <a:prstGeom prst="rect">
            <a:avLst/>
          </a:prstGeom>
        </p:spPr>
      </p:pic>
    </p:spTree>
    <p:extLst>
      <p:ext uri="{BB962C8B-B14F-4D97-AF65-F5344CB8AC3E}">
        <p14:creationId xmlns:p14="http://schemas.microsoft.com/office/powerpoint/2010/main" val="3958755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Resource_depletion" TargetMode="External"/><Relationship Id="rId2" Type="http://schemas.openxmlformats.org/officeDocument/2006/relationships/hyperlink" Target="https://www.msc.org/what-we-are-doing/our-approach/what-does-the-blue-msc-label-mean" TargetMode="External"/><Relationship Id="rId1" Type="http://schemas.openxmlformats.org/officeDocument/2006/relationships/slideLayout" Target="../slideLayouts/slideLayout2.xml"/><Relationship Id="rId4" Type="http://schemas.openxmlformats.org/officeDocument/2006/relationships/hyperlink" Target="https://www.sciencedirect.com/topics/earth-and-planetary-sciences/resource-deple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497E534-C06C-4C09-AD2A-0E53DDA2E010}"/>
              </a:ext>
            </a:extLst>
          </p:cNvPr>
          <p:cNvPicPr>
            <a:picLocks noChangeAspect="1"/>
          </p:cNvPicPr>
          <p:nvPr/>
        </p:nvPicPr>
        <p:blipFill rotWithShape="1">
          <a:blip r:embed="rId2">
            <a:extLst>
              <a:ext uri="{28A0092B-C50C-407E-A947-70E740481C1C}">
                <a14:useLocalDpi xmlns:a14="http://schemas.microsoft.com/office/drawing/2010/main" val="0"/>
              </a:ext>
            </a:extLst>
          </a:blip>
          <a:srcRect b="14374"/>
          <a:stretch/>
        </p:blipFill>
        <p:spPr>
          <a:xfrm>
            <a:off x="-2" y="-1"/>
            <a:ext cx="12192001" cy="6863024"/>
          </a:xfrm>
          <a:prstGeom prst="rect">
            <a:avLst/>
          </a:prstGeom>
        </p:spPr>
      </p:pic>
      <p:sp>
        <p:nvSpPr>
          <p:cNvPr id="2" name="Titel 1">
            <a:extLst>
              <a:ext uri="{FF2B5EF4-FFF2-40B4-BE49-F238E27FC236}">
                <a16:creationId xmlns:a16="http://schemas.microsoft.com/office/drawing/2014/main" id="{E7A34F94-DFB1-4D26-BA8B-911FAB3F9818}"/>
              </a:ext>
            </a:extLst>
          </p:cNvPr>
          <p:cNvSpPr>
            <a:spLocks noGrp="1"/>
          </p:cNvSpPr>
          <p:nvPr>
            <p:ph type="ctrTitle"/>
          </p:nvPr>
        </p:nvSpPr>
        <p:spPr>
          <a:xfrm>
            <a:off x="-143932" y="254005"/>
            <a:ext cx="4749799" cy="550330"/>
          </a:xfrm>
        </p:spPr>
        <p:txBody>
          <a:bodyPr>
            <a:normAutofit fontScale="90000"/>
          </a:bodyPr>
          <a:lstStyle/>
          <a:p>
            <a:r>
              <a:rPr lang="en-US" sz="4500" b="1" noProof="0" dirty="0">
                <a:solidFill>
                  <a:schemeClr val="bg1"/>
                </a:solidFill>
              </a:rPr>
              <a:t>Resource Depletion</a:t>
            </a:r>
          </a:p>
        </p:txBody>
      </p:sp>
      <p:pic>
        <p:nvPicPr>
          <p:cNvPr id="8" name="Inhaltsplatzhalter 4">
            <a:extLst>
              <a:ext uri="{FF2B5EF4-FFF2-40B4-BE49-F238E27FC236}">
                <a16:creationId xmlns:a16="http://schemas.microsoft.com/office/drawing/2014/main" id="{316899CC-9084-42EF-A01A-7D04884BE223}"/>
              </a:ext>
            </a:extLst>
          </p:cNvPr>
          <p:cNvPicPr>
            <a:picLocks noChangeAspect="1"/>
          </p:cNvPicPr>
          <p:nvPr/>
        </p:nvPicPr>
        <p:blipFill rotWithShape="1">
          <a:blip r:embed="rId3">
            <a:extLst>
              <a:ext uri="{28A0092B-C50C-407E-A947-70E740481C1C}">
                <a14:useLocalDpi xmlns:a14="http://schemas.microsoft.com/office/drawing/2010/main" val="0"/>
              </a:ext>
            </a:extLst>
          </a:blip>
          <a:srcRect l="1832" t="5774" b="21308"/>
          <a:stretch/>
        </p:blipFill>
        <p:spPr>
          <a:xfrm>
            <a:off x="10492154" y="219339"/>
            <a:ext cx="1466148" cy="1457061"/>
          </a:xfrm>
          <a:prstGeom prst="rect">
            <a:avLst/>
          </a:prstGeom>
          <a:solidFill>
            <a:schemeClr val="bg1"/>
          </a:solidFill>
        </p:spPr>
      </p:pic>
    </p:spTree>
    <p:extLst>
      <p:ext uri="{BB962C8B-B14F-4D97-AF65-F5344CB8AC3E}">
        <p14:creationId xmlns:p14="http://schemas.microsoft.com/office/powerpoint/2010/main" val="317893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Overconsumption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Overconsumption is a related cause for the depletion of resources. </a:t>
            </a:r>
          </a:p>
          <a:p>
            <a:pPr>
              <a:spcBef>
                <a:spcPts val="2000"/>
              </a:spcBef>
            </a:pPr>
            <a:r>
              <a:rPr lang="en-US" noProof="0" dirty="0"/>
              <a:t>Since everyone seems to have to follow the newest trends, older things that are still working are often just dumped into the garbage instead of using them. </a:t>
            </a:r>
          </a:p>
          <a:p>
            <a:pPr>
              <a:spcBef>
                <a:spcPts val="2000"/>
              </a:spcBef>
            </a:pPr>
            <a:r>
              <a:rPr lang="en-US" noProof="0" dirty="0"/>
              <a:t>Thus, this behavior also leads to an increased amount of resources which in turn can lead to resource depletion.</a:t>
            </a:r>
          </a:p>
          <a:p>
            <a:pPr>
              <a:spcBef>
                <a:spcPts val="2000"/>
              </a:spcBef>
            </a:pPr>
            <a:endParaRPr lang="en-US" noProof="0" dirty="0"/>
          </a:p>
        </p:txBody>
      </p:sp>
    </p:spTree>
    <p:extLst>
      <p:ext uri="{BB962C8B-B14F-4D97-AF65-F5344CB8AC3E}">
        <p14:creationId xmlns:p14="http://schemas.microsoft.com/office/powerpoint/2010/main" val="2670986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Deforestation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Deforestation is another great cause for resource depletion. </a:t>
            </a:r>
          </a:p>
          <a:p>
            <a:pPr>
              <a:spcBef>
                <a:spcPts val="2000"/>
              </a:spcBef>
            </a:pPr>
            <a:r>
              <a:rPr lang="en-US" noProof="0" dirty="0"/>
              <a:t>On the one hand, wood is an important material for industrial purposes. </a:t>
            </a:r>
          </a:p>
          <a:p>
            <a:pPr>
              <a:spcBef>
                <a:spcPts val="2000"/>
              </a:spcBef>
            </a:pPr>
            <a:r>
              <a:rPr lang="en-US" noProof="0" dirty="0"/>
              <a:t>However, even more important, deforestation is often done with the intent to get more land for farming purposes since farming is often more lucrative for locals than selling wood. </a:t>
            </a:r>
          </a:p>
          <a:p>
            <a:pPr>
              <a:spcBef>
                <a:spcPts val="2000"/>
              </a:spcBef>
            </a:pPr>
            <a:r>
              <a:rPr lang="en-US" noProof="0" dirty="0"/>
              <a:t>Thus, in the Amazonian Rainforest, it is even quite common that farmers intentionally burn down significant areas of land in order to get space to grow soy or other plants.</a:t>
            </a:r>
          </a:p>
          <a:p>
            <a:pPr>
              <a:spcBef>
                <a:spcPts val="2000"/>
              </a:spcBef>
            </a:pPr>
            <a:endParaRPr lang="en-US" noProof="0" dirty="0"/>
          </a:p>
        </p:txBody>
      </p:sp>
    </p:spTree>
    <p:extLst>
      <p:ext uri="{BB962C8B-B14F-4D97-AF65-F5344CB8AC3E}">
        <p14:creationId xmlns:p14="http://schemas.microsoft.com/office/powerpoint/2010/main" val="4112672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Industrialization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Through our advances in industrialization, we need an increasing amount of resources to develop new technologies and to supply enough things of our daily lifes for all people on our planet. </a:t>
            </a:r>
          </a:p>
          <a:p>
            <a:pPr>
              <a:spcBef>
                <a:spcPts val="2000"/>
              </a:spcBef>
            </a:pPr>
            <a:r>
              <a:rPr lang="en-US" noProof="0" dirty="0"/>
              <a:t>Moreover, more and more people strive for a materialistic lifestyle and thus the overall resource demand increases dramatically. </a:t>
            </a:r>
          </a:p>
          <a:p>
            <a:pPr>
              <a:spcBef>
                <a:spcPts val="2000"/>
              </a:spcBef>
            </a:pPr>
            <a:r>
              <a:rPr lang="en-US" noProof="0" dirty="0"/>
              <a:t>If this trend for increasing consumption levels continues, resource depletion at large scale will be the dramatic consequence.</a:t>
            </a:r>
          </a:p>
          <a:p>
            <a:pPr>
              <a:spcBef>
                <a:spcPts val="2000"/>
              </a:spcBef>
            </a:pPr>
            <a:endParaRPr lang="en-US" noProof="0" dirty="0"/>
          </a:p>
        </p:txBody>
      </p:sp>
    </p:spTree>
    <p:extLst>
      <p:ext uri="{BB962C8B-B14F-4D97-AF65-F5344CB8AC3E}">
        <p14:creationId xmlns:p14="http://schemas.microsoft.com/office/powerpoint/2010/main" val="217669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Technological development</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Technological development may either save resources or contribute to resource depletion, depending on our intentions. </a:t>
            </a:r>
          </a:p>
          <a:p>
            <a:pPr>
              <a:spcBef>
                <a:spcPts val="2000"/>
              </a:spcBef>
            </a:pPr>
            <a:r>
              <a:rPr lang="en-US" noProof="0" dirty="0"/>
              <a:t>If we use technological development for the sole purpose to increase our consumption and comfort levels, chances are that we will further deplete our natural resources to a significant degree. </a:t>
            </a:r>
          </a:p>
          <a:p>
            <a:pPr>
              <a:spcBef>
                <a:spcPts val="2000"/>
              </a:spcBef>
            </a:pPr>
            <a:r>
              <a:rPr lang="en-US" noProof="0" dirty="0"/>
              <a:t>However, if we are able to use technological development to decrease the use of natural resource in the sense that we make processes more efficient, stable consumption levels may be possible by using ever lower amounts of resources.</a:t>
            </a:r>
          </a:p>
          <a:p>
            <a:pPr>
              <a:spcBef>
                <a:spcPts val="2000"/>
              </a:spcBef>
            </a:pPr>
            <a:endParaRPr lang="en-US" noProof="0" dirty="0"/>
          </a:p>
        </p:txBody>
      </p:sp>
    </p:spTree>
    <p:extLst>
      <p:ext uri="{BB962C8B-B14F-4D97-AF65-F5344CB8AC3E}">
        <p14:creationId xmlns:p14="http://schemas.microsoft.com/office/powerpoint/2010/main" val="3600213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noProof="0" dirty="0"/>
              <a:t>Effects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a:lstStyle/>
          <a:p>
            <a:pPr lvl="0"/>
            <a:r>
              <a:rPr lang="en-US" b="1" noProof="0" dirty="0"/>
              <a:t>Air pollution</a:t>
            </a:r>
            <a:endParaRPr lang="en-US" noProof="0" dirty="0"/>
          </a:p>
          <a:p>
            <a:pPr lvl="0"/>
            <a:r>
              <a:rPr lang="en-US" b="1" noProof="0" dirty="0"/>
              <a:t>Health effects</a:t>
            </a:r>
            <a:endParaRPr lang="en-US" noProof="0" dirty="0"/>
          </a:p>
          <a:p>
            <a:pPr lvl="0"/>
            <a:r>
              <a:rPr lang="en-US" b="1" noProof="0" dirty="0"/>
              <a:t>Global warming</a:t>
            </a:r>
            <a:endParaRPr lang="en-US" noProof="0" dirty="0"/>
          </a:p>
          <a:p>
            <a:pPr lvl="0"/>
            <a:r>
              <a:rPr lang="en-US" b="1" noProof="0" dirty="0"/>
              <a:t>Loss of forests</a:t>
            </a:r>
            <a:endParaRPr lang="en-US" noProof="0" dirty="0"/>
          </a:p>
          <a:p>
            <a:pPr lvl="0"/>
            <a:r>
              <a:rPr lang="en-US" b="1" noProof="0" dirty="0"/>
              <a:t>Extinction of animals and plants</a:t>
            </a:r>
            <a:endParaRPr lang="en-US" noProof="0" dirty="0"/>
          </a:p>
          <a:p>
            <a:pPr lvl="0"/>
            <a:r>
              <a:rPr lang="en-US" b="1" noProof="0" dirty="0"/>
              <a:t>Depletion of elements and minerals</a:t>
            </a:r>
            <a:endParaRPr lang="en-US" noProof="0" dirty="0"/>
          </a:p>
          <a:p>
            <a:pPr lvl="0"/>
            <a:r>
              <a:rPr lang="en-US" b="1" noProof="0" dirty="0"/>
              <a:t>Water shortages</a:t>
            </a:r>
            <a:endParaRPr lang="en-US" noProof="0" dirty="0"/>
          </a:p>
          <a:p>
            <a:pPr lvl="0"/>
            <a:r>
              <a:rPr lang="en-US" b="1" noProof="0" dirty="0"/>
              <a:t>Oil shortages</a:t>
            </a:r>
            <a:endParaRPr lang="en-US" noProof="0" dirty="0"/>
          </a:p>
          <a:p>
            <a:pPr lvl="0"/>
            <a:r>
              <a:rPr lang="en-US" b="1" noProof="0" dirty="0"/>
              <a:t>Gas shortages</a:t>
            </a:r>
            <a:endParaRPr lang="en-US" noProof="0" dirty="0"/>
          </a:p>
          <a:p>
            <a:pPr lvl="0"/>
            <a:r>
              <a:rPr lang="en-US" b="1" noProof="0" dirty="0"/>
              <a:t>Economic effects</a:t>
            </a:r>
            <a:endParaRPr lang="en-US" noProof="0" dirty="0"/>
          </a:p>
          <a:p>
            <a:endParaRPr lang="en-US" noProof="0" dirty="0"/>
          </a:p>
        </p:txBody>
      </p:sp>
    </p:spTree>
    <p:extLst>
      <p:ext uri="{BB962C8B-B14F-4D97-AF65-F5344CB8AC3E}">
        <p14:creationId xmlns:p14="http://schemas.microsoft.com/office/powerpoint/2010/main" val="3837489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Air pollution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Resource depletion can have significant adverse effects on our air quality. </a:t>
            </a:r>
          </a:p>
          <a:p>
            <a:pPr>
              <a:spcBef>
                <a:spcPts val="2000"/>
              </a:spcBef>
            </a:pPr>
            <a:r>
              <a:rPr lang="en-US" noProof="0" dirty="0"/>
              <a:t>For example, deforestation leads to a higher level of air pollution. </a:t>
            </a:r>
          </a:p>
          <a:p>
            <a:pPr>
              <a:spcBef>
                <a:spcPts val="2000"/>
              </a:spcBef>
            </a:pPr>
            <a:r>
              <a:rPr lang="en-US" noProof="0" dirty="0"/>
              <a:t>Trees naturally absorb a certain amount of harmful gases and turn them into oxygen. </a:t>
            </a:r>
          </a:p>
          <a:p>
            <a:pPr>
              <a:spcBef>
                <a:spcPts val="2000"/>
              </a:spcBef>
            </a:pPr>
            <a:r>
              <a:rPr lang="en-US" noProof="0" dirty="0"/>
              <a:t>If there are less trees due to deforestation, this beneficial effect of trees is reduced and thus the level of air pollution increases. </a:t>
            </a:r>
          </a:p>
          <a:p>
            <a:pPr>
              <a:spcBef>
                <a:spcPts val="2000"/>
              </a:spcBef>
            </a:pPr>
            <a:r>
              <a:rPr lang="en-US" noProof="0" dirty="0"/>
              <a:t>Moreover, through industrial processes, the extracted resources are turned into things for our daily use or into energy, which results in the emission of harmful gases and therefore in air pollution.</a:t>
            </a:r>
          </a:p>
          <a:p>
            <a:pPr>
              <a:spcBef>
                <a:spcPts val="2000"/>
              </a:spcBef>
            </a:pPr>
            <a:endParaRPr lang="en-US" noProof="0" dirty="0"/>
          </a:p>
        </p:txBody>
      </p:sp>
    </p:spTree>
    <p:extLst>
      <p:ext uri="{BB962C8B-B14F-4D97-AF65-F5344CB8AC3E}">
        <p14:creationId xmlns:p14="http://schemas.microsoft.com/office/powerpoint/2010/main" val="1937300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Health effects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Resource depletion also indirectly contributes to severe health effects. </a:t>
            </a:r>
          </a:p>
          <a:p>
            <a:pPr>
              <a:spcBef>
                <a:spcPts val="2000"/>
              </a:spcBef>
            </a:pPr>
            <a:r>
              <a:rPr lang="en-US" noProof="0" dirty="0"/>
              <a:t>Since resource extraction causes air pollution, it can in turn cause health issues like lung cancer or other diseases. </a:t>
            </a:r>
          </a:p>
          <a:p>
            <a:pPr>
              <a:spcBef>
                <a:spcPts val="2000"/>
              </a:spcBef>
            </a:pPr>
            <a:r>
              <a:rPr lang="en-US" noProof="0" dirty="0"/>
              <a:t>Thus, excessive resource extraction also increases the likelihood of severe health conditions.</a:t>
            </a:r>
          </a:p>
          <a:p>
            <a:pPr>
              <a:spcBef>
                <a:spcPts val="2000"/>
              </a:spcBef>
            </a:pPr>
            <a:endParaRPr lang="en-US" noProof="0" dirty="0"/>
          </a:p>
        </p:txBody>
      </p:sp>
    </p:spTree>
    <p:extLst>
      <p:ext uri="{BB962C8B-B14F-4D97-AF65-F5344CB8AC3E}">
        <p14:creationId xmlns:p14="http://schemas.microsoft.com/office/powerpoint/2010/main" val="153399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Global warming</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Resource depletion also contributes to global warming in a significant way. </a:t>
            </a:r>
          </a:p>
          <a:p>
            <a:pPr>
              <a:spcBef>
                <a:spcPts val="2000"/>
              </a:spcBef>
            </a:pPr>
            <a:r>
              <a:rPr lang="en-US" noProof="0" dirty="0"/>
              <a:t>By processing natural resources, harmful gases are emitted into the air. </a:t>
            </a:r>
          </a:p>
          <a:p>
            <a:pPr>
              <a:spcBef>
                <a:spcPts val="2000"/>
              </a:spcBef>
            </a:pPr>
            <a:r>
              <a:rPr lang="en-US" noProof="0" dirty="0"/>
              <a:t>This includes the emission of CO2 and methane which are quite harmful greenhouse gases. </a:t>
            </a:r>
          </a:p>
          <a:p>
            <a:pPr>
              <a:spcBef>
                <a:spcPts val="2000"/>
              </a:spcBef>
            </a:pPr>
            <a:r>
              <a:rPr lang="en-US" noProof="0" dirty="0"/>
              <a:t>These gases are known to increase the process of global warming. </a:t>
            </a:r>
          </a:p>
          <a:p>
            <a:pPr>
              <a:spcBef>
                <a:spcPts val="2000"/>
              </a:spcBef>
            </a:pPr>
            <a:r>
              <a:rPr lang="en-US" noProof="0" dirty="0"/>
              <a:t>Thus, resource depletion also causes global warming and the resulting adverse consequences to our environment.</a:t>
            </a:r>
          </a:p>
          <a:p>
            <a:pPr>
              <a:spcBef>
                <a:spcPts val="2000"/>
              </a:spcBef>
            </a:pPr>
            <a:endParaRPr lang="en-US" noProof="0" dirty="0"/>
          </a:p>
        </p:txBody>
      </p:sp>
    </p:spTree>
    <p:extLst>
      <p:ext uri="{BB962C8B-B14F-4D97-AF65-F5344CB8AC3E}">
        <p14:creationId xmlns:p14="http://schemas.microsoft.com/office/powerpoint/2010/main" val="170183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Loss of forests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Resource depletion, in particular logging and deforestation, lead to a loss of forests. </a:t>
            </a:r>
          </a:p>
          <a:p>
            <a:pPr>
              <a:spcBef>
                <a:spcPts val="2000"/>
              </a:spcBef>
            </a:pPr>
            <a:r>
              <a:rPr lang="en-US" noProof="0" dirty="0"/>
              <a:t>This problem is especially severe in the Amazonian Rainforest where huge areas of forests have been cut down in the past. </a:t>
            </a:r>
          </a:p>
          <a:p>
            <a:pPr>
              <a:spcBef>
                <a:spcPts val="2000"/>
              </a:spcBef>
            </a:pPr>
            <a:r>
              <a:rPr lang="en-US" noProof="0" dirty="0"/>
              <a:t>Making things worse, farmers often burn down forest intentionally since they want to plant soy and other crops since it is more profitable for them compared to selling wood. </a:t>
            </a:r>
          </a:p>
          <a:p>
            <a:pPr>
              <a:spcBef>
                <a:spcPts val="2000"/>
              </a:spcBef>
            </a:pPr>
            <a:r>
              <a:rPr lang="en-US" noProof="0" dirty="0"/>
              <a:t>However, this flawed incentive may result in a huge loss of forest land and thus to further adverse consequences arising from this forest loss.</a:t>
            </a:r>
          </a:p>
          <a:p>
            <a:pPr>
              <a:spcBef>
                <a:spcPts val="2000"/>
              </a:spcBef>
            </a:pPr>
            <a:endParaRPr lang="en-US" noProof="0" dirty="0"/>
          </a:p>
        </p:txBody>
      </p:sp>
    </p:spTree>
    <p:extLst>
      <p:ext uri="{BB962C8B-B14F-4D97-AF65-F5344CB8AC3E}">
        <p14:creationId xmlns:p14="http://schemas.microsoft.com/office/powerpoint/2010/main" val="2668732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Extinction of animals and plants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Another related topic is the loss of many animals and plants due to deforestation and other extraction processes. </a:t>
            </a:r>
          </a:p>
          <a:p>
            <a:pPr>
              <a:spcBef>
                <a:spcPts val="2000"/>
              </a:spcBef>
            </a:pPr>
            <a:r>
              <a:rPr lang="en-US" noProof="0" dirty="0"/>
              <a:t>By extracting resources, we usually destroy the environment of a variety of animals and plants. </a:t>
            </a:r>
          </a:p>
          <a:p>
            <a:pPr>
              <a:spcBef>
                <a:spcPts val="2000"/>
              </a:spcBef>
            </a:pPr>
            <a:r>
              <a:rPr lang="en-US" noProof="0" dirty="0"/>
              <a:t>These species will have to move to other places. If they don’t since they are quite sensitive to their living conditions, they may even become extinct due to human intervention.</a:t>
            </a:r>
          </a:p>
          <a:p>
            <a:pPr>
              <a:spcBef>
                <a:spcPts val="2000"/>
              </a:spcBef>
            </a:pPr>
            <a:endParaRPr lang="en-US" noProof="0" dirty="0"/>
          </a:p>
        </p:txBody>
      </p:sp>
    </p:spTree>
    <p:extLst>
      <p:ext uri="{BB962C8B-B14F-4D97-AF65-F5344CB8AC3E}">
        <p14:creationId xmlns:p14="http://schemas.microsoft.com/office/powerpoint/2010/main" val="371694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noProof="0" dirty="0"/>
              <a:t>What is resource depletion?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a:lstStyle/>
          <a:p>
            <a:pPr>
              <a:spcBef>
                <a:spcPts val="2000"/>
              </a:spcBef>
            </a:pPr>
            <a:r>
              <a:rPr lang="en-US" noProof="0" dirty="0"/>
              <a:t>Resource depletion can be defined as the consumption of resources faster than they can be replaced. </a:t>
            </a:r>
          </a:p>
          <a:p>
            <a:pPr>
              <a:spcBef>
                <a:spcPts val="2000"/>
              </a:spcBef>
            </a:pPr>
            <a:r>
              <a:rPr lang="en-US" noProof="0" dirty="0"/>
              <a:t>Natural resource depletion can be divided into the depletion of renewable as wells as in the depletion of non-renewable resources. </a:t>
            </a:r>
          </a:p>
          <a:p>
            <a:pPr>
              <a:spcBef>
                <a:spcPts val="2000"/>
              </a:spcBef>
            </a:pPr>
            <a:r>
              <a:rPr lang="en-US" noProof="0" dirty="0"/>
              <a:t>Resource depletion can cause many adverse effects on our environment. </a:t>
            </a:r>
          </a:p>
          <a:p>
            <a:pPr>
              <a:spcBef>
                <a:spcPts val="2000"/>
              </a:spcBef>
            </a:pPr>
            <a:r>
              <a:rPr lang="en-US" noProof="0" dirty="0"/>
              <a:t>The types, causes, effects of the depletion of resources and solutions to the problem are examined below.</a:t>
            </a:r>
          </a:p>
          <a:p>
            <a:pPr>
              <a:spcBef>
                <a:spcPts val="2000"/>
              </a:spcBef>
            </a:pPr>
            <a:endParaRPr lang="en-US" noProof="0" dirty="0"/>
          </a:p>
        </p:txBody>
      </p:sp>
    </p:spTree>
    <p:extLst>
      <p:ext uri="{BB962C8B-B14F-4D97-AF65-F5344CB8AC3E}">
        <p14:creationId xmlns:p14="http://schemas.microsoft.com/office/powerpoint/2010/main" val="2012421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Depletion of elements and minerals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If the extraction rate of natural resources stays on the levels we currently face, it is quite logical that many precious materials and elements will be entirely depleted in the near future. </a:t>
            </a:r>
          </a:p>
          <a:p>
            <a:pPr>
              <a:spcBef>
                <a:spcPts val="2000"/>
              </a:spcBef>
            </a:pPr>
            <a:r>
              <a:rPr lang="en-US" noProof="0" dirty="0"/>
              <a:t>If at this point in time, our technology still relies on these materials, we will have a problem since we will no longer be able to extract enough material to meet the supply. </a:t>
            </a:r>
          </a:p>
          <a:p>
            <a:pPr>
              <a:spcBef>
                <a:spcPts val="2000"/>
              </a:spcBef>
            </a:pPr>
            <a:r>
              <a:rPr lang="en-US" noProof="0" dirty="0"/>
              <a:t>Therefore, switching to renewable resources seems to be the best way to mitigate this issue.</a:t>
            </a:r>
          </a:p>
          <a:p>
            <a:pPr>
              <a:spcBef>
                <a:spcPts val="2000"/>
              </a:spcBef>
            </a:pPr>
            <a:endParaRPr lang="en-US" noProof="0" dirty="0"/>
          </a:p>
        </p:txBody>
      </p:sp>
    </p:spTree>
    <p:extLst>
      <p:ext uri="{BB962C8B-B14F-4D97-AF65-F5344CB8AC3E}">
        <p14:creationId xmlns:p14="http://schemas.microsoft.com/office/powerpoint/2010/main" val="126872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Water shortages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Water shortage will become a quite severe problem in the near future. </a:t>
            </a:r>
          </a:p>
          <a:p>
            <a:pPr>
              <a:spcBef>
                <a:spcPts val="2000"/>
              </a:spcBef>
            </a:pPr>
            <a:r>
              <a:rPr lang="en-US" noProof="0" dirty="0"/>
              <a:t>Due to industrial processes and the inappropriate disposal of waste, rivers and lakes have already been polluted in a severe way. </a:t>
            </a:r>
          </a:p>
          <a:p>
            <a:pPr>
              <a:spcBef>
                <a:spcPts val="2000"/>
              </a:spcBef>
            </a:pPr>
            <a:r>
              <a:rPr lang="en-US" noProof="0" dirty="0"/>
              <a:t>Moreover, the global warming issue will further exacerbate this problem. </a:t>
            </a:r>
          </a:p>
          <a:p>
            <a:pPr>
              <a:spcBef>
                <a:spcPts val="2000"/>
              </a:spcBef>
            </a:pPr>
            <a:r>
              <a:rPr lang="en-US" noProof="0" dirty="0"/>
              <a:t>Water will become a quite precious resource in a couple of years and many people will have to leave their homes due to water shortages.</a:t>
            </a:r>
          </a:p>
          <a:p>
            <a:pPr>
              <a:spcBef>
                <a:spcPts val="2000"/>
              </a:spcBef>
            </a:pPr>
            <a:endParaRPr lang="en-US" noProof="0" dirty="0"/>
          </a:p>
        </p:txBody>
      </p:sp>
    </p:spTree>
    <p:extLst>
      <p:ext uri="{BB962C8B-B14F-4D97-AF65-F5344CB8AC3E}">
        <p14:creationId xmlns:p14="http://schemas.microsoft.com/office/powerpoint/2010/main" val="2186381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Oil shortages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Oil is used for many industrial purposes. </a:t>
            </a:r>
          </a:p>
          <a:p>
            <a:pPr>
              <a:spcBef>
                <a:spcPts val="2000"/>
              </a:spcBef>
            </a:pPr>
            <a:r>
              <a:rPr lang="en-US" noProof="0" dirty="0"/>
              <a:t>All things made of plastic have been manufactured from oil. Moreover, oil is also needed when it comes to the production of fossil fuels. </a:t>
            </a:r>
          </a:p>
          <a:p>
            <a:pPr>
              <a:spcBef>
                <a:spcPts val="2000"/>
              </a:spcBef>
            </a:pPr>
            <a:r>
              <a:rPr lang="en-US" noProof="0" dirty="0"/>
              <a:t>The fuel for our cars is produced through the processing of oil. </a:t>
            </a:r>
          </a:p>
          <a:p>
            <a:pPr>
              <a:spcBef>
                <a:spcPts val="2000"/>
              </a:spcBef>
            </a:pPr>
            <a:r>
              <a:rPr lang="en-US" noProof="0" dirty="0"/>
              <a:t>Thus, we need great amounts of oil in our daily lifes. </a:t>
            </a:r>
          </a:p>
          <a:p>
            <a:pPr>
              <a:spcBef>
                <a:spcPts val="2000"/>
              </a:spcBef>
            </a:pPr>
            <a:r>
              <a:rPr lang="en-US" noProof="0" dirty="0"/>
              <a:t>However, this can lead to a massive shortage or even to the depletion of oil since oil is a fossil resource and will eventually be used up.</a:t>
            </a:r>
          </a:p>
          <a:p>
            <a:pPr>
              <a:spcBef>
                <a:spcPts val="2000"/>
              </a:spcBef>
            </a:pPr>
            <a:endParaRPr lang="en-US" noProof="0" dirty="0"/>
          </a:p>
        </p:txBody>
      </p:sp>
    </p:spTree>
    <p:extLst>
      <p:ext uri="{BB962C8B-B14F-4D97-AF65-F5344CB8AC3E}">
        <p14:creationId xmlns:p14="http://schemas.microsoft.com/office/powerpoint/2010/main" val="2983387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Gas shortages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Similar to oil, gas is also used for many industrial purposes and also for heating purposes for our houses. </a:t>
            </a:r>
          </a:p>
          <a:p>
            <a:pPr>
              <a:spcBef>
                <a:spcPts val="2000"/>
              </a:spcBef>
            </a:pPr>
            <a:r>
              <a:rPr lang="en-US" noProof="0" dirty="0"/>
              <a:t>Since we consume quite high amounts of it on a daily basis, we will likely run out of gas sooner or later.</a:t>
            </a:r>
          </a:p>
          <a:p>
            <a:pPr>
              <a:spcBef>
                <a:spcPts val="2000"/>
              </a:spcBef>
            </a:pPr>
            <a:endParaRPr lang="en-US" noProof="0" dirty="0"/>
          </a:p>
        </p:txBody>
      </p:sp>
    </p:spTree>
    <p:extLst>
      <p:ext uri="{BB962C8B-B14F-4D97-AF65-F5344CB8AC3E}">
        <p14:creationId xmlns:p14="http://schemas.microsoft.com/office/powerpoint/2010/main" val="443936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Economic effects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Apart from the ecological effects, resource depletion also has serious economic effects. </a:t>
            </a:r>
          </a:p>
          <a:p>
            <a:pPr>
              <a:spcBef>
                <a:spcPts val="2000"/>
              </a:spcBef>
            </a:pPr>
            <a:r>
              <a:rPr lang="en-US" noProof="0" dirty="0"/>
              <a:t>The price for goods, including natural resources, is determined through supply and demand on the world market. </a:t>
            </a:r>
          </a:p>
          <a:p>
            <a:pPr>
              <a:spcBef>
                <a:spcPts val="2000"/>
              </a:spcBef>
            </a:pPr>
            <a:r>
              <a:rPr lang="en-US" noProof="0" dirty="0"/>
              <a:t>The supply is likely to drop in the future since resources will become scarcer. </a:t>
            </a:r>
          </a:p>
          <a:p>
            <a:pPr>
              <a:spcBef>
                <a:spcPts val="2000"/>
              </a:spcBef>
            </a:pPr>
            <a:r>
              <a:rPr lang="en-US" noProof="0" dirty="0"/>
              <a:t>Assuming that demand stays constant, this leads to a significant increase in natural resource prices over time. </a:t>
            </a:r>
          </a:p>
          <a:p>
            <a:pPr>
              <a:spcBef>
                <a:spcPts val="2000"/>
              </a:spcBef>
            </a:pPr>
            <a:r>
              <a:rPr lang="en-US" noProof="0" dirty="0"/>
              <a:t>Especially for poor countries, this would lead to severe issues since they may no longer be able to afford fuel or other materials necessary for technological development and thus the gap between developed and developing countries may get bigger.</a:t>
            </a:r>
          </a:p>
          <a:p>
            <a:pPr>
              <a:spcBef>
                <a:spcPts val="2000"/>
              </a:spcBef>
            </a:pPr>
            <a:endParaRPr lang="en-US" noProof="0" dirty="0"/>
          </a:p>
        </p:txBody>
      </p:sp>
    </p:spTree>
    <p:extLst>
      <p:ext uri="{BB962C8B-B14F-4D97-AF65-F5344CB8AC3E}">
        <p14:creationId xmlns:p14="http://schemas.microsoft.com/office/powerpoint/2010/main" val="3198257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noProof="0" dirty="0"/>
              <a:t>Solutions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a:normAutofit fontScale="70000" lnSpcReduction="20000"/>
          </a:bodyPr>
          <a:lstStyle/>
          <a:p>
            <a:pPr lvl="0"/>
            <a:r>
              <a:rPr lang="en-US" b="1" noProof="0" dirty="0"/>
              <a:t>Reduction in consumption</a:t>
            </a:r>
            <a:endParaRPr lang="en-US" noProof="0" dirty="0"/>
          </a:p>
          <a:p>
            <a:pPr lvl="0"/>
            <a:r>
              <a:rPr lang="en-US" b="1" noProof="0" dirty="0"/>
              <a:t>Save electricity</a:t>
            </a:r>
            <a:endParaRPr lang="en-US" noProof="0" dirty="0"/>
          </a:p>
          <a:p>
            <a:pPr lvl="0"/>
            <a:r>
              <a:rPr lang="en-US" b="1" noProof="0" dirty="0"/>
              <a:t>Buy more power-efficient devices</a:t>
            </a:r>
            <a:endParaRPr lang="en-US" noProof="0" dirty="0"/>
          </a:p>
          <a:p>
            <a:pPr lvl="0"/>
            <a:r>
              <a:rPr lang="en-US" b="1" noProof="0" dirty="0"/>
              <a:t>Avoid plastic</a:t>
            </a:r>
            <a:endParaRPr lang="en-US" noProof="0" dirty="0"/>
          </a:p>
          <a:p>
            <a:pPr lvl="0"/>
            <a:r>
              <a:rPr lang="en-US" b="1" noProof="0" dirty="0"/>
              <a:t>Fishing rules</a:t>
            </a:r>
            <a:endParaRPr lang="en-US" noProof="0" dirty="0"/>
          </a:p>
          <a:p>
            <a:pPr lvl="0"/>
            <a:r>
              <a:rPr lang="en-US" b="1" noProof="0" dirty="0"/>
              <a:t>Switch from car to other transportation facilities</a:t>
            </a:r>
            <a:endParaRPr lang="en-US" noProof="0" dirty="0"/>
          </a:p>
          <a:p>
            <a:pPr lvl="0"/>
            <a:r>
              <a:rPr lang="en-US" b="1" noProof="0" dirty="0"/>
              <a:t>Electric cars</a:t>
            </a:r>
            <a:endParaRPr lang="en-US" noProof="0" dirty="0"/>
          </a:p>
          <a:p>
            <a:pPr lvl="0"/>
            <a:r>
              <a:rPr lang="en-US" b="1" noProof="0" dirty="0"/>
              <a:t>Stop deforestation</a:t>
            </a:r>
            <a:endParaRPr lang="en-US" noProof="0" dirty="0"/>
          </a:p>
          <a:p>
            <a:pPr lvl="0"/>
            <a:r>
              <a:rPr lang="en-US" b="1" noProof="0" dirty="0"/>
              <a:t>Recycle and reuse</a:t>
            </a:r>
            <a:endParaRPr lang="en-US" noProof="0" dirty="0"/>
          </a:p>
          <a:p>
            <a:pPr lvl="0"/>
            <a:r>
              <a:rPr lang="en-US" b="1" noProof="0" dirty="0"/>
              <a:t>Sustainable agriculture</a:t>
            </a:r>
            <a:endParaRPr lang="en-US" noProof="0" dirty="0"/>
          </a:p>
          <a:p>
            <a:pPr lvl="0"/>
            <a:r>
              <a:rPr lang="en-US" b="1" noProof="0" dirty="0"/>
              <a:t>Organic gardening</a:t>
            </a:r>
            <a:endParaRPr lang="en-US" noProof="0" dirty="0"/>
          </a:p>
          <a:p>
            <a:pPr lvl="0"/>
            <a:r>
              <a:rPr lang="en-US" b="1" noProof="0" dirty="0"/>
              <a:t>Reduce waste</a:t>
            </a:r>
            <a:endParaRPr lang="en-US" noProof="0" dirty="0"/>
          </a:p>
          <a:p>
            <a:pPr lvl="0"/>
            <a:r>
              <a:rPr lang="en-US" b="1" noProof="0" dirty="0"/>
              <a:t>Use food efficiently</a:t>
            </a:r>
            <a:endParaRPr lang="en-US" noProof="0" dirty="0"/>
          </a:p>
          <a:p>
            <a:pPr lvl="0"/>
            <a:r>
              <a:rPr lang="en-US" b="1" noProof="0" dirty="0"/>
              <a:t>Renewable energies</a:t>
            </a:r>
            <a:endParaRPr lang="en-US" noProof="0" dirty="0"/>
          </a:p>
          <a:p>
            <a:pPr lvl="0"/>
            <a:r>
              <a:rPr lang="en-US" b="1" noProof="0" dirty="0"/>
              <a:t>Government regulations</a:t>
            </a:r>
            <a:endParaRPr lang="en-US" noProof="0" dirty="0"/>
          </a:p>
          <a:p>
            <a:pPr lvl="0"/>
            <a:r>
              <a:rPr lang="en-US" b="1" noProof="0" dirty="0"/>
              <a:t>Education</a:t>
            </a:r>
            <a:endParaRPr lang="en-US" noProof="0" dirty="0"/>
          </a:p>
          <a:p>
            <a:pPr lvl="0"/>
            <a:r>
              <a:rPr lang="en-US" b="1" noProof="0" dirty="0"/>
              <a:t>Convince others</a:t>
            </a:r>
            <a:endParaRPr lang="en-US" noProof="0" dirty="0"/>
          </a:p>
          <a:p>
            <a:endParaRPr lang="en-US" noProof="0" dirty="0"/>
          </a:p>
        </p:txBody>
      </p:sp>
    </p:spTree>
    <p:extLst>
      <p:ext uri="{BB962C8B-B14F-4D97-AF65-F5344CB8AC3E}">
        <p14:creationId xmlns:p14="http://schemas.microsoft.com/office/powerpoint/2010/main" val="79147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Reduction in consumption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fontScale="92500" lnSpcReduction="20000"/>
          </a:bodyPr>
          <a:lstStyle/>
          <a:p>
            <a:pPr>
              <a:spcBef>
                <a:spcPts val="2000"/>
              </a:spcBef>
            </a:pPr>
            <a:r>
              <a:rPr lang="en-US" noProof="0" dirty="0"/>
              <a:t>One of the most obvious solutions to the resource depletion problem is a reduction in consumption. </a:t>
            </a:r>
          </a:p>
          <a:p>
            <a:pPr>
              <a:spcBef>
                <a:spcPts val="2000"/>
              </a:spcBef>
            </a:pPr>
            <a:r>
              <a:rPr lang="en-US" noProof="0" dirty="0"/>
              <a:t>Since the industrial revolution, our consumption levels skyrocketed. </a:t>
            </a:r>
          </a:p>
          <a:p>
            <a:pPr>
              <a:spcBef>
                <a:spcPts val="2000"/>
              </a:spcBef>
            </a:pPr>
            <a:r>
              <a:rPr lang="en-US" noProof="0" dirty="0"/>
              <a:t>Everyone now needs the newest and the trendy stuff. </a:t>
            </a:r>
          </a:p>
          <a:p>
            <a:pPr>
              <a:spcBef>
                <a:spcPts val="2000"/>
              </a:spcBef>
            </a:pPr>
            <a:r>
              <a:rPr lang="en-US" noProof="0" dirty="0"/>
              <a:t>Old products that are still working are often disposed in the garbage and replaced by newer versions. </a:t>
            </a:r>
          </a:p>
          <a:p>
            <a:pPr>
              <a:spcBef>
                <a:spcPts val="2000"/>
              </a:spcBef>
            </a:pPr>
            <a:r>
              <a:rPr lang="en-US" noProof="0" dirty="0"/>
              <a:t>This leads to a great waste of resources and to an increased speed in the depletion of resources. </a:t>
            </a:r>
          </a:p>
          <a:p>
            <a:pPr>
              <a:spcBef>
                <a:spcPts val="2000"/>
              </a:spcBef>
            </a:pPr>
            <a:r>
              <a:rPr lang="en-US" noProof="0" dirty="0"/>
              <a:t>In order to mitigate the resource depletion problem, we have to change our consumption behavior in a significant way. </a:t>
            </a:r>
          </a:p>
          <a:p>
            <a:pPr>
              <a:spcBef>
                <a:spcPts val="2000"/>
              </a:spcBef>
            </a:pPr>
            <a:r>
              <a:rPr lang="en-US" noProof="0" dirty="0"/>
              <a:t>We need trends that make it hip to use things for a quite long time and where the disposal of things is seen as indecent. </a:t>
            </a:r>
          </a:p>
          <a:p>
            <a:pPr>
              <a:spcBef>
                <a:spcPts val="2000"/>
              </a:spcBef>
            </a:pPr>
            <a:r>
              <a:rPr lang="en-US" noProof="0" dirty="0"/>
              <a:t>Through this approach, we could reduce overall consumption levels significantly and thus also mitigate the resource depletion issue.</a:t>
            </a:r>
          </a:p>
          <a:p>
            <a:pPr>
              <a:spcBef>
                <a:spcPts val="2000"/>
              </a:spcBef>
            </a:pPr>
            <a:endParaRPr lang="en-US" noProof="0" dirty="0"/>
          </a:p>
        </p:txBody>
      </p:sp>
    </p:spTree>
    <p:extLst>
      <p:ext uri="{BB962C8B-B14F-4D97-AF65-F5344CB8AC3E}">
        <p14:creationId xmlns:p14="http://schemas.microsoft.com/office/powerpoint/2010/main" val="3758165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Save electricity</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fontScale="85000" lnSpcReduction="10000"/>
          </a:bodyPr>
          <a:lstStyle/>
          <a:p>
            <a:pPr>
              <a:spcBef>
                <a:spcPts val="2000"/>
              </a:spcBef>
            </a:pPr>
            <a:r>
              <a:rPr lang="en-US" noProof="0" dirty="0"/>
              <a:t>Our consumption of electricity is another big issue in our modern society. </a:t>
            </a:r>
          </a:p>
          <a:p>
            <a:pPr>
              <a:spcBef>
                <a:spcPts val="2000"/>
              </a:spcBef>
            </a:pPr>
            <a:r>
              <a:rPr lang="en-US" noProof="0" dirty="0"/>
              <a:t>Since our lifes become more and more focused on electronic devices like smartphones and computers, our energy demand increases constantly. </a:t>
            </a:r>
          </a:p>
          <a:p>
            <a:pPr>
              <a:spcBef>
                <a:spcPts val="2000"/>
              </a:spcBef>
            </a:pPr>
            <a:r>
              <a:rPr lang="en-US" noProof="0" dirty="0"/>
              <a:t>Moreover, many countries that have former been quite remote to electronic devices now aspire to have a similar lifestyle like industrialized countries. </a:t>
            </a:r>
          </a:p>
          <a:p>
            <a:pPr>
              <a:spcBef>
                <a:spcPts val="2000"/>
              </a:spcBef>
            </a:pPr>
            <a:r>
              <a:rPr lang="en-US" noProof="0" dirty="0"/>
              <a:t>This will lead to even higher levels of electricity demand. </a:t>
            </a:r>
          </a:p>
          <a:p>
            <a:pPr>
              <a:spcBef>
                <a:spcPts val="2000"/>
              </a:spcBef>
            </a:pPr>
            <a:r>
              <a:rPr lang="en-US" noProof="0" dirty="0"/>
              <a:t>In order to meet this high demand, a greater amount of electricity has to be produced. </a:t>
            </a:r>
          </a:p>
          <a:p>
            <a:pPr>
              <a:spcBef>
                <a:spcPts val="2000"/>
              </a:spcBef>
            </a:pPr>
            <a:r>
              <a:rPr lang="en-US" noProof="0" dirty="0"/>
              <a:t>Electricity production can be accomplished through different channels. </a:t>
            </a:r>
          </a:p>
          <a:p>
            <a:pPr>
              <a:spcBef>
                <a:spcPts val="2000"/>
              </a:spcBef>
            </a:pPr>
            <a:r>
              <a:rPr lang="en-US" noProof="0" dirty="0"/>
              <a:t>These include the use of fossil natural resources like coal which in turn leads to a depletion of these natural resources. </a:t>
            </a:r>
          </a:p>
          <a:p>
            <a:pPr>
              <a:spcBef>
                <a:spcPts val="2000"/>
              </a:spcBef>
            </a:pPr>
            <a:r>
              <a:rPr lang="en-US" noProof="0" dirty="0"/>
              <a:t>In order to meet this problem, we should save electricity in our daily lifes whenever possible. </a:t>
            </a:r>
          </a:p>
          <a:p>
            <a:pPr>
              <a:spcBef>
                <a:spcPts val="2000"/>
              </a:spcBef>
            </a:pPr>
            <a:r>
              <a:rPr lang="en-US" noProof="0" dirty="0"/>
              <a:t>For instance, this could mean switching off the lights when you do not urgently need it or to give up watching TV and instead reading books or playing parlor games.</a:t>
            </a:r>
          </a:p>
          <a:p>
            <a:pPr>
              <a:spcBef>
                <a:spcPts val="2000"/>
              </a:spcBef>
            </a:pPr>
            <a:endParaRPr lang="en-US" noProof="0" dirty="0"/>
          </a:p>
        </p:txBody>
      </p:sp>
    </p:spTree>
    <p:extLst>
      <p:ext uri="{BB962C8B-B14F-4D97-AF65-F5344CB8AC3E}">
        <p14:creationId xmlns:p14="http://schemas.microsoft.com/office/powerpoint/2010/main" val="745051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Buy more power-efficient devices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Due to our technological progress, we have managed to build many energy efficient devices for our daily lifes. </a:t>
            </a:r>
          </a:p>
          <a:p>
            <a:pPr>
              <a:spcBef>
                <a:spcPts val="2000"/>
              </a:spcBef>
            </a:pPr>
            <a:r>
              <a:rPr lang="en-US" noProof="0" dirty="0"/>
              <a:t>If you need a new washing machine, you should pay attention to the energy efficiency and take this factor into account when you are in the process of deciding which machine to buy. </a:t>
            </a:r>
          </a:p>
          <a:p>
            <a:pPr>
              <a:spcBef>
                <a:spcPts val="2000"/>
              </a:spcBef>
            </a:pPr>
            <a:r>
              <a:rPr lang="en-US" noProof="0" dirty="0"/>
              <a:t>Similar to the washing machine, there are many devices in our daily lifes which can save great amounts of energy if we buy the energy efficient models instead of old energy intensive ones.</a:t>
            </a:r>
          </a:p>
          <a:p>
            <a:pPr>
              <a:spcBef>
                <a:spcPts val="2000"/>
              </a:spcBef>
            </a:pPr>
            <a:endParaRPr lang="en-US" noProof="0" dirty="0"/>
          </a:p>
        </p:txBody>
      </p:sp>
    </p:spTree>
    <p:extLst>
      <p:ext uri="{BB962C8B-B14F-4D97-AF65-F5344CB8AC3E}">
        <p14:creationId xmlns:p14="http://schemas.microsoft.com/office/powerpoint/2010/main" val="1426088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Avoid plastic</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Another measure that all of us can apply in our daily life is to avoid plastic whenever we can. </a:t>
            </a:r>
          </a:p>
          <a:p>
            <a:pPr>
              <a:spcBef>
                <a:spcPts val="2000"/>
              </a:spcBef>
            </a:pPr>
            <a:r>
              <a:rPr lang="en-US" noProof="0" dirty="0"/>
              <a:t>Plastic is made out of oil. Since oil is a non-renewable natural resource, the avoidance of plastic means saving natural resources. </a:t>
            </a:r>
          </a:p>
          <a:p>
            <a:pPr>
              <a:spcBef>
                <a:spcPts val="2000"/>
              </a:spcBef>
            </a:pPr>
            <a:r>
              <a:rPr lang="en-US" noProof="0" dirty="0"/>
              <a:t>We can accomplish this in several different ways. For example, we could use cloth bags instead of plastic bags. </a:t>
            </a:r>
          </a:p>
          <a:p>
            <a:pPr>
              <a:spcBef>
                <a:spcPts val="2000"/>
              </a:spcBef>
            </a:pPr>
            <a:r>
              <a:rPr lang="en-US" noProof="0" dirty="0"/>
              <a:t>Moreover, we can avoid the use of coffee-to-go cups made out of plastic. </a:t>
            </a:r>
          </a:p>
          <a:p>
            <a:pPr>
              <a:spcBef>
                <a:spcPts val="2000"/>
              </a:spcBef>
            </a:pPr>
            <a:r>
              <a:rPr lang="en-US" noProof="0" dirty="0"/>
              <a:t>There are many other ways in our daily lifes to save plastic, just pay attention and you will see many opportunities for you to safe plastic.</a:t>
            </a:r>
          </a:p>
          <a:p>
            <a:pPr>
              <a:spcBef>
                <a:spcPts val="2000"/>
              </a:spcBef>
            </a:pPr>
            <a:endParaRPr lang="en-US" noProof="0" dirty="0"/>
          </a:p>
        </p:txBody>
      </p:sp>
    </p:spTree>
    <p:extLst>
      <p:ext uri="{BB962C8B-B14F-4D97-AF65-F5344CB8AC3E}">
        <p14:creationId xmlns:p14="http://schemas.microsoft.com/office/powerpoint/2010/main" val="119619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noProof="0" dirty="0"/>
              <a:t>Causes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a:lstStyle/>
          <a:p>
            <a:pPr lvl="0"/>
            <a:r>
              <a:rPr lang="en-US" b="1" noProof="0" dirty="0"/>
              <a:t>Farming</a:t>
            </a:r>
            <a:endParaRPr lang="en-US" noProof="0" dirty="0"/>
          </a:p>
          <a:p>
            <a:pPr lvl="0"/>
            <a:r>
              <a:rPr lang="en-US" b="1" noProof="0" dirty="0"/>
              <a:t>Overpopulation</a:t>
            </a:r>
            <a:endParaRPr lang="en-US" noProof="0" dirty="0"/>
          </a:p>
          <a:p>
            <a:pPr lvl="0"/>
            <a:r>
              <a:rPr lang="en-US" b="1" noProof="0" dirty="0"/>
              <a:t>Waste</a:t>
            </a:r>
            <a:endParaRPr lang="en-US" noProof="0" dirty="0"/>
          </a:p>
          <a:p>
            <a:pPr lvl="0"/>
            <a:r>
              <a:rPr lang="en-US" b="1" noProof="0" dirty="0"/>
              <a:t>Erosion</a:t>
            </a:r>
            <a:endParaRPr lang="en-US" noProof="0" dirty="0"/>
          </a:p>
          <a:p>
            <a:pPr lvl="0"/>
            <a:r>
              <a:rPr lang="en-US" b="1" noProof="0" dirty="0"/>
              <a:t>Mining</a:t>
            </a:r>
            <a:endParaRPr lang="en-US" noProof="0" dirty="0"/>
          </a:p>
          <a:p>
            <a:pPr lvl="0"/>
            <a:r>
              <a:rPr lang="en-US" b="1" noProof="0" dirty="0"/>
              <a:t>Pollution</a:t>
            </a:r>
            <a:endParaRPr lang="en-US" noProof="0" dirty="0"/>
          </a:p>
          <a:p>
            <a:pPr lvl="0"/>
            <a:r>
              <a:rPr lang="en-US" b="1" noProof="0" dirty="0"/>
              <a:t>Overconsumption</a:t>
            </a:r>
            <a:endParaRPr lang="en-US" noProof="0" dirty="0"/>
          </a:p>
          <a:p>
            <a:pPr lvl="0"/>
            <a:r>
              <a:rPr lang="en-US" b="1" noProof="0" dirty="0"/>
              <a:t>Deforestation</a:t>
            </a:r>
            <a:endParaRPr lang="en-US" noProof="0" dirty="0"/>
          </a:p>
          <a:p>
            <a:pPr lvl="0"/>
            <a:r>
              <a:rPr lang="en-US" b="1" noProof="0" dirty="0"/>
              <a:t>Industrialization</a:t>
            </a:r>
            <a:endParaRPr lang="en-US" noProof="0" dirty="0"/>
          </a:p>
          <a:p>
            <a:pPr lvl="0"/>
            <a:r>
              <a:rPr lang="en-US" b="1" noProof="0" dirty="0"/>
              <a:t>Technological development</a:t>
            </a:r>
            <a:endParaRPr lang="en-US" noProof="0" dirty="0"/>
          </a:p>
          <a:p>
            <a:endParaRPr lang="en-US" noProof="0" dirty="0"/>
          </a:p>
        </p:txBody>
      </p:sp>
    </p:spTree>
    <p:extLst>
      <p:ext uri="{BB962C8B-B14F-4D97-AF65-F5344CB8AC3E}">
        <p14:creationId xmlns:p14="http://schemas.microsoft.com/office/powerpoint/2010/main" val="3892322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Fishing rules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Fishing quotas are quite important since we have a problem of overfishing in many sea areas. </a:t>
            </a:r>
          </a:p>
          <a:p>
            <a:pPr>
              <a:spcBef>
                <a:spcPts val="2000"/>
              </a:spcBef>
            </a:pPr>
            <a:r>
              <a:rPr lang="en-US" noProof="0" dirty="0"/>
              <a:t>In order to be able to recover, we have to leave sufficient numbers of fish into the ocean instead of catching them. </a:t>
            </a:r>
          </a:p>
          <a:p>
            <a:pPr>
              <a:spcBef>
                <a:spcPts val="2000"/>
              </a:spcBef>
            </a:pPr>
            <a:r>
              <a:rPr lang="en-US" noProof="0" dirty="0"/>
              <a:t>Thus, we can assure the sustainability of fishing and the supply with fish in the future. </a:t>
            </a:r>
          </a:p>
          <a:p>
            <a:pPr>
              <a:spcBef>
                <a:spcPts val="2000"/>
              </a:spcBef>
            </a:pPr>
            <a:r>
              <a:rPr lang="en-US" noProof="0" dirty="0"/>
              <a:t>There are some labels already in place like the MSC-label, which shows that fish with this label comes from sustainable fishing. </a:t>
            </a:r>
          </a:p>
          <a:p>
            <a:pPr>
              <a:spcBef>
                <a:spcPts val="2000"/>
              </a:spcBef>
            </a:pPr>
            <a:r>
              <a:rPr lang="en-US" noProof="0" dirty="0"/>
              <a:t>Therefore, you could pay attention to these kind of labels when making your buying decision.</a:t>
            </a:r>
          </a:p>
        </p:txBody>
      </p:sp>
    </p:spTree>
    <p:extLst>
      <p:ext uri="{BB962C8B-B14F-4D97-AF65-F5344CB8AC3E}">
        <p14:creationId xmlns:p14="http://schemas.microsoft.com/office/powerpoint/2010/main" val="362724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Switch from car to other transportation facilities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Another way to fight the resource depletion problem is to switch from cars to alternative transport facilities. </a:t>
            </a:r>
          </a:p>
          <a:p>
            <a:pPr>
              <a:spcBef>
                <a:spcPts val="2000"/>
              </a:spcBef>
            </a:pPr>
            <a:r>
              <a:rPr lang="en-US" noProof="0" dirty="0"/>
              <a:t>You could use public transport instead or even use your bike for short distances. </a:t>
            </a:r>
          </a:p>
          <a:p>
            <a:pPr>
              <a:spcBef>
                <a:spcPts val="2000"/>
              </a:spcBef>
            </a:pPr>
            <a:r>
              <a:rPr lang="en-US" noProof="0" dirty="0"/>
              <a:t>This would reduce the consumption of electricity or fuel and thus lead to a reduction in resource depletion.</a:t>
            </a:r>
          </a:p>
          <a:p>
            <a:pPr>
              <a:spcBef>
                <a:spcPts val="2000"/>
              </a:spcBef>
            </a:pPr>
            <a:endParaRPr lang="en-US" noProof="0" dirty="0"/>
          </a:p>
        </p:txBody>
      </p:sp>
    </p:spTree>
    <p:extLst>
      <p:ext uri="{BB962C8B-B14F-4D97-AF65-F5344CB8AC3E}">
        <p14:creationId xmlns:p14="http://schemas.microsoft.com/office/powerpoint/2010/main" val="3716207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Electric cars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Electric cars are another option for saving natural resources compared to cars using fossil fuels. </a:t>
            </a:r>
          </a:p>
          <a:p>
            <a:pPr>
              <a:spcBef>
                <a:spcPts val="2000"/>
              </a:spcBef>
            </a:pPr>
            <a:r>
              <a:rPr lang="en-US" noProof="0" dirty="0"/>
              <a:t>Although electric cars are still quite expensive, it is likely that through technological progress, they will be financially affordable for many people in the near future.</a:t>
            </a:r>
          </a:p>
          <a:p>
            <a:pPr>
              <a:spcBef>
                <a:spcPts val="2000"/>
              </a:spcBef>
            </a:pPr>
            <a:endParaRPr lang="en-US" noProof="0" dirty="0"/>
          </a:p>
        </p:txBody>
      </p:sp>
    </p:spTree>
    <p:extLst>
      <p:ext uri="{BB962C8B-B14F-4D97-AF65-F5344CB8AC3E}">
        <p14:creationId xmlns:p14="http://schemas.microsoft.com/office/powerpoint/2010/main" val="2460139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Stop deforestation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Another way to mitigate the resource depletion issue is to stop deforestation. </a:t>
            </a:r>
          </a:p>
          <a:p>
            <a:pPr>
              <a:spcBef>
                <a:spcPts val="2000"/>
              </a:spcBef>
            </a:pPr>
            <a:r>
              <a:rPr lang="en-US" noProof="0" dirty="0"/>
              <a:t>Especially in the Amazonian Rainforest, we have to make sure that governments set strict penalties for deforestation. </a:t>
            </a:r>
          </a:p>
          <a:p>
            <a:pPr>
              <a:spcBef>
                <a:spcPts val="2000"/>
              </a:spcBef>
            </a:pPr>
            <a:r>
              <a:rPr lang="en-US" noProof="0" dirty="0"/>
              <a:t>We need to recognize how important our forests are for the global environmental system and to protect them accordingly. </a:t>
            </a:r>
          </a:p>
          <a:p>
            <a:pPr>
              <a:spcBef>
                <a:spcPts val="2000"/>
              </a:spcBef>
            </a:pPr>
            <a:r>
              <a:rPr lang="en-US" noProof="0" dirty="0"/>
              <a:t>Thus, stopping or at least doing deforestation in a sustainable way would mitigate the resource depletion issue.</a:t>
            </a:r>
          </a:p>
          <a:p>
            <a:pPr>
              <a:spcBef>
                <a:spcPts val="2000"/>
              </a:spcBef>
            </a:pPr>
            <a:endParaRPr lang="en-US" noProof="0" dirty="0"/>
          </a:p>
        </p:txBody>
      </p:sp>
    </p:spTree>
    <p:extLst>
      <p:ext uri="{BB962C8B-B14F-4D97-AF65-F5344CB8AC3E}">
        <p14:creationId xmlns:p14="http://schemas.microsoft.com/office/powerpoint/2010/main" val="2046566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Recycle and reuse</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We can all contribute to mitigate resource depletion through the recycling and reuse of old things. </a:t>
            </a:r>
          </a:p>
          <a:p>
            <a:pPr>
              <a:spcBef>
                <a:spcPts val="2000"/>
              </a:spcBef>
            </a:pPr>
            <a:r>
              <a:rPr lang="en-US" noProof="0" dirty="0"/>
              <a:t>This could mean giving away stuff you will no longer use to family or friends. </a:t>
            </a:r>
          </a:p>
          <a:p>
            <a:pPr>
              <a:spcBef>
                <a:spcPts val="2000"/>
              </a:spcBef>
            </a:pPr>
            <a:r>
              <a:rPr lang="en-US" noProof="0" dirty="0"/>
              <a:t>Moreover, it is important to separate your waste in order to be able to recycle it in an efficient way in later processes.</a:t>
            </a:r>
          </a:p>
          <a:p>
            <a:pPr>
              <a:spcBef>
                <a:spcPts val="2000"/>
              </a:spcBef>
            </a:pPr>
            <a:endParaRPr lang="en-US" noProof="0" dirty="0"/>
          </a:p>
        </p:txBody>
      </p:sp>
    </p:spTree>
    <p:extLst>
      <p:ext uri="{BB962C8B-B14F-4D97-AF65-F5344CB8AC3E}">
        <p14:creationId xmlns:p14="http://schemas.microsoft.com/office/powerpoint/2010/main" val="690767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Sustainable agriculture</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In our nowadays economy, agricultural processes are often done in an unsustainable way. </a:t>
            </a:r>
          </a:p>
          <a:p>
            <a:pPr>
              <a:spcBef>
                <a:spcPts val="2000"/>
              </a:spcBef>
            </a:pPr>
            <a:r>
              <a:rPr lang="en-US" noProof="0" dirty="0"/>
              <a:t>Often, excessive amounts of fertilizers and pesticides are used in order to maximize yields. </a:t>
            </a:r>
          </a:p>
          <a:p>
            <a:pPr>
              <a:spcBef>
                <a:spcPts val="2000"/>
              </a:spcBef>
            </a:pPr>
            <a:r>
              <a:rPr lang="en-US" noProof="0" dirty="0"/>
              <a:t>However, this often harms the soil and will eventually lead to a decline in crop yields. </a:t>
            </a:r>
          </a:p>
          <a:p>
            <a:pPr>
              <a:spcBef>
                <a:spcPts val="2000"/>
              </a:spcBef>
            </a:pPr>
            <a:r>
              <a:rPr lang="en-US" noProof="0" dirty="0"/>
              <a:t>We have to make sure that farmers have the incentive to grow their plants in a sustainable manner in order to be able to use our farming areas for a long period of time.</a:t>
            </a:r>
          </a:p>
          <a:p>
            <a:pPr>
              <a:spcBef>
                <a:spcPts val="2000"/>
              </a:spcBef>
            </a:pPr>
            <a:endParaRPr lang="en-US" noProof="0" dirty="0"/>
          </a:p>
        </p:txBody>
      </p:sp>
    </p:spTree>
    <p:extLst>
      <p:ext uri="{BB962C8B-B14F-4D97-AF65-F5344CB8AC3E}">
        <p14:creationId xmlns:p14="http://schemas.microsoft.com/office/powerpoint/2010/main" val="973845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Organic gardening</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If you have a garden or a balcony, you could grow your own vegetables. </a:t>
            </a:r>
          </a:p>
          <a:p>
            <a:pPr>
              <a:spcBef>
                <a:spcPts val="2000"/>
              </a:spcBef>
            </a:pPr>
            <a:r>
              <a:rPr lang="en-US" noProof="0" dirty="0"/>
              <a:t>Through this, you will no longer have to buy them in stores. </a:t>
            </a:r>
          </a:p>
          <a:p>
            <a:pPr>
              <a:spcBef>
                <a:spcPts val="2000"/>
              </a:spcBef>
            </a:pPr>
            <a:r>
              <a:rPr lang="en-US" noProof="0" dirty="0"/>
              <a:t>In this way, you reduce transportation costs which in turn result in the use of fossil fuels. </a:t>
            </a:r>
          </a:p>
          <a:p>
            <a:pPr>
              <a:spcBef>
                <a:spcPts val="2000"/>
              </a:spcBef>
            </a:pPr>
            <a:r>
              <a:rPr lang="en-US" noProof="0" dirty="0"/>
              <a:t>Thus, through organic gardening, you can make a small impact to mitigate the resource depletion issues.</a:t>
            </a:r>
          </a:p>
          <a:p>
            <a:pPr>
              <a:spcBef>
                <a:spcPts val="2000"/>
              </a:spcBef>
            </a:pPr>
            <a:endParaRPr lang="en-US" noProof="0" dirty="0"/>
          </a:p>
        </p:txBody>
      </p:sp>
    </p:spTree>
    <p:extLst>
      <p:ext uri="{BB962C8B-B14F-4D97-AF65-F5344CB8AC3E}">
        <p14:creationId xmlns:p14="http://schemas.microsoft.com/office/powerpoint/2010/main" val="1254733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Reduce waste</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Since most of our waste is burned and thus resources are lost, you should make sure to produce as little waste as possible. </a:t>
            </a:r>
          </a:p>
          <a:p>
            <a:pPr>
              <a:spcBef>
                <a:spcPts val="2000"/>
              </a:spcBef>
            </a:pPr>
            <a:r>
              <a:rPr lang="en-US" noProof="0" dirty="0"/>
              <a:t>You can do this in your daily life in many different ways. For instance, you can buy many products that are not packaged and thus save waste.</a:t>
            </a:r>
          </a:p>
          <a:p>
            <a:pPr>
              <a:spcBef>
                <a:spcPts val="2000"/>
              </a:spcBef>
            </a:pPr>
            <a:endParaRPr lang="en-US" noProof="0" dirty="0"/>
          </a:p>
        </p:txBody>
      </p:sp>
    </p:spTree>
    <p:extLst>
      <p:ext uri="{BB962C8B-B14F-4D97-AF65-F5344CB8AC3E}">
        <p14:creationId xmlns:p14="http://schemas.microsoft.com/office/powerpoint/2010/main" val="2835447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Use food efficiently</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Great amounts of food are thrown away in our nowadays society. </a:t>
            </a:r>
          </a:p>
          <a:p>
            <a:pPr>
              <a:spcBef>
                <a:spcPts val="2000"/>
              </a:spcBef>
            </a:pPr>
            <a:r>
              <a:rPr lang="en-US" noProof="0" dirty="0"/>
              <a:t>Even food that would still be suitable for consumption is often disposed since the best before date had been reached. </a:t>
            </a:r>
          </a:p>
          <a:p>
            <a:pPr>
              <a:spcBef>
                <a:spcPts val="2000"/>
              </a:spcBef>
            </a:pPr>
            <a:r>
              <a:rPr lang="en-US" noProof="0" dirty="0"/>
              <a:t>In order to prevent resource depletion, we should take more care what and how much food we buy and make sure that we consume all of it.</a:t>
            </a:r>
          </a:p>
          <a:p>
            <a:pPr>
              <a:spcBef>
                <a:spcPts val="2000"/>
              </a:spcBef>
            </a:pPr>
            <a:endParaRPr lang="en-US" noProof="0" dirty="0"/>
          </a:p>
        </p:txBody>
      </p:sp>
    </p:spTree>
    <p:extLst>
      <p:ext uri="{BB962C8B-B14F-4D97-AF65-F5344CB8AC3E}">
        <p14:creationId xmlns:p14="http://schemas.microsoft.com/office/powerpoint/2010/main" val="2168980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Renewable energies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The switch from fossil to renewable energies is a very important step in order to mitigate the resource depletion problem. </a:t>
            </a:r>
          </a:p>
          <a:p>
            <a:pPr>
              <a:spcBef>
                <a:spcPts val="2000"/>
              </a:spcBef>
            </a:pPr>
            <a:r>
              <a:rPr lang="en-US" noProof="0" dirty="0"/>
              <a:t>Instead of using coal for the production of energy, we could use wind or other renewable resources. </a:t>
            </a:r>
          </a:p>
          <a:p>
            <a:pPr>
              <a:spcBef>
                <a:spcPts val="2000"/>
              </a:spcBef>
            </a:pPr>
            <a:r>
              <a:rPr lang="en-US" noProof="0" dirty="0"/>
              <a:t>Thus, this would greatly support the resource depletion problem.</a:t>
            </a:r>
          </a:p>
          <a:p>
            <a:pPr>
              <a:spcBef>
                <a:spcPts val="2000"/>
              </a:spcBef>
            </a:pPr>
            <a:endParaRPr lang="en-US" noProof="0" dirty="0"/>
          </a:p>
        </p:txBody>
      </p:sp>
    </p:spTree>
    <p:extLst>
      <p:ext uri="{BB962C8B-B14F-4D97-AF65-F5344CB8AC3E}">
        <p14:creationId xmlns:p14="http://schemas.microsoft.com/office/powerpoint/2010/main" val="158146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Farming</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a:lstStyle/>
          <a:p>
            <a:pPr>
              <a:spcBef>
                <a:spcPts val="2000"/>
              </a:spcBef>
            </a:pPr>
            <a:r>
              <a:rPr lang="en-US" noProof="0" dirty="0"/>
              <a:t>Farming can be a severe cause for natural resource depletion. </a:t>
            </a:r>
          </a:p>
          <a:p>
            <a:pPr>
              <a:spcBef>
                <a:spcPts val="2000"/>
              </a:spcBef>
            </a:pPr>
            <a:r>
              <a:rPr lang="en-US" noProof="0" dirty="0"/>
              <a:t>Due to our growing world population, the pressure to produce enough food for everyone is immense. </a:t>
            </a:r>
          </a:p>
          <a:p>
            <a:pPr>
              <a:spcBef>
                <a:spcPts val="2000"/>
              </a:spcBef>
            </a:pPr>
            <a:r>
              <a:rPr lang="en-US" noProof="0" dirty="0"/>
              <a:t>This leads to unsustainable farming practices. </a:t>
            </a:r>
          </a:p>
          <a:p>
            <a:pPr>
              <a:spcBef>
                <a:spcPts val="2000"/>
              </a:spcBef>
            </a:pPr>
            <a:r>
              <a:rPr lang="en-US" noProof="0" dirty="0"/>
              <a:t>In the short run, due to an excessive use of fertilizers and pesticides, farmers will be able to supply great amounts of food. </a:t>
            </a:r>
          </a:p>
          <a:p>
            <a:pPr>
              <a:spcBef>
                <a:spcPts val="2000"/>
              </a:spcBef>
            </a:pPr>
            <a:r>
              <a:rPr lang="en-US" noProof="0" dirty="0"/>
              <a:t>In the long run, however, the soil will be harmed due to these farming practices and farmers will have lower crop yields. </a:t>
            </a:r>
          </a:p>
          <a:p>
            <a:pPr>
              <a:spcBef>
                <a:spcPts val="2000"/>
              </a:spcBef>
            </a:pPr>
            <a:r>
              <a:rPr lang="en-US" noProof="0" dirty="0"/>
              <a:t>The use of heavy machines can also destroy the soil structure, which in turn may also lead to lower crop yields and may even make the soil unfitting for future farming purposes.</a:t>
            </a:r>
          </a:p>
          <a:p>
            <a:pPr lvl="0">
              <a:spcBef>
                <a:spcPts val="2000"/>
              </a:spcBef>
            </a:pPr>
            <a:endParaRPr lang="en-US" noProof="0" dirty="0"/>
          </a:p>
        </p:txBody>
      </p:sp>
    </p:spTree>
    <p:extLst>
      <p:ext uri="{BB962C8B-B14F-4D97-AF65-F5344CB8AC3E}">
        <p14:creationId xmlns:p14="http://schemas.microsoft.com/office/powerpoint/2010/main" val="502896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Government regulations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To make sure that many measures against resource depletion are implemented by industries, governments have to install effective control mechanisms. </a:t>
            </a:r>
          </a:p>
          <a:p>
            <a:pPr>
              <a:spcBef>
                <a:spcPts val="2000"/>
              </a:spcBef>
            </a:pPr>
            <a:r>
              <a:rPr lang="en-US" noProof="0" dirty="0"/>
              <a:t>We have to make sure that industries violating sustainable energy standards are financially punished in order to give them an incentive to change their behavior.</a:t>
            </a:r>
          </a:p>
          <a:p>
            <a:pPr>
              <a:spcBef>
                <a:spcPts val="2000"/>
              </a:spcBef>
            </a:pPr>
            <a:endParaRPr lang="en-US" noProof="0" dirty="0"/>
          </a:p>
        </p:txBody>
      </p:sp>
    </p:spTree>
    <p:extLst>
      <p:ext uri="{BB962C8B-B14F-4D97-AF65-F5344CB8AC3E}">
        <p14:creationId xmlns:p14="http://schemas.microsoft.com/office/powerpoint/2010/main" val="3731465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Education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A vital part for mitigating the depletion of natural resources is to educate people. </a:t>
            </a:r>
          </a:p>
          <a:p>
            <a:pPr>
              <a:spcBef>
                <a:spcPts val="2000"/>
              </a:spcBef>
            </a:pPr>
            <a:r>
              <a:rPr lang="en-US" noProof="0" dirty="0"/>
              <a:t>We have to make sure that people understand the adverse impact of resource depletion on our global environmental system. </a:t>
            </a:r>
          </a:p>
          <a:p>
            <a:pPr>
              <a:spcBef>
                <a:spcPts val="2000"/>
              </a:spcBef>
            </a:pPr>
            <a:r>
              <a:rPr lang="en-US" noProof="0" dirty="0"/>
              <a:t>This education should start quite early. When we teach school kids about the adverse consequences of natural resource depletion, they are likely to pay attention to this issue also when they become adults. </a:t>
            </a:r>
          </a:p>
          <a:p>
            <a:pPr>
              <a:spcBef>
                <a:spcPts val="2000"/>
              </a:spcBef>
            </a:pPr>
            <a:r>
              <a:rPr lang="en-US" noProof="0" dirty="0"/>
              <a:t>Moreover, they may also convince their parents to pay more attention to this problem.</a:t>
            </a:r>
          </a:p>
          <a:p>
            <a:pPr>
              <a:spcBef>
                <a:spcPts val="2000"/>
              </a:spcBef>
            </a:pPr>
            <a:endParaRPr lang="en-US" noProof="0" dirty="0"/>
          </a:p>
        </p:txBody>
      </p:sp>
    </p:spTree>
    <p:extLst>
      <p:ext uri="{BB962C8B-B14F-4D97-AF65-F5344CB8AC3E}">
        <p14:creationId xmlns:p14="http://schemas.microsoft.com/office/powerpoint/2010/main" val="1601729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Convince others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It is important to make your contribution! </a:t>
            </a:r>
          </a:p>
          <a:p>
            <a:pPr>
              <a:spcBef>
                <a:spcPts val="2000"/>
              </a:spcBef>
            </a:pPr>
            <a:r>
              <a:rPr lang="en-US" noProof="0" dirty="0"/>
              <a:t>But it is also important to convince other people. </a:t>
            </a:r>
          </a:p>
          <a:p>
            <a:pPr>
              <a:spcBef>
                <a:spcPts val="2000"/>
              </a:spcBef>
            </a:pPr>
            <a:r>
              <a:rPr lang="en-US" noProof="0" dirty="0"/>
              <a:t>We have to show people how the depletion of resources adversely affects our planet. </a:t>
            </a:r>
          </a:p>
          <a:p>
            <a:pPr>
              <a:spcBef>
                <a:spcPts val="2000"/>
              </a:spcBef>
            </a:pPr>
            <a:r>
              <a:rPr lang="en-US" noProof="0" dirty="0"/>
              <a:t>Only then, everyone of us has the chance to make a huge difference and to sustain the planet for further generations.</a:t>
            </a:r>
          </a:p>
          <a:p>
            <a:pPr>
              <a:spcBef>
                <a:spcPts val="2000"/>
              </a:spcBef>
            </a:pPr>
            <a:endParaRPr lang="en-US" noProof="0" dirty="0"/>
          </a:p>
        </p:txBody>
      </p:sp>
    </p:spTree>
    <p:extLst>
      <p:ext uri="{BB962C8B-B14F-4D97-AF65-F5344CB8AC3E}">
        <p14:creationId xmlns:p14="http://schemas.microsoft.com/office/powerpoint/2010/main" val="3918506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noProof="0" dirty="0"/>
              <a:t>Conclusion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The depletion of natural resources is a big problem. </a:t>
            </a:r>
          </a:p>
          <a:p>
            <a:pPr>
              <a:spcBef>
                <a:spcPts val="2000"/>
              </a:spcBef>
            </a:pPr>
            <a:r>
              <a:rPr lang="en-US" noProof="0" dirty="0"/>
              <a:t>It has several adverse effects on humanity as well as on the whole environmental system. </a:t>
            </a:r>
          </a:p>
          <a:p>
            <a:pPr>
              <a:spcBef>
                <a:spcPts val="2000"/>
              </a:spcBef>
            </a:pPr>
            <a:r>
              <a:rPr lang="en-US" noProof="0" dirty="0"/>
              <a:t>There are many measures that can help to prevent resource depletion. </a:t>
            </a:r>
          </a:p>
          <a:p>
            <a:pPr>
              <a:spcBef>
                <a:spcPts val="2000"/>
              </a:spcBef>
            </a:pPr>
            <a:r>
              <a:rPr lang="en-US" noProof="0" dirty="0"/>
              <a:t>Many of them can be applied by everyone of us in our daily lifes. </a:t>
            </a:r>
          </a:p>
          <a:p>
            <a:pPr>
              <a:spcBef>
                <a:spcPts val="2000"/>
              </a:spcBef>
            </a:pPr>
            <a:r>
              <a:rPr lang="en-US" noProof="0" dirty="0"/>
              <a:t>Together, we can fight resource depletion in an efficient manner if we are willing to contribute our part.</a:t>
            </a:r>
          </a:p>
          <a:p>
            <a:pPr>
              <a:spcBef>
                <a:spcPts val="2000"/>
              </a:spcBef>
            </a:pPr>
            <a:endParaRPr lang="en-US" noProof="0" dirty="0"/>
          </a:p>
        </p:txBody>
      </p:sp>
    </p:spTree>
    <p:extLst>
      <p:ext uri="{BB962C8B-B14F-4D97-AF65-F5344CB8AC3E}">
        <p14:creationId xmlns:p14="http://schemas.microsoft.com/office/powerpoint/2010/main" val="3081840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noProof="0" dirty="0"/>
              <a:t>Sources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r>
              <a:rPr lang="en-US" dirty="0">
                <a:hlinkClick r:id="rId2" tooltip="https://www.msc.org/what-we-are-doing/our-approach/what-does-the-blue-msc-label-mean"/>
              </a:rPr>
              <a:t>https://</a:t>
            </a:r>
            <a:r>
              <a:rPr lang="en-US" dirty="0" err="1">
                <a:hlinkClick r:id="rId2" tooltip="https://www.msc.org/what-we-are-doing/our-approach/what-does-the-blue-msc-label-mean"/>
              </a:rPr>
              <a:t>www.msc.org</a:t>
            </a:r>
            <a:r>
              <a:rPr lang="en-US" dirty="0">
                <a:hlinkClick r:id="rId2" tooltip="https://www.msc.org/what-we-are-doing/our-approach/what-does-the-blue-msc-label-mean"/>
              </a:rPr>
              <a:t>/what-we-are-doing/our-approach/what-does-the-blue-</a:t>
            </a:r>
            <a:r>
              <a:rPr lang="en-US" dirty="0" err="1">
                <a:hlinkClick r:id="rId2" tooltip="https://www.msc.org/what-we-are-doing/our-approach/what-does-the-blue-msc-label-mean"/>
              </a:rPr>
              <a:t>msc</a:t>
            </a:r>
            <a:r>
              <a:rPr lang="en-US" dirty="0">
                <a:hlinkClick r:id="rId2" tooltip="https://www.msc.org/what-we-are-doing/our-approach/what-does-the-blue-msc-label-mean"/>
              </a:rPr>
              <a:t>-label-mean</a:t>
            </a:r>
            <a:br>
              <a:rPr lang="en-US" dirty="0"/>
            </a:br>
            <a:endParaRPr lang="en-US" dirty="0"/>
          </a:p>
          <a:p>
            <a:r>
              <a:rPr lang="en-US" dirty="0">
                <a:hlinkClick r:id="rId3" tooltip="https://en.wikipedia.org/wiki/Resource_depletion"/>
              </a:rPr>
              <a:t>https://</a:t>
            </a:r>
            <a:r>
              <a:rPr lang="en-US" dirty="0" err="1">
                <a:hlinkClick r:id="rId3" tooltip="https://en.wikipedia.org/wiki/Resource_depletion"/>
              </a:rPr>
              <a:t>en.wikipedia.org</a:t>
            </a:r>
            <a:r>
              <a:rPr lang="en-US" dirty="0">
                <a:hlinkClick r:id="rId3" tooltip="https://en.wikipedia.org/wiki/Resource_depletion"/>
              </a:rPr>
              <a:t>/wiki/</a:t>
            </a:r>
            <a:r>
              <a:rPr lang="en-US" dirty="0" err="1">
                <a:hlinkClick r:id="rId3" tooltip="https://en.wikipedia.org/wiki/Resource_depletion"/>
              </a:rPr>
              <a:t>Resource_depletion</a:t>
            </a:r>
            <a:br>
              <a:rPr lang="en-US" dirty="0"/>
            </a:br>
            <a:endParaRPr lang="en-US" dirty="0"/>
          </a:p>
          <a:p>
            <a:r>
              <a:rPr lang="en-US" dirty="0">
                <a:hlinkClick r:id="rId4" tooltip="https://www.sciencedirect.com/topics/earth-and-planetary-sciences/resource-depletion"/>
              </a:rPr>
              <a:t>https://</a:t>
            </a:r>
            <a:r>
              <a:rPr lang="en-US" dirty="0" err="1">
                <a:hlinkClick r:id="rId4" tooltip="https://www.sciencedirect.com/topics/earth-and-planetary-sciences/resource-depletion"/>
              </a:rPr>
              <a:t>www.sciencedirect.com</a:t>
            </a:r>
            <a:r>
              <a:rPr lang="en-US">
                <a:hlinkClick r:id="rId4" tooltip="https://www.sciencedirect.com/topics/earth-and-planetary-sciences/resource-depletion"/>
              </a:rPr>
              <a:t>/topics/earth-and-planetary-sciences/resource-depletion</a:t>
            </a:r>
            <a:br>
              <a:rPr lang="en-US"/>
            </a:br>
            <a:endParaRPr lang="en-US"/>
          </a:p>
          <a:p>
            <a:pPr>
              <a:spcBef>
                <a:spcPts val="2000"/>
              </a:spcBef>
            </a:pPr>
            <a:endParaRPr lang="de-DE" dirty="0"/>
          </a:p>
        </p:txBody>
      </p:sp>
    </p:spTree>
    <p:extLst>
      <p:ext uri="{BB962C8B-B14F-4D97-AF65-F5344CB8AC3E}">
        <p14:creationId xmlns:p14="http://schemas.microsoft.com/office/powerpoint/2010/main" val="104181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Overpopulation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Overpopulation is another cause for natural resource depletion. </a:t>
            </a:r>
          </a:p>
          <a:p>
            <a:pPr>
              <a:spcBef>
                <a:spcPts val="2000"/>
              </a:spcBef>
            </a:pPr>
            <a:r>
              <a:rPr lang="en-US" noProof="0" dirty="0"/>
              <a:t>We consume many products that are made from natural resources every day. </a:t>
            </a:r>
          </a:p>
          <a:p>
            <a:pPr>
              <a:spcBef>
                <a:spcPts val="2000"/>
              </a:spcBef>
            </a:pPr>
            <a:r>
              <a:rPr lang="en-US" noProof="0" dirty="0"/>
              <a:t>In order to be able to do that, large amounts of resources have to be extracted out of our earth. </a:t>
            </a:r>
          </a:p>
          <a:p>
            <a:pPr>
              <a:spcBef>
                <a:spcPts val="2000"/>
              </a:spcBef>
            </a:pPr>
            <a:r>
              <a:rPr lang="en-US" noProof="0" dirty="0"/>
              <a:t>This leads to an excessive incentive to extract too many resources. </a:t>
            </a:r>
          </a:p>
          <a:p>
            <a:pPr>
              <a:spcBef>
                <a:spcPts val="2000"/>
              </a:spcBef>
            </a:pPr>
            <a:r>
              <a:rPr lang="en-US" noProof="0" dirty="0"/>
              <a:t>Making things worse, an increasing number of people aspires a consumption-intensive lifestyle right now. </a:t>
            </a:r>
          </a:p>
          <a:p>
            <a:pPr>
              <a:spcBef>
                <a:spcPts val="2000"/>
              </a:spcBef>
            </a:pPr>
            <a:r>
              <a:rPr lang="en-US" noProof="0" dirty="0"/>
              <a:t>For example, countries that had been quite poor for a long period of time now strive to increase their living standards, leading to an increased consumption per capita. This further exacerbates the problem of resource extraction.</a:t>
            </a:r>
          </a:p>
          <a:p>
            <a:pPr>
              <a:spcBef>
                <a:spcPts val="2000"/>
              </a:spcBef>
            </a:pPr>
            <a:endParaRPr lang="en-US" noProof="0" dirty="0"/>
          </a:p>
        </p:txBody>
      </p:sp>
    </p:spTree>
    <p:extLst>
      <p:ext uri="{BB962C8B-B14F-4D97-AF65-F5344CB8AC3E}">
        <p14:creationId xmlns:p14="http://schemas.microsoft.com/office/powerpoint/2010/main" val="4293899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Waste</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How we deal with our waste is another great cause for the issue of excessive resource extraction. </a:t>
            </a:r>
          </a:p>
          <a:p>
            <a:pPr>
              <a:spcBef>
                <a:spcPts val="2000"/>
              </a:spcBef>
            </a:pPr>
            <a:r>
              <a:rPr lang="en-US" noProof="0" dirty="0"/>
              <a:t>Most of the time, we just throw away our garbage without separating it. </a:t>
            </a:r>
          </a:p>
          <a:p>
            <a:pPr>
              <a:spcBef>
                <a:spcPts val="2000"/>
              </a:spcBef>
            </a:pPr>
            <a:r>
              <a:rPr lang="en-US" noProof="0" dirty="0"/>
              <a:t>Thus, many precious resources are lost since they will be burnt instead of reusing them.</a:t>
            </a:r>
          </a:p>
          <a:p>
            <a:pPr>
              <a:spcBef>
                <a:spcPts val="2000"/>
              </a:spcBef>
            </a:pPr>
            <a:endParaRPr lang="en-US" noProof="0" dirty="0"/>
          </a:p>
        </p:txBody>
      </p:sp>
    </p:spTree>
    <p:extLst>
      <p:ext uri="{BB962C8B-B14F-4D97-AF65-F5344CB8AC3E}">
        <p14:creationId xmlns:p14="http://schemas.microsoft.com/office/powerpoint/2010/main" val="165041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Erosion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Erosion can also cause resource depletion in the sense that natural resources can be lost due to the erosion of soil. </a:t>
            </a:r>
          </a:p>
          <a:p>
            <a:pPr>
              <a:spcBef>
                <a:spcPts val="2000"/>
              </a:spcBef>
            </a:pPr>
            <a:r>
              <a:rPr lang="en-US" noProof="0" dirty="0"/>
              <a:t>Thus, these resources may no longer be available for human use in an economic way.</a:t>
            </a:r>
          </a:p>
          <a:p>
            <a:pPr>
              <a:spcBef>
                <a:spcPts val="2000"/>
              </a:spcBef>
            </a:pPr>
            <a:endParaRPr lang="en-US" noProof="0" dirty="0"/>
          </a:p>
        </p:txBody>
      </p:sp>
    </p:spTree>
    <p:extLst>
      <p:ext uri="{BB962C8B-B14F-4D97-AF65-F5344CB8AC3E}">
        <p14:creationId xmlns:p14="http://schemas.microsoft.com/office/powerpoint/2010/main" val="11667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Mining</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Mining is another significant cause for resource depletion. </a:t>
            </a:r>
          </a:p>
          <a:p>
            <a:pPr>
              <a:spcBef>
                <a:spcPts val="2000"/>
              </a:spcBef>
            </a:pPr>
            <a:r>
              <a:rPr lang="en-US" noProof="0" dirty="0"/>
              <a:t>Since in our modern technology-driven world, we need huge amounts of metals and other resources, these resources have to be extracted out of the earth. </a:t>
            </a:r>
          </a:p>
          <a:p>
            <a:pPr>
              <a:spcBef>
                <a:spcPts val="2000"/>
              </a:spcBef>
            </a:pPr>
            <a:r>
              <a:rPr lang="en-US" noProof="0" dirty="0"/>
              <a:t>Mining is an effective way to do that, however, excessive mining behavior leads to excessive resource extraction and can also harm the local environmental system.</a:t>
            </a:r>
          </a:p>
          <a:p>
            <a:pPr>
              <a:spcBef>
                <a:spcPts val="2000"/>
              </a:spcBef>
            </a:pPr>
            <a:endParaRPr lang="en-US" noProof="0" dirty="0"/>
          </a:p>
        </p:txBody>
      </p:sp>
    </p:spTree>
    <p:extLst>
      <p:ext uri="{BB962C8B-B14F-4D97-AF65-F5344CB8AC3E}">
        <p14:creationId xmlns:p14="http://schemas.microsoft.com/office/powerpoint/2010/main" val="427570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Pollution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Since the industrialization period, pollution levels significantly increased. </a:t>
            </a:r>
          </a:p>
          <a:p>
            <a:pPr>
              <a:spcBef>
                <a:spcPts val="2000"/>
              </a:spcBef>
            </a:pPr>
            <a:r>
              <a:rPr lang="en-US" noProof="0" dirty="0"/>
              <a:t>This is due to the fact that we all strive for higher living standards, which also includes an increase in material consumption. </a:t>
            </a:r>
          </a:p>
          <a:p>
            <a:pPr>
              <a:spcBef>
                <a:spcPts val="2000"/>
              </a:spcBef>
            </a:pPr>
            <a:r>
              <a:rPr lang="en-US" noProof="0" dirty="0"/>
              <a:t>In order to be able to produce the amounts of things necessary to meet the demand, industries have to produce large quantities at scale. </a:t>
            </a:r>
          </a:p>
          <a:p>
            <a:pPr>
              <a:spcBef>
                <a:spcPts val="2000"/>
              </a:spcBef>
            </a:pPr>
            <a:r>
              <a:rPr lang="en-US" noProof="0" dirty="0"/>
              <a:t>This is likely to result in all sorts of pollution. </a:t>
            </a:r>
          </a:p>
          <a:p>
            <a:pPr>
              <a:spcBef>
                <a:spcPts val="2000"/>
              </a:spcBef>
            </a:pPr>
            <a:r>
              <a:rPr lang="en-US" noProof="0" dirty="0"/>
              <a:t>For example, industrial by-products may not be disposed properly and rather be discharged in rivers or lakes nearby. </a:t>
            </a:r>
          </a:p>
          <a:p>
            <a:pPr>
              <a:spcBef>
                <a:spcPts val="2000"/>
              </a:spcBef>
            </a:pPr>
            <a:r>
              <a:rPr lang="en-US" noProof="0" dirty="0"/>
              <a:t>Additionally, through the emission of harmful gases, the likelihood for acid rain increases, leading to an increased level of pollution on fields and in turn may lower crop yields for farmers. </a:t>
            </a:r>
          </a:p>
          <a:p>
            <a:pPr>
              <a:spcBef>
                <a:spcPts val="2000"/>
              </a:spcBef>
            </a:pPr>
            <a:endParaRPr lang="en-US" noProof="0" dirty="0"/>
          </a:p>
        </p:txBody>
      </p:sp>
    </p:spTree>
    <p:extLst>
      <p:ext uri="{BB962C8B-B14F-4D97-AF65-F5344CB8AC3E}">
        <p14:creationId xmlns:p14="http://schemas.microsoft.com/office/powerpoint/2010/main" val="395902319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3282</Words>
  <Application>Microsoft Office PowerPoint</Application>
  <PresentationFormat>Breitbild</PresentationFormat>
  <Paragraphs>239</Paragraphs>
  <Slides>44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44</vt:i4>
      </vt:variant>
    </vt:vector>
  </HeadingPairs>
  <TitlesOfParts>
    <vt:vector size="48" baseType="lpstr">
      <vt:lpstr>Arial</vt:lpstr>
      <vt:lpstr>Calibri</vt:lpstr>
      <vt:lpstr>Calibri Light</vt:lpstr>
      <vt:lpstr>Office</vt:lpstr>
      <vt:lpstr>Resource Depletion</vt:lpstr>
      <vt:lpstr>What is resource depletion?</vt:lpstr>
      <vt:lpstr>Causes</vt:lpstr>
      <vt:lpstr>Farming</vt:lpstr>
      <vt:lpstr>Overpopulation</vt:lpstr>
      <vt:lpstr>Waste</vt:lpstr>
      <vt:lpstr>Erosion</vt:lpstr>
      <vt:lpstr>Mining</vt:lpstr>
      <vt:lpstr>Pollution</vt:lpstr>
      <vt:lpstr>Overconsumption</vt:lpstr>
      <vt:lpstr>Deforestation</vt:lpstr>
      <vt:lpstr>Industrialization</vt:lpstr>
      <vt:lpstr>Technological development</vt:lpstr>
      <vt:lpstr>Effects</vt:lpstr>
      <vt:lpstr>Air pollution</vt:lpstr>
      <vt:lpstr>Health effects</vt:lpstr>
      <vt:lpstr>Global warming</vt:lpstr>
      <vt:lpstr>Loss of forests</vt:lpstr>
      <vt:lpstr>Extinction of animals and plants</vt:lpstr>
      <vt:lpstr>Depletion of elements and minerals</vt:lpstr>
      <vt:lpstr>Water shortages</vt:lpstr>
      <vt:lpstr>Oil shortages</vt:lpstr>
      <vt:lpstr>Gas shortages</vt:lpstr>
      <vt:lpstr>Economic effects</vt:lpstr>
      <vt:lpstr>Solutions</vt:lpstr>
      <vt:lpstr>Reduction in consumption</vt:lpstr>
      <vt:lpstr>Save electricity</vt:lpstr>
      <vt:lpstr>Buy more power-efficient devices</vt:lpstr>
      <vt:lpstr>Avoid plastic</vt:lpstr>
      <vt:lpstr>Fishing rules</vt:lpstr>
      <vt:lpstr>Switch from car to other transportation facilities</vt:lpstr>
      <vt:lpstr>Electric cars</vt:lpstr>
      <vt:lpstr>Stop deforestation</vt:lpstr>
      <vt:lpstr>Recycle and reuse</vt:lpstr>
      <vt:lpstr>Sustainable agriculture</vt:lpstr>
      <vt:lpstr>Organic gardening</vt:lpstr>
      <vt:lpstr>Reduce waste</vt:lpstr>
      <vt:lpstr>Use food efficiently</vt:lpstr>
      <vt:lpstr>Renewable energies</vt:lpstr>
      <vt:lpstr>Government regulations</vt:lpstr>
      <vt:lpstr>Education</vt:lpstr>
      <vt:lpstr>Convince others</vt:lpstr>
      <vt:lpstr>Conclusion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Andreas</dc:creator>
  <cp:lastModifiedBy>Andreas</cp:lastModifiedBy>
  <cp:revision>21</cp:revision>
  <dcterms:created xsi:type="dcterms:W3CDTF">2019-10-10T16:23:16Z</dcterms:created>
  <dcterms:modified xsi:type="dcterms:W3CDTF">2019-10-31T15:15:54Z</dcterms:modified>
</cp:coreProperties>
</file>