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7" r:id="rId4"/>
    <p:sldId id="268" r:id="rId5"/>
    <p:sldId id="269" r:id="rId6"/>
    <p:sldId id="270" r:id="rId7"/>
    <p:sldId id="271" r:id="rId8"/>
    <p:sldId id="272" r:id="rId9"/>
    <p:sldId id="273" r:id="rId10"/>
    <p:sldId id="274" r:id="rId11"/>
    <p:sldId id="275" r:id="rId12"/>
    <p:sldId id="276" r:id="rId13"/>
    <p:sldId id="277" r:id="rId14"/>
    <p:sldId id="278" r:id="rId15"/>
    <p:sldId id="279" r:id="rId16"/>
    <p:sldId id="280" r:id="rId17"/>
    <p:sldId id="281" r:id="rId18"/>
    <p:sldId id="282" r:id="rId19"/>
    <p:sldId id="283" r:id="rId20"/>
    <p:sldId id="284" r:id="rId21"/>
    <p:sldId id="259" r:id="rId22"/>
    <p:sldId id="285" r:id="rId23"/>
    <p:sldId id="286" r:id="rId24"/>
    <p:sldId id="287" r:id="rId25"/>
    <p:sldId id="288" r:id="rId26"/>
    <p:sldId id="289" r:id="rId27"/>
    <p:sldId id="290" r:id="rId28"/>
    <p:sldId id="291" r:id="rId29"/>
    <p:sldId id="292" r:id="rId30"/>
    <p:sldId id="293" r:id="rId31"/>
    <p:sldId id="294" r:id="rId32"/>
    <p:sldId id="295" r:id="rId33"/>
    <p:sldId id="296" r:id="rId34"/>
    <p:sldId id="297" r:id="rId35"/>
    <p:sldId id="298" r:id="rId36"/>
    <p:sldId id="299" r:id="rId37"/>
    <p:sldId id="300" r:id="rId38"/>
    <p:sldId id="301" r:id="rId39"/>
    <p:sldId id="302" r:id="rId40"/>
    <p:sldId id="260" r:id="rId41"/>
    <p:sldId id="266" r:id="rId42"/>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77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E3CE3A8-8C28-4D7E-B2D7-B32A0C44E954}"/>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D69A2AC1-E4E3-495B-9DB5-01F81082095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9FFD141F-D0B3-424D-9677-15CBBB7F4054}"/>
              </a:ext>
            </a:extLst>
          </p:cNvPr>
          <p:cNvSpPr>
            <a:spLocks noGrp="1"/>
          </p:cNvSpPr>
          <p:nvPr>
            <p:ph type="dt" sz="half" idx="10"/>
          </p:nvPr>
        </p:nvSpPr>
        <p:spPr/>
        <p:txBody>
          <a:bodyPr/>
          <a:lstStyle/>
          <a:p>
            <a:fld id="{3008443F-75A7-4DF7-9510-EB57E9109901}" type="datetimeFigureOut">
              <a:rPr lang="de-DE" smtClean="0"/>
              <a:t>27.03.2020</a:t>
            </a:fld>
            <a:endParaRPr lang="de-DE"/>
          </a:p>
        </p:txBody>
      </p:sp>
      <p:sp>
        <p:nvSpPr>
          <p:cNvPr id="5" name="Fußzeilenplatzhalter 4">
            <a:extLst>
              <a:ext uri="{FF2B5EF4-FFF2-40B4-BE49-F238E27FC236}">
                <a16:creationId xmlns:a16="http://schemas.microsoft.com/office/drawing/2014/main" id="{04DC39C6-94C9-4DFC-BCEC-E17DD85BC1D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A4907DC-C58A-46CD-B1CB-232F1C3D271A}"/>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2937178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B4C49E8-901C-4F0A-B2ED-4CFA6318AC8F}"/>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83F83A35-943D-4C84-9EB0-1612CF3E261F}"/>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96F8A087-5F3D-4F2B-A782-84C1AA763B47}"/>
              </a:ext>
            </a:extLst>
          </p:cNvPr>
          <p:cNvSpPr>
            <a:spLocks noGrp="1"/>
          </p:cNvSpPr>
          <p:nvPr>
            <p:ph type="dt" sz="half" idx="10"/>
          </p:nvPr>
        </p:nvSpPr>
        <p:spPr/>
        <p:txBody>
          <a:bodyPr/>
          <a:lstStyle/>
          <a:p>
            <a:fld id="{3008443F-75A7-4DF7-9510-EB57E9109901}" type="datetimeFigureOut">
              <a:rPr lang="de-DE" smtClean="0"/>
              <a:t>27.03.2020</a:t>
            </a:fld>
            <a:endParaRPr lang="de-DE"/>
          </a:p>
        </p:txBody>
      </p:sp>
      <p:sp>
        <p:nvSpPr>
          <p:cNvPr id="5" name="Fußzeilenplatzhalter 4">
            <a:extLst>
              <a:ext uri="{FF2B5EF4-FFF2-40B4-BE49-F238E27FC236}">
                <a16:creationId xmlns:a16="http://schemas.microsoft.com/office/drawing/2014/main" id="{9606F910-2871-40A5-A6AC-6BEDAFBAE6D4}"/>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A5278C3-D0C5-48FD-ADCE-0EFAAAA187BC}"/>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2286840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7C0881DB-9E4C-40D5-84C3-4B2C623B96C6}"/>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2AB8D85C-72D7-414A-BDA4-5FCBEDF09AA7}"/>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D5F4D2D1-4F9C-401D-9714-2320E6E5B6E8}"/>
              </a:ext>
            </a:extLst>
          </p:cNvPr>
          <p:cNvSpPr>
            <a:spLocks noGrp="1"/>
          </p:cNvSpPr>
          <p:nvPr>
            <p:ph type="dt" sz="half" idx="10"/>
          </p:nvPr>
        </p:nvSpPr>
        <p:spPr/>
        <p:txBody>
          <a:bodyPr/>
          <a:lstStyle/>
          <a:p>
            <a:fld id="{3008443F-75A7-4DF7-9510-EB57E9109901}" type="datetimeFigureOut">
              <a:rPr lang="de-DE" smtClean="0"/>
              <a:t>27.03.2020</a:t>
            </a:fld>
            <a:endParaRPr lang="de-DE"/>
          </a:p>
        </p:txBody>
      </p:sp>
      <p:sp>
        <p:nvSpPr>
          <p:cNvPr id="5" name="Fußzeilenplatzhalter 4">
            <a:extLst>
              <a:ext uri="{FF2B5EF4-FFF2-40B4-BE49-F238E27FC236}">
                <a16:creationId xmlns:a16="http://schemas.microsoft.com/office/drawing/2014/main" id="{15E14C80-1E1A-4FDA-B058-A304162DA78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1CBE32D-000F-4167-A46D-60F2C8DFED22}"/>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1398218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228094F-6DEE-404B-BB59-7893C51055D6}"/>
              </a:ext>
            </a:extLst>
          </p:cNvPr>
          <p:cNvSpPr>
            <a:spLocks noGrp="1"/>
          </p:cNvSpPr>
          <p:nvPr>
            <p:ph type="title"/>
          </p:nvPr>
        </p:nvSpPr>
        <p:spPr>
          <a:xfrm>
            <a:off x="748145" y="365125"/>
            <a:ext cx="9310307" cy="604693"/>
          </a:xfrm>
        </p:spPr>
        <p:txBody>
          <a:bodyPr>
            <a:normAutofit/>
          </a:bodyPr>
          <a:lstStyle>
            <a:lvl1pPr>
              <a:defRPr sz="3500" b="1">
                <a:solidFill>
                  <a:schemeClr val="accent6">
                    <a:lumMod val="75000"/>
                  </a:schemeClr>
                </a:solidFill>
              </a:defRPr>
            </a:lvl1pPr>
          </a:lstStyle>
          <a:p>
            <a:r>
              <a:rPr lang="de-DE" dirty="0"/>
              <a:t>Mastertitelformat bearbeiten</a:t>
            </a:r>
          </a:p>
        </p:txBody>
      </p:sp>
      <p:sp>
        <p:nvSpPr>
          <p:cNvPr id="3" name="Inhaltsplatzhalter 2">
            <a:extLst>
              <a:ext uri="{FF2B5EF4-FFF2-40B4-BE49-F238E27FC236}">
                <a16:creationId xmlns:a16="http://schemas.microsoft.com/office/drawing/2014/main" id="{97C8A9E1-4391-4E24-A861-ED2C69E70492}"/>
              </a:ext>
            </a:extLst>
          </p:cNvPr>
          <p:cNvSpPr>
            <a:spLocks noGrp="1"/>
          </p:cNvSpPr>
          <p:nvPr>
            <p:ph idx="1"/>
          </p:nvPr>
        </p:nvSpPr>
        <p:spPr>
          <a:xfrm>
            <a:off x="838200" y="1293091"/>
            <a:ext cx="9220252" cy="4930054"/>
          </a:xfrm>
        </p:spPr>
        <p:txBody>
          <a:bodyPr/>
          <a:lstStyle>
            <a:lvl1pPr>
              <a:defRPr sz="2000"/>
            </a:lvl1pPr>
            <a:lvl2pPr>
              <a:defRPr sz="1800"/>
            </a:lvl2pPr>
            <a:lvl3pPr>
              <a:defRPr sz="1600"/>
            </a:lvl3pPr>
            <a:lvl4pPr>
              <a:defRPr sz="1400"/>
            </a:lvl4pPr>
            <a:lvl5pPr>
              <a:defRPr sz="1200"/>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a:extLst>
              <a:ext uri="{FF2B5EF4-FFF2-40B4-BE49-F238E27FC236}">
                <a16:creationId xmlns:a16="http://schemas.microsoft.com/office/drawing/2014/main" id="{FB8E9DA3-4E5C-4030-8EDB-27AA6D0998A9}"/>
              </a:ext>
            </a:extLst>
          </p:cNvPr>
          <p:cNvSpPr>
            <a:spLocks noGrp="1"/>
          </p:cNvSpPr>
          <p:nvPr>
            <p:ph type="dt" sz="half" idx="10"/>
          </p:nvPr>
        </p:nvSpPr>
        <p:spPr/>
        <p:txBody>
          <a:bodyPr/>
          <a:lstStyle/>
          <a:p>
            <a:fld id="{3008443F-75A7-4DF7-9510-EB57E9109901}" type="datetimeFigureOut">
              <a:rPr lang="de-DE" smtClean="0"/>
              <a:t>27.03.2020</a:t>
            </a:fld>
            <a:endParaRPr lang="de-DE"/>
          </a:p>
        </p:txBody>
      </p:sp>
      <p:sp>
        <p:nvSpPr>
          <p:cNvPr id="5" name="Fußzeilenplatzhalter 4">
            <a:extLst>
              <a:ext uri="{FF2B5EF4-FFF2-40B4-BE49-F238E27FC236}">
                <a16:creationId xmlns:a16="http://schemas.microsoft.com/office/drawing/2014/main" id="{1A88E7BE-73D1-49DA-809D-45764AB7793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81B2D74-080D-4091-A002-7848146BD5B6}"/>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289698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8BD3833-E62E-4781-9E83-6CC62325FC9B}"/>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28E353F5-9627-4C3B-B952-00A36DF75FD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C4C7C558-4871-4CA5-A029-B2CA2848E9B6}"/>
              </a:ext>
            </a:extLst>
          </p:cNvPr>
          <p:cNvSpPr>
            <a:spLocks noGrp="1"/>
          </p:cNvSpPr>
          <p:nvPr>
            <p:ph type="dt" sz="half" idx="10"/>
          </p:nvPr>
        </p:nvSpPr>
        <p:spPr/>
        <p:txBody>
          <a:bodyPr/>
          <a:lstStyle/>
          <a:p>
            <a:fld id="{3008443F-75A7-4DF7-9510-EB57E9109901}" type="datetimeFigureOut">
              <a:rPr lang="de-DE" smtClean="0"/>
              <a:t>27.03.2020</a:t>
            </a:fld>
            <a:endParaRPr lang="de-DE"/>
          </a:p>
        </p:txBody>
      </p:sp>
      <p:sp>
        <p:nvSpPr>
          <p:cNvPr id="5" name="Fußzeilenplatzhalter 4">
            <a:extLst>
              <a:ext uri="{FF2B5EF4-FFF2-40B4-BE49-F238E27FC236}">
                <a16:creationId xmlns:a16="http://schemas.microsoft.com/office/drawing/2014/main" id="{EA247D3E-9E6A-438A-9A12-3AE2E51A5A4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3FDFA527-6AF5-480E-9A5A-0D79EFA7C97A}"/>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893788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2588A1-6334-4411-B65F-16A6CCE008EB}"/>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C375C23C-D16F-4A58-BEFD-FB40E9074E8F}"/>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7F673113-44B6-4A98-9EB2-2CDD059AAEF1}"/>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E91624AA-1DEB-4362-8E58-1491C70B8178}"/>
              </a:ext>
            </a:extLst>
          </p:cNvPr>
          <p:cNvSpPr>
            <a:spLocks noGrp="1"/>
          </p:cNvSpPr>
          <p:nvPr>
            <p:ph type="dt" sz="half" idx="10"/>
          </p:nvPr>
        </p:nvSpPr>
        <p:spPr/>
        <p:txBody>
          <a:bodyPr/>
          <a:lstStyle/>
          <a:p>
            <a:fld id="{3008443F-75A7-4DF7-9510-EB57E9109901}" type="datetimeFigureOut">
              <a:rPr lang="de-DE" smtClean="0"/>
              <a:t>27.03.2020</a:t>
            </a:fld>
            <a:endParaRPr lang="de-DE"/>
          </a:p>
        </p:txBody>
      </p:sp>
      <p:sp>
        <p:nvSpPr>
          <p:cNvPr id="6" name="Fußzeilenplatzhalter 5">
            <a:extLst>
              <a:ext uri="{FF2B5EF4-FFF2-40B4-BE49-F238E27FC236}">
                <a16:creationId xmlns:a16="http://schemas.microsoft.com/office/drawing/2014/main" id="{FAA3C0E0-27D1-4A8A-B21A-E114A8D33FAA}"/>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D731A54B-A672-4DBF-AC30-0B35514A57D4}"/>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758651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29283A-4363-4903-BB48-73D827665917}"/>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11C64C76-CB30-40AA-A657-D2E633903A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77020D0E-362B-4EE1-9861-AC03FC800214}"/>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C5A2230D-A22A-4A00-94F7-0DCB0D1AA7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612E814C-D41C-4435-95F0-FCC693E4ADE0}"/>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2262C0DA-E9CA-41A5-8EA5-0346B7A81214}"/>
              </a:ext>
            </a:extLst>
          </p:cNvPr>
          <p:cNvSpPr>
            <a:spLocks noGrp="1"/>
          </p:cNvSpPr>
          <p:nvPr>
            <p:ph type="dt" sz="half" idx="10"/>
          </p:nvPr>
        </p:nvSpPr>
        <p:spPr/>
        <p:txBody>
          <a:bodyPr/>
          <a:lstStyle/>
          <a:p>
            <a:fld id="{3008443F-75A7-4DF7-9510-EB57E9109901}" type="datetimeFigureOut">
              <a:rPr lang="de-DE" smtClean="0"/>
              <a:t>27.03.2020</a:t>
            </a:fld>
            <a:endParaRPr lang="de-DE"/>
          </a:p>
        </p:txBody>
      </p:sp>
      <p:sp>
        <p:nvSpPr>
          <p:cNvPr id="8" name="Fußzeilenplatzhalter 7">
            <a:extLst>
              <a:ext uri="{FF2B5EF4-FFF2-40B4-BE49-F238E27FC236}">
                <a16:creationId xmlns:a16="http://schemas.microsoft.com/office/drawing/2014/main" id="{08383DBC-9543-4AD5-ADDB-AD5D57EB5B8C}"/>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DEFE385E-88BF-46AB-A27E-2E128152536C}"/>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2572419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331C85-5B56-4887-9267-6CE0B4438DF0}"/>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069F2C47-0F73-4CA1-84BC-F56AA3FEF8E3}"/>
              </a:ext>
            </a:extLst>
          </p:cNvPr>
          <p:cNvSpPr>
            <a:spLocks noGrp="1"/>
          </p:cNvSpPr>
          <p:nvPr>
            <p:ph type="dt" sz="half" idx="10"/>
          </p:nvPr>
        </p:nvSpPr>
        <p:spPr/>
        <p:txBody>
          <a:bodyPr/>
          <a:lstStyle/>
          <a:p>
            <a:fld id="{3008443F-75A7-4DF7-9510-EB57E9109901}" type="datetimeFigureOut">
              <a:rPr lang="de-DE" smtClean="0"/>
              <a:t>27.03.2020</a:t>
            </a:fld>
            <a:endParaRPr lang="de-DE"/>
          </a:p>
        </p:txBody>
      </p:sp>
      <p:sp>
        <p:nvSpPr>
          <p:cNvPr id="4" name="Fußzeilenplatzhalter 3">
            <a:extLst>
              <a:ext uri="{FF2B5EF4-FFF2-40B4-BE49-F238E27FC236}">
                <a16:creationId xmlns:a16="http://schemas.microsoft.com/office/drawing/2014/main" id="{01EA0F6F-54B4-44E6-9EF7-ACAD6C327DD8}"/>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BB5078FF-EC68-45C7-BCDD-FF1165FE0961}"/>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974759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1A3DBDB1-FACA-43E3-B738-E444E51FB6E3}"/>
              </a:ext>
            </a:extLst>
          </p:cNvPr>
          <p:cNvSpPr>
            <a:spLocks noGrp="1"/>
          </p:cNvSpPr>
          <p:nvPr>
            <p:ph type="dt" sz="half" idx="10"/>
          </p:nvPr>
        </p:nvSpPr>
        <p:spPr/>
        <p:txBody>
          <a:bodyPr/>
          <a:lstStyle/>
          <a:p>
            <a:fld id="{3008443F-75A7-4DF7-9510-EB57E9109901}" type="datetimeFigureOut">
              <a:rPr lang="de-DE" smtClean="0"/>
              <a:t>27.03.2020</a:t>
            </a:fld>
            <a:endParaRPr lang="de-DE"/>
          </a:p>
        </p:txBody>
      </p:sp>
      <p:sp>
        <p:nvSpPr>
          <p:cNvPr id="3" name="Fußzeilenplatzhalter 2">
            <a:extLst>
              <a:ext uri="{FF2B5EF4-FFF2-40B4-BE49-F238E27FC236}">
                <a16:creationId xmlns:a16="http://schemas.microsoft.com/office/drawing/2014/main" id="{2676E586-4C3C-45FC-8879-4ABA058C4488}"/>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3EC11151-87F4-4760-8C81-91F5433ACD73}"/>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4143328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E2C705-34DF-4637-88F1-303051F9AE4D}"/>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5F2CA8C3-C9F7-45AE-90E5-0A8A47CE8B4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74B4D43D-F9A3-46FB-B087-25CFCF5C45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E6B1FAE5-4D29-4D79-B118-DAC03679F002}"/>
              </a:ext>
            </a:extLst>
          </p:cNvPr>
          <p:cNvSpPr>
            <a:spLocks noGrp="1"/>
          </p:cNvSpPr>
          <p:nvPr>
            <p:ph type="dt" sz="half" idx="10"/>
          </p:nvPr>
        </p:nvSpPr>
        <p:spPr/>
        <p:txBody>
          <a:bodyPr/>
          <a:lstStyle/>
          <a:p>
            <a:fld id="{3008443F-75A7-4DF7-9510-EB57E9109901}" type="datetimeFigureOut">
              <a:rPr lang="de-DE" smtClean="0"/>
              <a:t>27.03.2020</a:t>
            </a:fld>
            <a:endParaRPr lang="de-DE"/>
          </a:p>
        </p:txBody>
      </p:sp>
      <p:sp>
        <p:nvSpPr>
          <p:cNvPr id="6" name="Fußzeilenplatzhalter 5">
            <a:extLst>
              <a:ext uri="{FF2B5EF4-FFF2-40B4-BE49-F238E27FC236}">
                <a16:creationId xmlns:a16="http://schemas.microsoft.com/office/drawing/2014/main" id="{040FA518-FD2F-4E4E-87DF-F56A59CF725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7728CD90-A2DC-4008-ADCB-7706209F19B3}"/>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449360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78CCDF-A1B4-4EE0-96C4-0D5C5DB9FDAC}"/>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108BC79B-3B75-4597-8EE8-522D73E784A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041B4E7E-7BAB-489D-A329-9C945F0EDF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43B287FA-C9CA-40BA-ACB9-5693091ACFD4}"/>
              </a:ext>
            </a:extLst>
          </p:cNvPr>
          <p:cNvSpPr>
            <a:spLocks noGrp="1"/>
          </p:cNvSpPr>
          <p:nvPr>
            <p:ph type="dt" sz="half" idx="10"/>
          </p:nvPr>
        </p:nvSpPr>
        <p:spPr/>
        <p:txBody>
          <a:bodyPr/>
          <a:lstStyle/>
          <a:p>
            <a:fld id="{3008443F-75A7-4DF7-9510-EB57E9109901}" type="datetimeFigureOut">
              <a:rPr lang="de-DE" smtClean="0"/>
              <a:t>27.03.2020</a:t>
            </a:fld>
            <a:endParaRPr lang="de-DE"/>
          </a:p>
        </p:txBody>
      </p:sp>
      <p:sp>
        <p:nvSpPr>
          <p:cNvPr id="6" name="Fußzeilenplatzhalter 5">
            <a:extLst>
              <a:ext uri="{FF2B5EF4-FFF2-40B4-BE49-F238E27FC236}">
                <a16:creationId xmlns:a16="http://schemas.microsoft.com/office/drawing/2014/main" id="{8AC479EC-7B20-4A28-8C6E-2BB09B68D0F3}"/>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9F414186-A079-455F-826A-651100E1CBF0}"/>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2098547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D05E285D-867C-4518-99EC-AFCDF9FBEC74}"/>
              </a:ext>
            </a:extLst>
          </p:cNvPr>
          <p:cNvSpPr>
            <a:spLocks noGrp="1"/>
          </p:cNvSpPr>
          <p:nvPr>
            <p:ph type="title"/>
          </p:nvPr>
        </p:nvSpPr>
        <p:spPr>
          <a:xfrm>
            <a:off x="838200" y="365125"/>
            <a:ext cx="9220252"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8F80EDBC-C16B-4596-A63C-3AAB9A3EF2E4}"/>
              </a:ext>
            </a:extLst>
          </p:cNvPr>
          <p:cNvSpPr>
            <a:spLocks noGrp="1"/>
          </p:cNvSpPr>
          <p:nvPr>
            <p:ph type="body" idx="1"/>
          </p:nvPr>
        </p:nvSpPr>
        <p:spPr>
          <a:xfrm>
            <a:off x="838200" y="1825625"/>
            <a:ext cx="9220252"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4B78316C-C763-4E39-AF04-C6E5CB16EF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08443F-75A7-4DF7-9510-EB57E9109901}" type="datetimeFigureOut">
              <a:rPr lang="de-DE" smtClean="0"/>
              <a:t>27.03.2020</a:t>
            </a:fld>
            <a:endParaRPr lang="de-DE"/>
          </a:p>
        </p:txBody>
      </p:sp>
      <p:sp>
        <p:nvSpPr>
          <p:cNvPr id="5" name="Fußzeilenplatzhalter 4">
            <a:extLst>
              <a:ext uri="{FF2B5EF4-FFF2-40B4-BE49-F238E27FC236}">
                <a16:creationId xmlns:a16="http://schemas.microsoft.com/office/drawing/2014/main" id="{1116E9CA-3435-43D9-A738-557F0F913C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C7E1969A-F4B1-4FD4-8978-362419074C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6ADB7D-A118-433D-9E21-7AB6B2A1327F}" type="slidenum">
              <a:rPr lang="de-DE" smtClean="0"/>
              <a:t>‹Nr.›</a:t>
            </a:fld>
            <a:endParaRPr lang="de-DE"/>
          </a:p>
        </p:txBody>
      </p:sp>
      <p:pic>
        <p:nvPicPr>
          <p:cNvPr id="7" name="Inhaltsplatzhalter 4">
            <a:extLst>
              <a:ext uri="{FF2B5EF4-FFF2-40B4-BE49-F238E27FC236}">
                <a16:creationId xmlns:a16="http://schemas.microsoft.com/office/drawing/2014/main" id="{4E077F4B-6692-4231-A31C-CC9E5BFB2236}"/>
              </a:ext>
            </a:extLst>
          </p:cNvPr>
          <p:cNvPicPr>
            <a:picLocks noChangeAspect="1"/>
          </p:cNvPicPr>
          <p:nvPr userDrawn="1"/>
        </p:nvPicPr>
        <p:blipFill rotWithShape="1">
          <a:blip r:embed="rId13">
            <a:extLst>
              <a:ext uri="{28A0092B-C50C-407E-A947-70E740481C1C}">
                <a14:useLocalDpi xmlns:a14="http://schemas.microsoft.com/office/drawing/2010/main" val="0"/>
              </a:ext>
            </a:extLst>
          </a:blip>
          <a:srcRect t="5774" b="20582"/>
          <a:stretch/>
        </p:blipFill>
        <p:spPr>
          <a:xfrm>
            <a:off x="10464799" y="219339"/>
            <a:ext cx="1493503" cy="1471567"/>
          </a:xfrm>
          <a:prstGeom prst="rect">
            <a:avLst/>
          </a:prstGeom>
        </p:spPr>
      </p:pic>
    </p:spTree>
    <p:extLst>
      <p:ext uri="{BB962C8B-B14F-4D97-AF65-F5344CB8AC3E}">
        <p14:creationId xmlns:p14="http://schemas.microsoft.com/office/powerpoint/2010/main" val="39587557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school-uniforms.procon.org/history-of-school-uniforms/" TargetMode="External"/><Relationship Id="rId2" Type="http://schemas.openxmlformats.org/officeDocument/2006/relationships/hyperlink" Target="https://en.wikipedia.org/wiki/School_uniform" TargetMode="External"/><Relationship Id="rId1" Type="http://schemas.openxmlformats.org/officeDocument/2006/relationships/slideLayout" Target="../slideLayouts/slideLayout2.xml"/><Relationship Id="rId6" Type="http://schemas.openxmlformats.org/officeDocument/2006/relationships/hyperlink" Target="https://www.naesp.org/" TargetMode="External"/><Relationship Id="rId5" Type="http://schemas.openxmlformats.org/officeDocument/2006/relationships/hyperlink" Target="https://journalistsresource.org/studies/society/education/school-uniforms-research-achievement/" TargetMode="External"/><Relationship Id="rId4" Type="http://schemas.openxmlformats.org/officeDocument/2006/relationships/hyperlink" Target="https://en.wikipedia.org/wiki/School_uniforms_by_country"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A34F94-DFB1-4D26-BA8B-911FAB3F9818}"/>
              </a:ext>
            </a:extLst>
          </p:cNvPr>
          <p:cNvSpPr>
            <a:spLocks noGrp="1"/>
          </p:cNvSpPr>
          <p:nvPr>
            <p:ph type="ctrTitle"/>
          </p:nvPr>
        </p:nvSpPr>
        <p:spPr>
          <a:xfrm>
            <a:off x="137652" y="219339"/>
            <a:ext cx="3759746" cy="550330"/>
          </a:xfrm>
        </p:spPr>
        <p:txBody>
          <a:bodyPr>
            <a:normAutofit fontScale="90000"/>
          </a:bodyPr>
          <a:lstStyle/>
          <a:p>
            <a:pPr algn="l"/>
            <a:r>
              <a:rPr lang="de-DE" sz="4500" b="1" dirty="0">
                <a:solidFill>
                  <a:schemeClr val="tx1">
                    <a:lumMod val="75000"/>
                    <a:lumOff val="25000"/>
                  </a:schemeClr>
                </a:solidFill>
              </a:rPr>
              <a:t>School </a:t>
            </a:r>
            <a:r>
              <a:rPr lang="de-DE" sz="4500" b="1" dirty="0" err="1">
                <a:solidFill>
                  <a:schemeClr val="tx1">
                    <a:lumMod val="75000"/>
                    <a:lumOff val="25000"/>
                  </a:schemeClr>
                </a:solidFill>
              </a:rPr>
              <a:t>Uniforms</a:t>
            </a:r>
            <a:endParaRPr lang="de-DE" sz="4500" b="1" dirty="0">
              <a:solidFill>
                <a:schemeClr val="tx1">
                  <a:lumMod val="75000"/>
                  <a:lumOff val="25000"/>
                </a:schemeClr>
              </a:solidFill>
            </a:endParaRPr>
          </a:p>
        </p:txBody>
      </p:sp>
      <p:pic>
        <p:nvPicPr>
          <p:cNvPr id="8" name="Inhaltsplatzhalter 4">
            <a:extLst>
              <a:ext uri="{FF2B5EF4-FFF2-40B4-BE49-F238E27FC236}">
                <a16:creationId xmlns:a16="http://schemas.microsoft.com/office/drawing/2014/main" id="{316899CC-9084-42EF-A01A-7D04884BE223}"/>
              </a:ext>
            </a:extLst>
          </p:cNvPr>
          <p:cNvPicPr>
            <a:picLocks noChangeAspect="1"/>
          </p:cNvPicPr>
          <p:nvPr/>
        </p:nvPicPr>
        <p:blipFill rotWithShape="1">
          <a:blip r:embed="rId2">
            <a:extLst>
              <a:ext uri="{28A0092B-C50C-407E-A947-70E740481C1C}">
                <a14:useLocalDpi xmlns:a14="http://schemas.microsoft.com/office/drawing/2010/main" val="0"/>
              </a:ext>
            </a:extLst>
          </a:blip>
          <a:srcRect l="1832" t="5774" b="21308"/>
          <a:stretch/>
        </p:blipFill>
        <p:spPr>
          <a:xfrm>
            <a:off x="10492154" y="219339"/>
            <a:ext cx="1466148" cy="1457061"/>
          </a:xfrm>
          <a:prstGeom prst="rect">
            <a:avLst/>
          </a:prstGeom>
          <a:solidFill>
            <a:schemeClr val="bg1"/>
          </a:solidFill>
        </p:spPr>
      </p:pic>
      <p:pic>
        <p:nvPicPr>
          <p:cNvPr id="4" name="Grafik 3">
            <a:extLst>
              <a:ext uri="{FF2B5EF4-FFF2-40B4-BE49-F238E27FC236}">
                <a16:creationId xmlns:a16="http://schemas.microsoft.com/office/drawing/2014/main" id="{053598C0-D8B4-4687-8504-E946691BC26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14557" y="1238865"/>
            <a:ext cx="5714812" cy="4643285"/>
          </a:xfrm>
          <a:prstGeom prst="rect">
            <a:avLst/>
          </a:prstGeom>
        </p:spPr>
      </p:pic>
    </p:spTree>
    <p:extLst>
      <p:ext uri="{BB962C8B-B14F-4D97-AF65-F5344CB8AC3E}">
        <p14:creationId xmlns:p14="http://schemas.microsoft.com/office/powerpoint/2010/main" val="3178935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Higher sense of identification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Children may also develop a higher sense of identification with their school if school uniforms are used</a:t>
            </a:r>
            <a:r>
              <a:rPr lang="en-US"/>
              <a:t>. </a:t>
            </a:r>
            <a:endParaRPr lang="en-US" dirty="0"/>
          </a:p>
          <a:p>
            <a:pPr>
              <a:spcBef>
                <a:spcPts val="2000"/>
              </a:spcBef>
            </a:pPr>
            <a:r>
              <a:rPr lang="en-US"/>
              <a:t>This </a:t>
            </a:r>
            <a:r>
              <a:rPr lang="en-US" dirty="0"/>
              <a:t>may lead to a point where children are more eager to go to school and to do their homework since they feel committed and as a valued member of their school</a:t>
            </a:r>
            <a:r>
              <a:rPr lang="en-US"/>
              <a:t>. </a:t>
            </a:r>
            <a:endParaRPr lang="en-US" dirty="0"/>
          </a:p>
          <a:p>
            <a:pPr>
              <a:spcBef>
                <a:spcPts val="2000"/>
              </a:spcBef>
            </a:pPr>
            <a:r>
              <a:rPr lang="en-US"/>
              <a:t>In </a:t>
            </a:r>
            <a:r>
              <a:rPr lang="en-US" dirty="0"/>
              <a:t>turn, this may lead to better grades and also to a more positive attitude towards school in general, which may also translate into improvements in mental health in the long run.</a:t>
            </a:r>
          </a:p>
          <a:p>
            <a:pPr>
              <a:spcBef>
                <a:spcPts val="2000"/>
              </a:spcBef>
            </a:pPr>
            <a:endParaRPr lang="de-DE" dirty="0"/>
          </a:p>
        </p:txBody>
      </p:sp>
    </p:spTree>
    <p:extLst>
      <p:ext uri="{BB962C8B-B14F-4D97-AF65-F5344CB8AC3E}">
        <p14:creationId xmlns:p14="http://schemas.microsoft.com/office/powerpoint/2010/main" val="16804927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Reduction in gang prevalence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Gang activities are a serious problem in many cities all over the world. </a:t>
            </a:r>
          </a:p>
          <a:p>
            <a:pPr>
              <a:spcBef>
                <a:spcPts val="2000"/>
              </a:spcBef>
            </a:pPr>
            <a:r>
              <a:rPr lang="en-US" dirty="0"/>
              <a:t>However, this does not only apply to adults, but also to students since gang violence is also present on school yards. </a:t>
            </a:r>
          </a:p>
          <a:p>
            <a:pPr>
              <a:spcBef>
                <a:spcPts val="2000"/>
              </a:spcBef>
            </a:pPr>
            <a:r>
              <a:rPr lang="en-US" dirty="0"/>
              <a:t>Gangs are often associated with specific colors. </a:t>
            </a:r>
          </a:p>
          <a:p>
            <a:pPr>
              <a:spcBef>
                <a:spcPts val="2000"/>
              </a:spcBef>
            </a:pPr>
            <a:r>
              <a:rPr lang="en-US" dirty="0"/>
              <a:t>Thus, gang members often wear those colors, even at school to make their gang memberships visible to others. </a:t>
            </a:r>
          </a:p>
          <a:p>
            <a:pPr>
              <a:spcBef>
                <a:spcPts val="2000"/>
              </a:spcBef>
            </a:pPr>
            <a:r>
              <a:rPr lang="en-US" dirty="0"/>
              <a:t>This may cause plenty of conflicts when it comes to the clash of rival gangs on school yards. </a:t>
            </a:r>
          </a:p>
          <a:p>
            <a:pPr>
              <a:spcBef>
                <a:spcPts val="2000"/>
              </a:spcBef>
            </a:pPr>
            <a:r>
              <a:rPr lang="en-US" dirty="0"/>
              <a:t>Therefore, by introducing school uniforms, students may no longer be able to make their gang membership visible and the number of incidents that is due to gang violence may be lowered to a certain extent since it is no longer obvious who belongs to which gang.</a:t>
            </a:r>
          </a:p>
          <a:p>
            <a:pPr>
              <a:spcBef>
                <a:spcPts val="2000"/>
              </a:spcBef>
            </a:pPr>
            <a:endParaRPr lang="de-DE" dirty="0"/>
          </a:p>
        </p:txBody>
      </p:sp>
    </p:spTree>
    <p:extLst>
      <p:ext uri="{BB962C8B-B14F-4D97-AF65-F5344CB8AC3E}">
        <p14:creationId xmlns:p14="http://schemas.microsoft.com/office/powerpoint/2010/main" val="8648625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No peer pressure regarding clothing at school</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Especially for teenagers, brand-name clothes and other gadgets are quite important and the peer pressure is high for students to meet the high standards of other fellow students</a:t>
            </a:r>
            <a:r>
              <a:rPr lang="en-US"/>
              <a:t>. </a:t>
            </a:r>
            <a:endParaRPr lang="en-US" dirty="0"/>
          </a:p>
          <a:p>
            <a:pPr>
              <a:spcBef>
                <a:spcPts val="2000"/>
              </a:spcBef>
            </a:pPr>
            <a:r>
              <a:rPr lang="en-US"/>
              <a:t>Thus</a:t>
            </a:r>
            <a:r>
              <a:rPr lang="en-US" dirty="0"/>
              <a:t>, in case a student is not able to afford those expensive clothes, he or she might become victim to bullying or other forms of social isolation</a:t>
            </a:r>
            <a:r>
              <a:rPr lang="en-US"/>
              <a:t>. </a:t>
            </a:r>
            <a:endParaRPr lang="en-US" dirty="0"/>
          </a:p>
          <a:p>
            <a:pPr>
              <a:spcBef>
                <a:spcPts val="2000"/>
              </a:spcBef>
            </a:pPr>
            <a:r>
              <a:rPr lang="en-US"/>
              <a:t>By </a:t>
            </a:r>
            <a:r>
              <a:rPr lang="en-US" dirty="0"/>
              <a:t>introducing school uniforms, this problem could be mitigated since everyone would be forced to wear the same clothes.</a:t>
            </a:r>
          </a:p>
          <a:p>
            <a:pPr>
              <a:spcBef>
                <a:spcPts val="2000"/>
              </a:spcBef>
            </a:pPr>
            <a:endParaRPr lang="de-DE" dirty="0"/>
          </a:p>
        </p:txBody>
      </p:sp>
    </p:spTree>
    <p:extLst>
      <p:ext uri="{BB962C8B-B14F-4D97-AF65-F5344CB8AC3E}">
        <p14:creationId xmlns:p14="http://schemas.microsoft.com/office/powerpoint/2010/main" val="31115212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Less time has to be spent on shopping</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Teenagers often spend significant time on shopping since they are insecure and don’t know what they should wear </a:t>
            </a:r>
            <a:r>
              <a:rPr lang="en-US"/>
              <a:t>in school</a:t>
            </a:r>
            <a:r>
              <a:rPr lang="en-US" dirty="0"/>
              <a:t>.</a:t>
            </a:r>
          </a:p>
          <a:p>
            <a:pPr>
              <a:spcBef>
                <a:spcPts val="2000"/>
              </a:spcBef>
            </a:pPr>
            <a:r>
              <a:rPr lang="en-US"/>
              <a:t>Through </a:t>
            </a:r>
            <a:r>
              <a:rPr lang="en-US" dirty="0"/>
              <a:t>the introduction of mandatory school uniforms, there would be less need for extensive shopping and those kids would have more time to do sports or other activities that might be more beneficial for their health or their educational development.</a:t>
            </a:r>
          </a:p>
          <a:p>
            <a:pPr>
              <a:spcBef>
                <a:spcPts val="2000"/>
              </a:spcBef>
            </a:pPr>
            <a:endParaRPr lang="de-DE" dirty="0"/>
          </a:p>
        </p:txBody>
      </p:sp>
    </p:spTree>
    <p:extLst>
      <p:ext uri="{BB962C8B-B14F-4D97-AF65-F5344CB8AC3E}">
        <p14:creationId xmlns:p14="http://schemas.microsoft.com/office/powerpoint/2010/main" val="253277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Faster daily morning routine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Many households, especially big families often struggle to be on time every morning since kids often need plenty of time to dress themselves</a:t>
            </a:r>
            <a:r>
              <a:rPr lang="en-US"/>
              <a:t>. </a:t>
            </a:r>
            <a:endParaRPr lang="en-US" dirty="0"/>
          </a:p>
          <a:p>
            <a:pPr>
              <a:spcBef>
                <a:spcPts val="2000"/>
              </a:spcBef>
            </a:pPr>
            <a:r>
              <a:rPr lang="en-US"/>
              <a:t>However</a:t>
            </a:r>
            <a:r>
              <a:rPr lang="en-US" dirty="0"/>
              <a:t>, through the use of school uniforms, the decision what to wear would be pretty easy and would also save plenty of time in the daily morning routine, which may significantly lower the overall stress level of families.</a:t>
            </a:r>
          </a:p>
          <a:p>
            <a:pPr>
              <a:spcBef>
                <a:spcPts val="2000"/>
              </a:spcBef>
            </a:pPr>
            <a:endParaRPr lang="de-DE" dirty="0"/>
          </a:p>
        </p:txBody>
      </p:sp>
    </p:spTree>
    <p:extLst>
      <p:ext uri="{BB962C8B-B14F-4D97-AF65-F5344CB8AC3E}">
        <p14:creationId xmlns:p14="http://schemas.microsoft.com/office/powerpoint/2010/main" val="18133622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Age identification through school uniforms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By using school uniforms, it would also be quite easy to determine the age of kids. </a:t>
            </a:r>
          </a:p>
          <a:p>
            <a:pPr>
              <a:spcBef>
                <a:spcPts val="2000"/>
              </a:spcBef>
            </a:pPr>
            <a:r>
              <a:rPr lang="en-US" dirty="0"/>
              <a:t>This could be useful when it comes to finding your friends on a crowded campus since you might easily spot the colors associated to their respective grade. </a:t>
            </a:r>
          </a:p>
          <a:p>
            <a:pPr>
              <a:spcBef>
                <a:spcPts val="2000"/>
              </a:spcBef>
            </a:pPr>
            <a:r>
              <a:rPr lang="en-US" dirty="0"/>
              <a:t>Moreover, age identification through the color of school uniforms may also be helpful when it comes to certain things that are subject to age restrictions since shop owners could rely on school uniforms as an age indication and would not have to control every single ID.</a:t>
            </a:r>
          </a:p>
          <a:p>
            <a:pPr>
              <a:spcBef>
                <a:spcPts val="2000"/>
              </a:spcBef>
            </a:pPr>
            <a:endParaRPr lang="de-DE" dirty="0"/>
          </a:p>
        </p:txBody>
      </p:sp>
    </p:spTree>
    <p:extLst>
      <p:ext uri="{BB962C8B-B14F-4D97-AF65-F5344CB8AC3E}">
        <p14:creationId xmlns:p14="http://schemas.microsoft.com/office/powerpoint/2010/main" val="36753534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Increasing tolerance towards others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Since everyone looks quite similar through the introduction of mandatory school uniforms, there should be a tendency towards more tolerance since humans often want to fit into a social construct and if no one deviates from this construct, chances are that the overall level of tolerance will increase, which in turn might also lead to less bullying.</a:t>
            </a:r>
          </a:p>
          <a:p>
            <a:pPr>
              <a:spcBef>
                <a:spcPts val="2000"/>
              </a:spcBef>
            </a:pPr>
            <a:endParaRPr lang="de-DE" dirty="0"/>
          </a:p>
        </p:txBody>
      </p:sp>
    </p:spTree>
    <p:extLst>
      <p:ext uri="{BB962C8B-B14F-4D97-AF65-F5344CB8AC3E}">
        <p14:creationId xmlns:p14="http://schemas.microsoft.com/office/powerpoint/2010/main" val="42437033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Reduction of prejudices regarding styles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Since kids can be quite cruel when it comes to styles they do not like at all, many kids may be bullied due to the expression of their individual appearance</a:t>
            </a:r>
            <a:r>
              <a:rPr lang="en-US"/>
              <a:t>. </a:t>
            </a:r>
            <a:endParaRPr lang="en-US" dirty="0"/>
          </a:p>
          <a:p>
            <a:pPr>
              <a:spcBef>
                <a:spcPts val="2000"/>
              </a:spcBef>
            </a:pPr>
            <a:r>
              <a:rPr lang="en-US"/>
              <a:t>Moreover</a:t>
            </a:r>
            <a:r>
              <a:rPr lang="en-US" dirty="0"/>
              <a:t>, children are often prejudiced by their parents and may not accept other styles</a:t>
            </a:r>
            <a:r>
              <a:rPr lang="en-US"/>
              <a:t>. </a:t>
            </a:r>
            <a:endParaRPr lang="en-US" dirty="0"/>
          </a:p>
          <a:p>
            <a:pPr>
              <a:spcBef>
                <a:spcPts val="2000"/>
              </a:spcBef>
            </a:pPr>
            <a:r>
              <a:rPr lang="en-US"/>
              <a:t>Therefore</a:t>
            </a:r>
            <a:r>
              <a:rPr lang="en-US" dirty="0"/>
              <a:t>, through the introduction of school uniforms, those problems regarding prejudices may be lowered to a certain extent.</a:t>
            </a:r>
          </a:p>
          <a:p>
            <a:pPr>
              <a:spcBef>
                <a:spcPts val="2000"/>
              </a:spcBef>
            </a:pPr>
            <a:endParaRPr lang="de-DE" dirty="0"/>
          </a:p>
        </p:txBody>
      </p:sp>
    </p:spTree>
    <p:extLst>
      <p:ext uri="{BB962C8B-B14F-4D97-AF65-F5344CB8AC3E}">
        <p14:creationId xmlns:p14="http://schemas.microsoft.com/office/powerpoint/2010/main" val="3729290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Excursions are easier to manage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Another advantage of school uniforms is that excursions would be much easier to manage</a:t>
            </a:r>
            <a:r>
              <a:rPr lang="en-US"/>
              <a:t>. </a:t>
            </a:r>
            <a:endParaRPr lang="en-US" dirty="0"/>
          </a:p>
          <a:p>
            <a:pPr>
              <a:spcBef>
                <a:spcPts val="2000"/>
              </a:spcBef>
            </a:pPr>
            <a:r>
              <a:rPr lang="en-US"/>
              <a:t>If </a:t>
            </a:r>
            <a:r>
              <a:rPr lang="en-US" dirty="0"/>
              <a:t>every student wears the same color, it is less likely that students get lost at some point since teachers can easily spot the respective colors of school uniforms</a:t>
            </a:r>
            <a:r>
              <a:rPr lang="en-US"/>
              <a:t>. </a:t>
            </a:r>
            <a:endParaRPr lang="en-US" dirty="0"/>
          </a:p>
          <a:p>
            <a:pPr>
              <a:spcBef>
                <a:spcPts val="2000"/>
              </a:spcBef>
            </a:pPr>
            <a:r>
              <a:rPr lang="en-US"/>
              <a:t>Thus</a:t>
            </a:r>
            <a:r>
              <a:rPr lang="en-US" dirty="0"/>
              <a:t>, school uniforms may not only be beneficial on campus, but may also be useful off campus.</a:t>
            </a:r>
          </a:p>
          <a:p>
            <a:pPr>
              <a:spcBef>
                <a:spcPts val="2000"/>
              </a:spcBef>
            </a:pPr>
            <a:endParaRPr lang="de-DE" dirty="0"/>
          </a:p>
        </p:txBody>
      </p:sp>
    </p:spTree>
    <p:extLst>
      <p:ext uri="{BB962C8B-B14F-4D97-AF65-F5344CB8AC3E}">
        <p14:creationId xmlns:p14="http://schemas.microsoft.com/office/powerpoint/2010/main" val="22555749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fontScale="90000"/>
          </a:bodyPr>
          <a:lstStyle/>
          <a:p>
            <a:r>
              <a:rPr lang="en-US" dirty="0"/>
              <a:t>Teachers do not have to decide if clothes are appropriate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An additional upside of school uniforms is that teachers often have to decide if outfits are appropriate or not</a:t>
            </a:r>
            <a:r>
              <a:rPr lang="en-US"/>
              <a:t>. </a:t>
            </a:r>
            <a:endParaRPr lang="en-US" dirty="0"/>
          </a:p>
          <a:p>
            <a:pPr>
              <a:spcBef>
                <a:spcPts val="2000"/>
              </a:spcBef>
            </a:pPr>
            <a:r>
              <a:rPr lang="en-US"/>
              <a:t>In </a:t>
            </a:r>
            <a:r>
              <a:rPr lang="en-US" dirty="0"/>
              <a:t>many cases, this may lead to discussions with parents who do not agree with the opinion of teachers which may turn into serious disputes</a:t>
            </a:r>
            <a:r>
              <a:rPr lang="en-US"/>
              <a:t>. </a:t>
            </a:r>
            <a:endParaRPr lang="en-US" dirty="0"/>
          </a:p>
          <a:p>
            <a:pPr>
              <a:spcBef>
                <a:spcPts val="2000"/>
              </a:spcBef>
            </a:pPr>
            <a:r>
              <a:rPr lang="en-US"/>
              <a:t>By </a:t>
            </a:r>
            <a:r>
              <a:rPr lang="en-US" dirty="0"/>
              <a:t>using school uniforms instead, there will be no discussions since they are mandatory and there should be no deviations from this dress code.</a:t>
            </a:r>
          </a:p>
          <a:p>
            <a:pPr>
              <a:spcBef>
                <a:spcPts val="2000"/>
              </a:spcBef>
            </a:pPr>
            <a:endParaRPr lang="de-DE" dirty="0"/>
          </a:p>
        </p:txBody>
      </p:sp>
    </p:spTree>
    <p:extLst>
      <p:ext uri="{BB962C8B-B14F-4D97-AF65-F5344CB8AC3E}">
        <p14:creationId xmlns:p14="http://schemas.microsoft.com/office/powerpoint/2010/main" val="42839524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Pros of school uniforms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a:normAutofit fontScale="62500" lnSpcReduction="20000"/>
          </a:bodyPr>
          <a:lstStyle/>
          <a:p>
            <a:r>
              <a:rPr lang="en-US" b="1" dirty="0"/>
              <a:t>Affordable clothing</a:t>
            </a:r>
            <a:endParaRPr lang="en-US" dirty="0"/>
          </a:p>
          <a:p>
            <a:r>
              <a:rPr lang="en-US" b="1" dirty="0"/>
              <a:t>Discipline aspects</a:t>
            </a:r>
            <a:endParaRPr lang="en-US" dirty="0"/>
          </a:p>
          <a:p>
            <a:r>
              <a:rPr lang="en-US" b="1" dirty="0"/>
              <a:t>Student attendance may increase</a:t>
            </a:r>
            <a:endParaRPr lang="en-US" dirty="0"/>
          </a:p>
          <a:p>
            <a:r>
              <a:rPr lang="en-US" b="1" dirty="0"/>
              <a:t>Reduction of violence in school</a:t>
            </a:r>
            <a:endParaRPr lang="en-US" dirty="0"/>
          </a:p>
          <a:p>
            <a:r>
              <a:rPr lang="en-US" b="1" dirty="0"/>
              <a:t>Reduction in insecurities</a:t>
            </a:r>
            <a:endParaRPr lang="en-US" dirty="0"/>
          </a:p>
          <a:p>
            <a:r>
              <a:rPr lang="en-US" b="1" dirty="0"/>
              <a:t>Unwanted persons on campus may be identified easily</a:t>
            </a:r>
            <a:endParaRPr lang="en-US" dirty="0"/>
          </a:p>
          <a:p>
            <a:r>
              <a:rPr lang="en-US" b="1" dirty="0"/>
              <a:t>Decrease in bullying activities</a:t>
            </a:r>
            <a:endParaRPr lang="en-US" dirty="0"/>
          </a:p>
          <a:p>
            <a:r>
              <a:rPr lang="en-US" b="1" dirty="0"/>
              <a:t>Higher sense of identification</a:t>
            </a:r>
            <a:endParaRPr lang="en-US" dirty="0"/>
          </a:p>
          <a:p>
            <a:r>
              <a:rPr lang="en-US" b="1" dirty="0"/>
              <a:t>Reduction in gang prevalence</a:t>
            </a:r>
            <a:endParaRPr lang="en-US" dirty="0"/>
          </a:p>
          <a:p>
            <a:r>
              <a:rPr lang="en-US" b="1" dirty="0"/>
              <a:t>No peer pressure regarding clothing at school</a:t>
            </a:r>
            <a:endParaRPr lang="en-US" dirty="0"/>
          </a:p>
          <a:p>
            <a:r>
              <a:rPr lang="en-US" b="1" dirty="0"/>
              <a:t>Less time has to be spent on shopping</a:t>
            </a:r>
            <a:endParaRPr lang="en-US" dirty="0"/>
          </a:p>
          <a:p>
            <a:r>
              <a:rPr lang="en-US" b="1" dirty="0"/>
              <a:t>Faster daily morning routine</a:t>
            </a:r>
            <a:endParaRPr lang="en-US" dirty="0"/>
          </a:p>
          <a:p>
            <a:r>
              <a:rPr lang="en-US" b="1" dirty="0"/>
              <a:t>Age identification through school uniforms</a:t>
            </a:r>
            <a:endParaRPr lang="en-US" dirty="0"/>
          </a:p>
          <a:p>
            <a:r>
              <a:rPr lang="en-US" b="1" dirty="0"/>
              <a:t>Increasing tolerance towards others</a:t>
            </a:r>
            <a:endParaRPr lang="en-US" dirty="0"/>
          </a:p>
          <a:p>
            <a:r>
              <a:rPr lang="en-US" b="1" dirty="0"/>
              <a:t>Reduction of prejudices regarding styles</a:t>
            </a:r>
            <a:endParaRPr lang="en-US" dirty="0"/>
          </a:p>
          <a:p>
            <a:r>
              <a:rPr lang="en-US" b="1" dirty="0"/>
              <a:t>Excursions are easier to manage</a:t>
            </a:r>
            <a:endParaRPr lang="en-US" dirty="0"/>
          </a:p>
          <a:p>
            <a:r>
              <a:rPr lang="en-US" b="1" dirty="0"/>
              <a:t>Teachers do not have to decide if clothes are appropriate</a:t>
            </a:r>
            <a:endParaRPr lang="en-US" dirty="0"/>
          </a:p>
          <a:p>
            <a:r>
              <a:rPr lang="en-US" b="1" dirty="0"/>
              <a:t>No long discussions about suitable outfits at home</a:t>
            </a:r>
            <a:endParaRPr lang="en-US" dirty="0"/>
          </a:p>
          <a:p>
            <a:endParaRPr lang="de-DE" dirty="0"/>
          </a:p>
        </p:txBody>
      </p:sp>
    </p:spTree>
    <p:extLst>
      <p:ext uri="{BB962C8B-B14F-4D97-AF65-F5344CB8AC3E}">
        <p14:creationId xmlns:p14="http://schemas.microsoft.com/office/powerpoint/2010/main" val="38374891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No long discussions about suitable outfits at home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Not only will there be discussions between parents and teachers, but also between parents and their kids regarding their school outfit</a:t>
            </a:r>
            <a:r>
              <a:rPr lang="en-US"/>
              <a:t>. </a:t>
            </a:r>
            <a:endParaRPr lang="en-US" dirty="0"/>
          </a:p>
          <a:p>
            <a:pPr>
              <a:spcBef>
                <a:spcPts val="2000"/>
              </a:spcBef>
            </a:pPr>
            <a:r>
              <a:rPr lang="en-US"/>
              <a:t>Also </a:t>
            </a:r>
            <a:r>
              <a:rPr lang="en-US" dirty="0"/>
              <a:t>those discussions could be eliminated through the introduction of mandatory school uniforms since there will simply be no choice, which could spare the nerves of parents as well as students.</a:t>
            </a:r>
          </a:p>
          <a:p>
            <a:pPr>
              <a:spcBef>
                <a:spcPts val="2000"/>
              </a:spcBef>
            </a:pPr>
            <a:endParaRPr lang="de-DE" dirty="0"/>
          </a:p>
        </p:txBody>
      </p:sp>
    </p:spTree>
    <p:extLst>
      <p:ext uri="{BB962C8B-B14F-4D97-AF65-F5344CB8AC3E}">
        <p14:creationId xmlns:p14="http://schemas.microsoft.com/office/powerpoint/2010/main" val="22867583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Cons of school uniforms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a:normAutofit lnSpcReduction="10000"/>
          </a:bodyPr>
          <a:lstStyle/>
          <a:p>
            <a:r>
              <a:rPr lang="en-US" b="1" dirty="0"/>
              <a:t>Loss of individuality</a:t>
            </a:r>
            <a:endParaRPr lang="en-US" dirty="0"/>
          </a:p>
          <a:p>
            <a:r>
              <a:rPr lang="en-US" b="1" dirty="0"/>
              <a:t>School uniforms hinder children from critical judgement</a:t>
            </a:r>
            <a:endParaRPr lang="en-US" dirty="0"/>
          </a:p>
          <a:p>
            <a:r>
              <a:rPr lang="en-US" b="1" dirty="0"/>
              <a:t>Children may not like school uniforms</a:t>
            </a:r>
            <a:endParaRPr lang="en-US" dirty="0"/>
          </a:p>
          <a:p>
            <a:r>
              <a:rPr lang="en-US" b="1" dirty="0"/>
              <a:t>School uniforms can also be expensive</a:t>
            </a:r>
            <a:endParaRPr lang="en-US" dirty="0"/>
          </a:p>
          <a:p>
            <a:r>
              <a:rPr lang="en-US" b="1" dirty="0"/>
              <a:t>Character development is slowed down</a:t>
            </a:r>
            <a:endParaRPr lang="en-US" dirty="0"/>
          </a:p>
          <a:p>
            <a:r>
              <a:rPr lang="en-US" b="1" dirty="0"/>
              <a:t>Students may not feel comfortable</a:t>
            </a:r>
            <a:endParaRPr lang="en-US" dirty="0"/>
          </a:p>
          <a:p>
            <a:r>
              <a:rPr lang="en-US" b="1" dirty="0"/>
              <a:t>Reputation of schools may suffer</a:t>
            </a:r>
            <a:endParaRPr lang="en-US" dirty="0"/>
          </a:p>
          <a:p>
            <a:r>
              <a:rPr lang="en-US" b="1" dirty="0"/>
              <a:t>Gender inequality may be unintentionally increased</a:t>
            </a:r>
            <a:endParaRPr lang="en-US" dirty="0"/>
          </a:p>
          <a:p>
            <a:r>
              <a:rPr lang="en-US" b="1" dirty="0"/>
              <a:t>Bullying from groups who do not wear school uniforms</a:t>
            </a:r>
            <a:endParaRPr lang="en-US" dirty="0"/>
          </a:p>
          <a:p>
            <a:r>
              <a:rPr lang="en-US" b="1" dirty="0"/>
              <a:t>More extreme expressions of individuality</a:t>
            </a:r>
            <a:endParaRPr lang="en-US" dirty="0"/>
          </a:p>
          <a:p>
            <a:r>
              <a:rPr lang="en-US" b="1" dirty="0"/>
              <a:t>Trouble with students from other schools</a:t>
            </a:r>
            <a:endParaRPr lang="en-US" dirty="0"/>
          </a:p>
          <a:p>
            <a:r>
              <a:rPr lang="en-US" b="1" dirty="0"/>
              <a:t>School uniforms may violate religious aspects</a:t>
            </a:r>
            <a:endParaRPr lang="en-US" dirty="0"/>
          </a:p>
          <a:p>
            <a:r>
              <a:rPr lang="en-US" b="1" dirty="0"/>
              <a:t>Parents may not accept school uniforms</a:t>
            </a:r>
            <a:endParaRPr lang="en-US" dirty="0"/>
          </a:p>
          <a:p>
            <a:endParaRPr lang="de-DE" dirty="0"/>
          </a:p>
        </p:txBody>
      </p:sp>
    </p:spTree>
    <p:extLst>
      <p:ext uri="{BB962C8B-B14F-4D97-AF65-F5344CB8AC3E}">
        <p14:creationId xmlns:p14="http://schemas.microsoft.com/office/powerpoint/2010/main" val="791472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Loss of individuality</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One big problem of school uniforms is that children lose much of their individuality. </a:t>
            </a:r>
          </a:p>
          <a:p>
            <a:pPr>
              <a:spcBef>
                <a:spcPts val="2000"/>
              </a:spcBef>
            </a:pPr>
            <a:r>
              <a:rPr lang="en-US" dirty="0"/>
              <a:t>They are no longer free to choose their clothes and to decide how to appear in public. </a:t>
            </a:r>
          </a:p>
          <a:p>
            <a:pPr>
              <a:spcBef>
                <a:spcPts val="2000"/>
              </a:spcBef>
            </a:pPr>
            <a:r>
              <a:rPr lang="en-US" dirty="0"/>
              <a:t>This might be quite harmful for the personal character development. </a:t>
            </a:r>
          </a:p>
          <a:p>
            <a:pPr>
              <a:spcBef>
                <a:spcPts val="2000"/>
              </a:spcBef>
            </a:pPr>
            <a:r>
              <a:rPr lang="en-US" dirty="0"/>
              <a:t>Since life is hard sometimes, if children do not learn to form their character early on, chances are that they may also not be able to become a strong personality once they turn into grownups and may struggle with their daily life due to that. </a:t>
            </a:r>
          </a:p>
          <a:p>
            <a:pPr>
              <a:spcBef>
                <a:spcPts val="2000"/>
              </a:spcBef>
            </a:pPr>
            <a:r>
              <a:rPr lang="en-US" dirty="0"/>
              <a:t>Moreover, a loss of individuality also means a loss of variety of styles and attitudes for our society. </a:t>
            </a:r>
          </a:p>
          <a:p>
            <a:pPr>
              <a:spcBef>
                <a:spcPts val="2000"/>
              </a:spcBef>
            </a:pPr>
            <a:r>
              <a:rPr lang="en-US" dirty="0"/>
              <a:t>Imagine everyone has the same opinion and no one would argue with each other. </a:t>
            </a:r>
          </a:p>
          <a:p>
            <a:pPr>
              <a:spcBef>
                <a:spcPts val="2000"/>
              </a:spcBef>
            </a:pPr>
            <a:r>
              <a:rPr lang="en-US" dirty="0"/>
              <a:t>That would be quite boring in the long run, wouldn’t it?</a:t>
            </a:r>
          </a:p>
          <a:p>
            <a:pPr>
              <a:spcBef>
                <a:spcPts val="2000"/>
              </a:spcBef>
            </a:pPr>
            <a:endParaRPr lang="de-DE" dirty="0"/>
          </a:p>
        </p:txBody>
      </p:sp>
    </p:spTree>
    <p:extLst>
      <p:ext uri="{BB962C8B-B14F-4D97-AF65-F5344CB8AC3E}">
        <p14:creationId xmlns:p14="http://schemas.microsoft.com/office/powerpoint/2010/main" val="1606481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fontScale="90000"/>
          </a:bodyPr>
          <a:lstStyle/>
          <a:p>
            <a:r>
              <a:rPr lang="en-US" dirty="0"/>
              <a:t>School uniforms hinder children from critical judgement</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Children may also lose their ability for critical judgement through the introduction of school uniforms. </a:t>
            </a:r>
          </a:p>
          <a:p>
            <a:pPr>
              <a:spcBef>
                <a:spcPts val="2000"/>
              </a:spcBef>
            </a:pPr>
            <a:r>
              <a:rPr lang="en-US" dirty="0"/>
              <a:t>For instance, if you are forced to wear the same outfit every day, you will lose accountability regarding your decisions what you wear and the feedback of the general public towards it. </a:t>
            </a:r>
          </a:p>
          <a:p>
            <a:pPr>
              <a:spcBef>
                <a:spcPts val="2000"/>
              </a:spcBef>
            </a:pPr>
            <a:r>
              <a:rPr lang="en-US" dirty="0"/>
              <a:t>A lack of accountability may lead to serious issues in several parts of life once those children turn into grownups. </a:t>
            </a:r>
          </a:p>
          <a:p>
            <a:pPr>
              <a:spcBef>
                <a:spcPts val="2000"/>
              </a:spcBef>
            </a:pPr>
            <a:r>
              <a:rPr lang="en-US" dirty="0"/>
              <a:t>Thus, eliminating critical judgement to a certain extent through the use of school uniforms may lead to serious issues for the respective children in the long run.</a:t>
            </a:r>
          </a:p>
          <a:p>
            <a:pPr>
              <a:spcBef>
                <a:spcPts val="2000"/>
              </a:spcBef>
            </a:pPr>
            <a:endParaRPr lang="de-DE" dirty="0"/>
          </a:p>
        </p:txBody>
      </p:sp>
    </p:spTree>
    <p:extLst>
      <p:ext uri="{BB962C8B-B14F-4D97-AF65-F5344CB8AC3E}">
        <p14:creationId xmlns:p14="http://schemas.microsoft.com/office/powerpoint/2010/main" val="22416375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Children may not like school uniforms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Many students also do not like school uniforms at all and want to wear other clothes instead</a:t>
            </a:r>
            <a:r>
              <a:rPr lang="en-US"/>
              <a:t>. </a:t>
            </a:r>
            <a:endParaRPr lang="en-US" dirty="0"/>
          </a:p>
          <a:p>
            <a:pPr>
              <a:spcBef>
                <a:spcPts val="2000"/>
              </a:spcBef>
            </a:pPr>
            <a:r>
              <a:rPr lang="en-US"/>
              <a:t>If </a:t>
            </a:r>
            <a:r>
              <a:rPr lang="en-US" dirty="0"/>
              <a:t>those children are forced to wear school uniforms, this may lead to a negative attitude towards school and learning itself, which may unconsciously prevent those children to progress in the education system.</a:t>
            </a:r>
          </a:p>
          <a:p>
            <a:pPr>
              <a:spcBef>
                <a:spcPts val="2000"/>
              </a:spcBef>
            </a:pPr>
            <a:endParaRPr lang="de-DE" dirty="0"/>
          </a:p>
        </p:txBody>
      </p:sp>
    </p:spTree>
    <p:extLst>
      <p:ext uri="{BB962C8B-B14F-4D97-AF65-F5344CB8AC3E}">
        <p14:creationId xmlns:p14="http://schemas.microsoft.com/office/powerpoint/2010/main" val="26187816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School uniforms can also be expensive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Even though it is often proclaimed that school uniforms are rather cheap, this does not have to be the case at all. </a:t>
            </a:r>
          </a:p>
          <a:p>
            <a:pPr>
              <a:spcBef>
                <a:spcPts val="2000"/>
              </a:spcBef>
            </a:pPr>
            <a:r>
              <a:rPr lang="en-US" dirty="0"/>
              <a:t>In fact, depending on the school, school uniforms might be even more expensive compared to conventional clothes. </a:t>
            </a:r>
          </a:p>
          <a:p>
            <a:pPr>
              <a:spcBef>
                <a:spcPts val="2000"/>
              </a:spcBef>
            </a:pPr>
            <a:r>
              <a:rPr lang="en-US" dirty="0"/>
              <a:t>This may lead to serious issues, especially for parents who suffer from poverty and unemployment since those parents may struggle to financially afford those school uniforms.</a:t>
            </a:r>
          </a:p>
          <a:p>
            <a:pPr>
              <a:spcBef>
                <a:spcPts val="2000"/>
              </a:spcBef>
            </a:pPr>
            <a:endParaRPr lang="de-DE" dirty="0"/>
          </a:p>
        </p:txBody>
      </p:sp>
    </p:spTree>
    <p:extLst>
      <p:ext uri="{BB962C8B-B14F-4D97-AF65-F5344CB8AC3E}">
        <p14:creationId xmlns:p14="http://schemas.microsoft.com/office/powerpoint/2010/main" val="3091862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Character development is slowed down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Every time you take away decisions from children, they lose the ability to grow in character and to develop inner confidence. </a:t>
            </a:r>
          </a:p>
          <a:p>
            <a:pPr>
              <a:spcBef>
                <a:spcPts val="2000"/>
              </a:spcBef>
            </a:pPr>
            <a:r>
              <a:rPr lang="en-US" dirty="0"/>
              <a:t>The decision regarding clothing might not seem to be a big deal, but it will still take away the ability of children to express themselves and to deal with the feedback related to it. </a:t>
            </a:r>
          </a:p>
          <a:p>
            <a:pPr>
              <a:spcBef>
                <a:spcPts val="2000"/>
              </a:spcBef>
            </a:pPr>
            <a:r>
              <a:rPr lang="en-US" dirty="0"/>
              <a:t>Strong characters are usually built through criticism and negative experiences. </a:t>
            </a:r>
          </a:p>
          <a:p>
            <a:pPr>
              <a:spcBef>
                <a:spcPts val="2000"/>
              </a:spcBef>
            </a:pPr>
            <a:r>
              <a:rPr lang="en-US" dirty="0"/>
              <a:t>As adults, we experience those negative events quite often. </a:t>
            </a:r>
          </a:p>
          <a:p>
            <a:pPr>
              <a:spcBef>
                <a:spcPts val="2000"/>
              </a:spcBef>
            </a:pPr>
            <a:r>
              <a:rPr lang="en-US" dirty="0"/>
              <a:t>Therefore, through the introduction of school uniforms, we take away the opportunity of children to deal with adversity in a proper manner, which may hurt them in the long run for their adult life.</a:t>
            </a:r>
          </a:p>
          <a:p>
            <a:pPr>
              <a:spcBef>
                <a:spcPts val="2000"/>
              </a:spcBef>
            </a:pPr>
            <a:endParaRPr lang="de-DE" dirty="0"/>
          </a:p>
        </p:txBody>
      </p:sp>
    </p:spTree>
    <p:extLst>
      <p:ext uri="{BB962C8B-B14F-4D97-AF65-F5344CB8AC3E}">
        <p14:creationId xmlns:p14="http://schemas.microsoft.com/office/powerpoint/2010/main" val="4980035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Students may not feel comfortable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Another issue of school uniforms is that they might not even fit children properly and kids may not want to wear them since they simply feel uncomfortable. </a:t>
            </a:r>
          </a:p>
          <a:p>
            <a:pPr>
              <a:spcBef>
                <a:spcPts val="2000"/>
              </a:spcBef>
            </a:pPr>
            <a:r>
              <a:rPr lang="en-US" dirty="0"/>
              <a:t>For a good learning experience, it is crucial that students feel comfortable in their clothes so they can pay attention to school lessons rather than to worry about the proper fit of their clothes. </a:t>
            </a:r>
          </a:p>
          <a:p>
            <a:pPr>
              <a:spcBef>
                <a:spcPts val="2000"/>
              </a:spcBef>
            </a:pPr>
            <a:r>
              <a:rPr lang="en-US" dirty="0"/>
              <a:t>Thus, by refraining from mandatory school uniforms, students could choose clothes in which they feel most comfortable in, which may not only improve their overall well-being, but may also lead to more efficient learning experiences in school since kids may be able to focus much better.</a:t>
            </a:r>
          </a:p>
          <a:p>
            <a:pPr>
              <a:spcBef>
                <a:spcPts val="2000"/>
              </a:spcBef>
            </a:pPr>
            <a:endParaRPr lang="de-DE" dirty="0"/>
          </a:p>
        </p:txBody>
      </p:sp>
    </p:spTree>
    <p:extLst>
      <p:ext uri="{BB962C8B-B14F-4D97-AF65-F5344CB8AC3E}">
        <p14:creationId xmlns:p14="http://schemas.microsoft.com/office/powerpoint/2010/main" val="8545326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Reputation of schools may suffer</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Since through school uniforms, it is quite easy to see to which school a student belongs, the reputation of whole schools might be damaged by criminal or violent actions of a few students of the respective school</a:t>
            </a:r>
            <a:r>
              <a:rPr lang="en-US"/>
              <a:t>. </a:t>
            </a:r>
            <a:endParaRPr lang="en-US" dirty="0"/>
          </a:p>
          <a:p>
            <a:pPr>
              <a:spcBef>
                <a:spcPts val="2000"/>
              </a:spcBef>
            </a:pPr>
            <a:r>
              <a:rPr lang="en-US"/>
              <a:t>Thus</a:t>
            </a:r>
            <a:r>
              <a:rPr lang="en-US" dirty="0"/>
              <a:t>, school uniforms might also be a serious danger for the reputation of educational facilities.</a:t>
            </a:r>
          </a:p>
          <a:p>
            <a:pPr>
              <a:spcBef>
                <a:spcPts val="2000"/>
              </a:spcBef>
            </a:pPr>
            <a:endParaRPr lang="de-DE" dirty="0"/>
          </a:p>
        </p:txBody>
      </p:sp>
    </p:spTree>
    <p:extLst>
      <p:ext uri="{BB962C8B-B14F-4D97-AF65-F5344CB8AC3E}">
        <p14:creationId xmlns:p14="http://schemas.microsoft.com/office/powerpoint/2010/main" val="11146327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Gender inequality may be unintentionally increased</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Since school uniforms are often quite conservative, chances are that gender inequality might be enforced subconsciously. </a:t>
            </a:r>
          </a:p>
          <a:p>
            <a:pPr>
              <a:spcBef>
                <a:spcPts val="2000"/>
              </a:spcBef>
            </a:pPr>
            <a:r>
              <a:rPr lang="en-US" dirty="0"/>
              <a:t>For instance, while boys may wear ties and uniforms that are more related to the business world, girls may be forced to wear skirts instead. </a:t>
            </a:r>
          </a:p>
          <a:p>
            <a:pPr>
              <a:spcBef>
                <a:spcPts val="2000"/>
              </a:spcBef>
            </a:pPr>
            <a:r>
              <a:rPr lang="en-US" dirty="0"/>
              <a:t>Therefore, critics of school uniforms also often claim that school uniforms enforce gender inequality.</a:t>
            </a:r>
          </a:p>
          <a:p>
            <a:pPr>
              <a:spcBef>
                <a:spcPts val="2000"/>
              </a:spcBef>
            </a:pPr>
            <a:endParaRPr lang="de-DE" dirty="0"/>
          </a:p>
        </p:txBody>
      </p:sp>
    </p:spTree>
    <p:extLst>
      <p:ext uri="{BB962C8B-B14F-4D97-AF65-F5344CB8AC3E}">
        <p14:creationId xmlns:p14="http://schemas.microsoft.com/office/powerpoint/2010/main" val="17328482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Affordable clothing</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a:normAutofit/>
          </a:bodyPr>
          <a:lstStyle/>
          <a:p>
            <a:pPr>
              <a:spcBef>
                <a:spcPts val="2000"/>
              </a:spcBef>
            </a:pPr>
            <a:r>
              <a:rPr lang="en-US" dirty="0"/>
              <a:t>One advantage of school uniforms is that they are usually rather inexpensive compared to other fancy brand-name clothes. </a:t>
            </a:r>
          </a:p>
          <a:p>
            <a:pPr>
              <a:spcBef>
                <a:spcPts val="2000"/>
              </a:spcBef>
            </a:pPr>
            <a:r>
              <a:rPr lang="en-US" dirty="0"/>
              <a:t>Therefore, also families that do not have too much money should be able to afford school uniforms. </a:t>
            </a:r>
          </a:p>
          <a:p>
            <a:pPr>
              <a:spcBef>
                <a:spcPts val="2000"/>
              </a:spcBef>
            </a:pPr>
            <a:r>
              <a:rPr lang="en-US" dirty="0"/>
              <a:t>In case families would not be able to afford school uniforms, there may be programs which help to finance school uniforms in the local municipality. </a:t>
            </a:r>
          </a:p>
          <a:p>
            <a:pPr>
              <a:spcBef>
                <a:spcPts val="2000"/>
              </a:spcBef>
            </a:pPr>
            <a:r>
              <a:rPr lang="en-US" dirty="0"/>
              <a:t>Thus, school uniforms may lower the spending for kids’ clothes and may therefore relieve the wallet of parents.</a:t>
            </a:r>
          </a:p>
          <a:p>
            <a:pPr>
              <a:spcBef>
                <a:spcPts val="2000"/>
              </a:spcBef>
            </a:pPr>
            <a:endParaRPr lang="de-DE" dirty="0"/>
          </a:p>
        </p:txBody>
      </p:sp>
    </p:spTree>
    <p:extLst>
      <p:ext uri="{BB962C8B-B14F-4D97-AF65-F5344CB8AC3E}">
        <p14:creationId xmlns:p14="http://schemas.microsoft.com/office/powerpoint/2010/main" val="37380741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fontScale="90000"/>
          </a:bodyPr>
          <a:lstStyle/>
          <a:p>
            <a:r>
              <a:rPr lang="en-US" dirty="0"/>
              <a:t>Bullying from groups who do not wear school uniforms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It has often been observed in the past that school kids wearing school uniforms had been victims to attacks from children who do not wear school uniforms</a:t>
            </a:r>
            <a:r>
              <a:rPr lang="en-US"/>
              <a:t>. </a:t>
            </a:r>
            <a:endParaRPr lang="en-US" dirty="0"/>
          </a:p>
          <a:p>
            <a:pPr>
              <a:spcBef>
                <a:spcPts val="2000"/>
              </a:spcBef>
            </a:pPr>
            <a:r>
              <a:rPr lang="en-US"/>
              <a:t>Thus</a:t>
            </a:r>
            <a:r>
              <a:rPr lang="en-US" dirty="0"/>
              <a:t>, even though supporters of school uniforms claim that the level of bullying might decrease, the opposite might be true in practice.</a:t>
            </a:r>
          </a:p>
          <a:p>
            <a:pPr>
              <a:spcBef>
                <a:spcPts val="2000"/>
              </a:spcBef>
            </a:pPr>
            <a:endParaRPr lang="de-DE" dirty="0"/>
          </a:p>
        </p:txBody>
      </p:sp>
    </p:spTree>
    <p:extLst>
      <p:ext uri="{BB962C8B-B14F-4D97-AF65-F5344CB8AC3E}">
        <p14:creationId xmlns:p14="http://schemas.microsoft.com/office/powerpoint/2010/main" val="23777699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More extreme expressions of individuality</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Since students are not able to express themselves through individual looks with clothing, they may choose to express themselves by using more extreme tools like piercings or tattoos. </a:t>
            </a:r>
          </a:p>
          <a:p>
            <a:pPr>
              <a:spcBef>
                <a:spcPts val="2000"/>
              </a:spcBef>
            </a:pPr>
            <a:r>
              <a:rPr lang="en-US" dirty="0"/>
              <a:t>Thus, introducing school uniforms might be questionable if this leads to significant increases in those more extreme expressions of individuality which children may regret in the future.</a:t>
            </a:r>
          </a:p>
          <a:p>
            <a:pPr>
              <a:spcBef>
                <a:spcPts val="2000"/>
              </a:spcBef>
            </a:pPr>
            <a:endParaRPr lang="de-DE" dirty="0"/>
          </a:p>
        </p:txBody>
      </p:sp>
    </p:spTree>
    <p:extLst>
      <p:ext uri="{BB962C8B-B14F-4D97-AF65-F5344CB8AC3E}">
        <p14:creationId xmlns:p14="http://schemas.microsoft.com/office/powerpoint/2010/main" val="2190083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Trouble with students from other schools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Even though with the use of school uniforms, students may feel quite connected and committed inside their school which may be a good thing, there might be some trouble with other schools. </a:t>
            </a:r>
          </a:p>
          <a:p>
            <a:pPr>
              <a:spcBef>
                <a:spcPts val="2000"/>
              </a:spcBef>
            </a:pPr>
            <a:r>
              <a:rPr lang="en-US" dirty="0"/>
              <a:t>Through the use of school uniforms, it is easy to recognize who belongs to which school. </a:t>
            </a:r>
          </a:p>
          <a:p>
            <a:pPr>
              <a:spcBef>
                <a:spcPts val="2000"/>
              </a:spcBef>
            </a:pPr>
            <a:r>
              <a:rPr lang="en-US" dirty="0"/>
              <a:t>This may lead to several issues since schools may not only develop rivalry, but also serious conflicts with each other over time.</a:t>
            </a:r>
          </a:p>
          <a:p>
            <a:pPr>
              <a:spcBef>
                <a:spcPts val="2000"/>
              </a:spcBef>
            </a:pPr>
            <a:endParaRPr lang="de-DE" dirty="0"/>
          </a:p>
        </p:txBody>
      </p:sp>
    </p:spTree>
    <p:extLst>
      <p:ext uri="{BB962C8B-B14F-4D97-AF65-F5344CB8AC3E}">
        <p14:creationId xmlns:p14="http://schemas.microsoft.com/office/powerpoint/2010/main" val="16140174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School uniforms may violate religious aspects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School uniforms may also violate religious beliefs of individuals</a:t>
            </a:r>
            <a:r>
              <a:rPr lang="en-US"/>
              <a:t>. </a:t>
            </a:r>
            <a:endParaRPr lang="en-US" dirty="0"/>
          </a:p>
          <a:p>
            <a:pPr>
              <a:spcBef>
                <a:spcPts val="2000"/>
              </a:spcBef>
            </a:pPr>
            <a:r>
              <a:rPr lang="en-US"/>
              <a:t>For </a:t>
            </a:r>
            <a:r>
              <a:rPr lang="en-US" dirty="0"/>
              <a:t>instance, in religions like the Islam, </a:t>
            </a:r>
            <a:r>
              <a:rPr lang="en-US"/>
              <a:t>Islamic headscarfs</a:t>
            </a:r>
            <a:r>
              <a:rPr lang="en-US" dirty="0"/>
              <a:t> are quite important for female students in order to comply with their religion</a:t>
            </a:r>
            <a:r>
              <a:rPr lang="en-US"/>
              <a:t>. </a:t>
            </a:r>
            <a:endParaRPr lang="en-US" dirty="0"/>
          </a:p>
          <a:p>
            <a:pPr>
              <a:spcBef>
                <a:spcPts val="2000"/>
              </a:spcBef>
            </a:pPr>
            <a:r>
              <a:rPr lang="en-US"/>
              <a:t>However</a:t>
            </a:r>
            <a:r>
              <a:rPr lang="en-US" dirty="0"/>
              <a:t>, if </a:t>
            </a:r>
            <a:r>
              <a:rPr lang="en-US"/>
              <a:t>those headscarfs</a:t>
            </a:r>
            <a:r>
              <a:rPr lang="en-US" dirty="0"/>
              <a:t> are forbidden by schools, this may be considered to be a serious violation of religious freedom.</a:t>
            </a:r>
          </a:p>
          <a:p>
            <a:pPr>
              <a:spcBef>
                <a:spcPts val="2000"/>
              </a:spcBef>
            </a:pPr>
            <a:endParaRPr lang="de-DE" dirty="0"/>
          </a:p>
        </p:txBody>
      </p:sp>
    </p:spTree>
    <p:extLst>
      <p:ext uri="{BB962C8B-B14F-4D97-AF65-F5344CB8AC3E}">
        <p14:creationId xmlns:p14="http://schemas.microsoft.com/office/powerpoint/2010/main" val="36620951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Parents may not accept school uniforms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Another issue related to the use of school uniforms is that parents may not be wiling to accept those uniforms for their children. </a:t>
            </a:r>
          </a:p>
          <a:p>
            <a:pPr>
              <a:spcBef>
                <a:spcPts val="2000"/>
              </a:spcBef>
            </a:pPr>
            <a:r>
              <a:rPr lang="en-US" dirty="0"/>
              <a:t>This may be due to religious or cultural concerns, but also simply since they want to preserve their kids’ freedom. </a:t>
            </a:r>
          </a:p>
          <a:p>
            <a:pPr>
              <a:spcBef>
                <a:spcPts val="2000"/>
              </a:spcBef>
            </a:pPr>
            <a:r>
              <a:rPr lang="en-US" dirty="0"/>
              <a:t>This may lead to extensive discussions between schools and parents which may even result in lawsuits in some extreme cases.</a:t>
            </a:r>
          </a:p>
          <a:p>
            <a:pPr>
              <a:spcBef>
                <a:spcPts val="2000"/>
              </a:spcBef>
            </a:pPr>
            <a:endParaRPr lang="de-DE" dirty="0"/>
          </a:p>
        </p:txBody>
      </p:sp>
    </p:spTree>
    <p:extLst>
      <p:ext uri="{BB962C8B-B14F-4D97-AF65-F5344CB8AC3E}">
        <p14:creationId xmlns:p14="http://schemas.microsoft.com/office/powerpoint/2010/main" val="65595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Alternatives to school uniforms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a:normAutofit/>
          </a:bodyPr>
          <a:lstStyle/>
          <a:p>
            <a:r>
              <a:rPr lang="en-US" b="1" dirty="0"/>
              <a:t>Classes against discrimination</a:t>
            </a:r>
            <a:endParaRPr lang="en-US" dirty="0"/>
          </a:p>
          <a:p>
            <a:r>
              <a:rPr lang="en-US" b="1" dirty="0"/>
              <a:t>Activities that improve the sense of community</a:t>
            </a:r>
            <a:endParaRPr lang="en-US" dirty="0"/>
          </a:p>
          <a:p>
            <a:r>
              <a:rPr lang="en-US" b="1" dirty="0"/>
              <a:t>Focusing on personal development</a:t>
            </a:r>
            <a:endParaRPr lang="en-US" dirty="0"/>
          </a:p>
          <a:p>
            <a:r>
              <a:rPr lang="en-US" b="1" dirty="0"/>
              <a:t>Let children choose their uniforms</a:t>
            </a:r>
            <a:endParaRPr lang="en-US" dirty="0"/>
          </a:p>
        </p:txBody>
      </p:sp>
    </p:spTree>
    <p:extLst>
      <p:ext uri="{BB962C8B-B14F-4D97-AF65-F5344CB8AC3E}">
        <p14:creationId xmlns:p14="http://schemas.microsoft.com/office/powerpoint/2010/main" val="16310021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Classes against discrimination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One alternative to mandatory school uniforms would be to have classes that aim to reduce the overall level of discrimination. </a:t>
            </a:r>
          </a:p>
          <a:p>
            <a:pPr>
              <a:spcBef>
                <a:spcPts val="2000"/>
              </a:spcBef>
            </a:pPr>
            <a:r>
              <a:rPr lang="en-US" dirty="0"/>
              <a:t>If we are able to teach children a sense of community that does not depend on fancy clothes, gadgets and other material things, we would not need school uniforms at all. </a:t>
            </a:r>
          </a:p>
          <a:p>
            <a:pPr>
              <a:spcBef>
                <a:spcPts val="2000"/>
              </a:spcBef>
            </a:pPr>
            <a:r>
              <a:rPr lang="en-US" dirty="0"/>
              <a:t>In fact, this kind of education would allow to raise the awareness of children on core values, which may greatly benefit our society later on.</a:t>
            </a:r>
          </a:p>
          <a:p>
            <a:pPr>
              <a:spcBef>
                <a:spcPts val="2000"/>
              </a:spcBef>
            </a:pPr>
            <a:endParaRPr lang="en-US" dirty="0"/>
          </a:p>
        </p:txBody>
      </p:sp>
    </p:spTree>
    <p:extLst>
      <p:ext uri="{BB962C8B-B14F-4D97-AF65-F5344CB8AC3E}">
        <p14:creationId xmlns:p14="http://schemas.microsoft.com/office/powerpoint/2010/main" val="13863895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Activities that improve the sense of community</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In order to strengthen the sense of community of students, teachers could take students out for group activities. </a:t>
            </a:r>
          </a:p>
          <a:p>
            <a:pPr>
              <a:spcBef>
                <a:spcPts val="2000"/>
              </a:spcBef>
            </a:pPr>
            <a:r>
              <a:rPr lang="en-US" dirty="0"/>
              <a:t>By doing so, the team spirit among students would likely increase, which may also lead to a better team spirit in class in the long run. </a:t>
            </a:r>
          </a:p>
          <a:p>
            <a:pPr>
              <a:spcBef>
                <a:spcPts val="2000"/>
              </a:spcBef>
            </a:pPr>
            <a:r>
              <a:rPr lang="en-US" dirty="0"/>
              <a:t>Thus, school uniforms may not be necessary to increase the level of team spirit at all if students learn to respect and value each other through those team activities.</a:t>
            </a:r>
          </a:p>
          <a:p>
            <a:pPr>
              <a:spcBef>
                <a:spcPts val="2000"/>
              </a:spcBef>
            </a:pPr>
            <a:endParaRPr lang="en-US" dirty="0"/>
          </a:p>
        </p:txBody>
      </p:sp>
    </p:spTree>
    <p:extLst>
      <p:ext uri="{BB962C8B-B14F-4D97-AF65-F5344CB8AC3E}">
        <p14:creationId xmlns:p14="http://schemas.microsoft.com/office/powerpoint/2010/main" val="26187892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Focusing on personal development</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Personal development is key for building inner confidence, not only at school but also for all part of adult life</a:t>
            </a:r>
            <a:r>
              <a:rPr lang="en-US"/>
              <a:t>. </a:t>
            </a:r>
            <a:endParaRPr lang="en-US" dirty="0"/>
          </a:p>
          <a:p>
            <a:pPr>
              <a:spcBef>
                <a:spcPts val="2000"/>
              </a:spcBef>
            </a:pPr>
            <a:r>
              <a:rPr lang="en-US"/>
              <a:t>Thus</a:t>
            </a:r>
            <a:r>
              <a:rPr lang="en-US" dirty="0"/>
              <a:t>, teachers should individually develop this kind of confidence in students so that they are able to defend themselves against verbal attacks in school</a:t>
            </a:r>
            <a:r>
              <a:rPr lang="en-US"/>
              <a:t>. </a:t>
            </a:r>
            <a:endParaRPr lang="en-US" dirty="0"/>
          </a:p>
          <a:p>
            <a:pPr>
              <a:spcBef>
                <a:spcPts val="2000"/>
              </a:spcBef>
            </a:pPr>
            <a:r>
              <a:rPr lang="en-US"/>
              <a:t>This </a:t>
            </a:r>
            <a:r>
              <a:rPr lang="en-US" dirty="0"/>
              <a:t>may be much more important than wearing school uniforms in terms of social acceptance.</a:t>
            </a:r>
          </a:p>
          <a:p>
            <a:pPr>
              <a:spcBef>
                <a:spcPts val="2000"/>
              </a:spcBef>
            </a:pPr>
            <a:endParaRPr lang="en-US" dirty="0"/>
          </a:p>
        </p:txBody>
      </p:sp>
    </p:spTree>
    <p:extLst>
      <p:ext uri="{BB962C8B-B14F-4D97-AF65-F5344CB8AC3E}">
        <p14:creationId xmlns:p14="http://schemas.microsoft.com/office/powerpoint/2010/main" val="36198244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Let children choose their uniforms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In order to raise the acceptance of school kids towards uniforms, teachers might allow students to design and create their own school uniform</a:t>
            </a:r>
            <a:r>
              <a:rPr lang="en-US"/>
              <a:t>. </a:t>
            </a:r>
            <a:endParaRPr lang="en-US" dirty="0"/>
          </a:p>
          <a:p>
            <a:pPr>
              <a:spcBef>
                <a:spcPts val="2000"/>
              </a:spcBef>
            </a:pPr>
            <a:r>
              <a:rPr lang="en-US"/>
              <a:t>By </a:t>
            </a:r>
            <a:r>
              <a:rPr lang="en-US" dirty="0"/>
              <a:t>doing so, school kids may be perfectly fine with wearing those uniforms and may even be proud of</a:t>
            </a:r>
            <a:r>
              <a:rPr lang="en-US"/>
              <a:t>. </a:t>
            </a:r>
            <a:endParaRPr lang="en-US" dirty="0"/>
          </a:p>
          <a:p>
            <a:pPr>
              <a:spcBef>
                <a:spcPts val="2000"/>
              </a:spcBef>
            </a:pPr>
            <a:r>
              <a:rPr lang="en-US"/>
              <a:t>Thus</a:t>
            </a:r>
            <a:r>
              <a:rPr lang="en-US" dirty="0"/>
              <a:t>, this may be another good alternative to conventional school uniforms.</a:t>
            </a:r>
          </a:p>
          <a:p>
            <a:pPr>
              <a:spcBef>
                <a:spcPts val="2000"/>
              </a:spcBef>
            </a:pPr>
            <a:endParaRPr lang="en-US" dirty="0"/>
          </a:p>
        </p:txBody>
      </p:sp>
    </p:spTree>
    <p:extLst>
      <p:ext uri="{BB962C8B-B14F-4D97-AF65-F5344CB8AC3E}">
        <p14:creationId xmlns:p14="http://schemas.microsoft.com/office/powerpoint/2010/main" val="35087217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Discipline aspects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Through the use of school uniforms, children may also learn discipline from an early age on. </a:t>
            </a:r>
          </a:p>
          <a:p>
            <a:pPr>
              <a:spcBef>
                <a:spcPts val="2000"/>
              </a:spcBef>
            </a:pPr>
            <a:r>
              <a:rPr lang="en-US" dirty="0"/>
              <a:t>This may help them for their future life since they are also more likely to attend their jobs on time and will not get in trouble for being late all the time. </a:t>
            </a:r>
          </a:p>
          <a:p>
            <a:pPr>
              <a:spcBef>
                <a:spcPts val="2000"/>
              </a:spcBef>
            </a:pPr>
            <a:r>
              <a:rPr lang="en-US" dirty="0"/>
              <a:t>Thus, improvements in discipline through the use of school uniforms may benefit children once they turn into grownups since they may maintain this kind of discipline into adulthood, which may give them an advantage in several areas of their future life.</a:t>
            </a:r>
          </a:p>
          <a:p>
            <a:pPr>
              <a:spcBef>
                <a:spcPts val="2000"/>
              </a:spcBef>
            </a:pPr>
            <a:endParaRPr lang="de-DE" dirty="0"/>
          </a:p>
        </p:txBody>
      </p:sp>
    </p:spTree>
    <p:extLst>
      <p:ext uri="{BB962C8B-B14F-4D97-AF65-F5344CB8AC3E}">
        <p14:creationId xmlns:p14="http://schemas.microsoft.com/office/powerpoint/2010/main" val="286162511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de-DE"/>
              <a:t>Conclusion</a:t>
            </a:r>
            <a:endParaRPr lang="de-DE" dirty="0"/>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The use of school uniforms is a quite controversial topic</a:t>
            </a:r>
            <a:r>
              <a:rPr lang="en-US"/>
              <a:t>. </a:t>
            </a:r>
            <a:endParaRPr lang="en-US" dirty="0"/>
          </a:p>
          <a:p>
            <a:pPr>
              <a:spcBef>
                <a:spcPts val="2000"/>
              </a:spcBef>
            </a:pPr>
            <a:r>
              <a:rPr lang="en-US"/>
              <a:t>There </a:t>
            </a:r>
            <a:r>
              <a:rPr lang="en-US" dirty="0"/>
              <a:t>are several advantages and disadvantages regarding school uniforms</a:t>
            </a:r>
            <a:r>
              <a:rPr lang="en-US"/>
              <a:t>. </a:t>
            </a:r>
            <a:endParaRPr lang="en-US" dirty="0"/>
          </a:p>
          <a:p>
            <a:pPr>
              <a:spcBef>
                <a:spcPts val="2000"/>
              </a:spcBef>
            </a:pPr>
            <a:r>
              <a:rPr lang="en-US"/>
              <a:t>In </a:t>
            </a:r>
            <a:r>
              <a:rPr lang="en-US" dirty="0"/>
              <a:t>the context of self-development and inner confidence of students, there might be better options out there</a:t>
            </a:r>
            <a:r>
              <a:rPr lang="en-US"/>
              <a:t>. </a:t>
            </a:r>
            <a:endParaRPr lang="en-US" dirty="0"/>
          </a:p>
          <a:p>
            <a:pPr>
              <a:spcBef>
                <a:spcPts val="2000"/>
              </a:spcBef>
            </a:pPr>
            <a:r>
              <a:rPr lang="en-US"/>
              <a:t>In </a:t>
            </a:r>
            <a:r>
              <a:rPr lang="en-US" dirty="0"/>
              <a:t>the end, schools have to evaluate the pros and cons and decide if they want to introduce mandatory school uniforms or not.</a:t>
            </a:r>
          </a:p>
          <a:p>
            <a:pPr>
              <a:spcBef>
                <a:spcPts val="2000"/>
              </a:spcBef>
            </a:pPr>
            <a:endParaRPr lang="de-DE" dirty="0"/>
          </a:p>
        </p:txBody>
      </p:sp>
    </p:spTree>
    <p:extLst>
      <p:ext uri="{BB962C8B-B14F-4D97-AF65-F5344CB8AC3E}">
        <p14:creationId xmlns:p14="http://schemas.microsoft.com/office/powerpoint/2010/main" val="308184064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de-DE" dirty="0"/>
              <a:t>Sources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a:lstStyle/>
          <a:p>
            <a:pPr>
              <a:spcBef>
                <a:spcPts val="2000"/>
              </a:spcBef>
            </a:pPr>
            <a:r>
              <a:rPr lang="en-US" u="sng" dirty="0">
                <a:hlinkClick r:id="rId2"/>
              </a:rPr>
              <a:t>https://</a:t>
            </a:r>
            <a:r>
              <a:rPr lang="en-US" u="sng" dirty="0" err="1">
                <a:hlinkClick r:id="rId2"/>
              </a:rPr>
              <a:t>en.wikipedia.org</a:t>
            </a:r>
            <a:r>
              <a:rPr lang="en-US" u="sng" dirty="0">
                <a:hlinkClick r:id="rId2"/>
              </a:rPr>
              <a:t>/wiki/</a:t>
            </a:r>
            <a:r>
              <a:rPr lang="en-US" u="sng" dirty="0" err="1">
                <a:hlinkClick r:id="rId2"/>
              </a:rPr>
              <a:t>School_uniform</a:t>
            </a:r>
            <a:endParaRPr lang="en-US" dirty="0"/>
          </a:p>
          <a:p>
            <a:pPr>
              <a:spcBef>
                <a:spcPts val="2000"/>
              </a:spcBef>
            </a:pPr>
            <a:r>
              <a:rPr lang="en-US" u="sng" dirty="0">
                <a:hlinkClick r:id="rId3"/>
              </a:rPr>
              <a:t>https://school-</a:t>
            </a:r>
            <a:r>
              <a:rPr lang="en-US" u="sng" dirty="0" err="1">
                <a:hlinkClick r:id="rId3"/>
              </a:rPr>
              <a:t>uniforms.procon.org</a:t>
            </a:r>
            <a:r>
              <a:rPr lang="en-US" u="sng" dirty="0">
                <a:hlinkClick r:id="rId3"/>
              </a:rPr>
              <a:t>/history-of-school-uniforms/</a:t>
            </a:r>
            <a:endParaRPr lang="en-US" dirty="0"/>
          </a:p>
          <a:p>
            <a:pPr>
              <a:spcBef>
                <a:spcPts val="2000"/>
              </a:spcBef>
            </a:pPr>
            <a:r>
              <a:rPr lang="en-US" u="sng" dirty="0">
                <a:hlinkClick r:id="rId4"/>
              </a:rPr>
              <a:t>https://</a:t>
            </a:r>
            <a:r>
              <a:rPr lang="en-US" u="sng" dirty="0" err="1">
                <a:hlinkClick r:id="rId4"/>
              </a:rPr>
              <a:t>en.wikipedia.org</a:t>
            </a:r>
            <a:r>
              <a:rPr lang="en-US" u="sng" dirty="0">
                <a:hlinkClick r:id="rId4"/>
              </a:rPr>
              <a:t>/wiki/</a:t>
            </a:r>
            <a:r>
              <a:rPr lang="en-US" u="sng" dirty="0" err="1">
                <a:hlinkClick r:id="rId4"/>
              </a:rPr>
              <a:t>School_uniforms_by_country</a:t>
            </a:r>
            <a:endParaRPr lang="en-US" dirty="0"/>
          </a:p>
          <a:p>
            <a:pPr>
              <a:spcBef>
                <a:spcPts val="2000"/>
              </a:spcBef>
            </a:pPr>
            <a:r>
              <a:rPr lang="en-US" u="sng" dirty="0">
                <a:hlinkClick r:id="rId5"/>
              </a:rPr>
              <a:t>https://</a:t>
            </a:r>
            <a:r>
              <a:rPr lang="en-US" u="sng" dirty="0" err="1">
                <a:hlinkClick r:id="rId5"/>
              </a:rPr>
              <a:t>journalistsresource.org</a:t>
            </a:r>
            <a:r>
              <a:rPr lang="en-US" u="sng" dirty="0">
                <a:hlinkClick r:id="rId5"/>
              </a:rPr>
              <a:t>/studies/society/education/school-uniforms-research-achievement/</a:t>
            </a:r>
            <a:endParaRPr lang="en-US" dirty="0"/>
          </a:p>
          <a:p>
            <a:pPr>
              <a:spcBef>
                <a:spcPts val="2000"/>
              </a:spcBef>
            </a:pPr>
            <a:r>
              <a:rPr lang="en-US" u="sng" dirty="0">
                <a:hlinkClick r:id="rId6"/>
              </a:rPr>
              <a:t>https://</a:t>
            </a:r>
            <a:r>
              <a:rPr lang="en-US" u="sng" dirty="0" err="1">
                <a:hlinkClick r:id="rId6"/>
              </a:rPr>
              <a:t>www.naesp.org</a:t>
            </a:r>
            <a:r>
              <a:rPr lang="en-US" u="sng" dirty="0">
                <a:hlinkClick r:id="rId6"/>
              </a:rPr>
              <a:t>/</a:t>
            </a:r>
            <a:endParaRPr lang="en-US" dirty="0"/>
          </a:p>
          <a:p>
            <a:pPr>
              <a:spcBef>
                <a:spcPts val="2000"/>
              </a:spcBef>
            </a:pPr>
            <a:endParaRPr lang="de-DE" dirty="0"/>
          </a:p>
        </p:txBody>
      </p:sp>
    </p:spTree>
    <p:extLst>
      <p:ext uri="{BB962C8B-B14F-4D97-AF65-F5344CB8AC3E}">
        <p14:creationId xmlns:p14="http://schemas.microsoft.com/office/powerpoint/2010/main" val="1208949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Student attendance may increase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There had been studies which found that the use of school uniforms increases the likelihood of student attendance. </a:t>
            </a:r>
          </a:p>
          <a:p>
            <a:pPr>
              <a:spcBef>
                <a:spcPts val="2000"/>
              </a:spcBef>
            </a:pPr>
            <a:r>
              <a:rPr lang="en-US" dirty="0"/>
              <a:t>If this is true, it would be a clear pro for school uniforms since a higher attendance rate also means an overall boost in the level of education, which usually leads to a higher average income and to many other social benefits. </a:t>
            </a:r>
          </a:p>
          <a:p>
            <a:pPr>
              <a:spcBef>
                <a:spcPts val="2000"/>
              </a:spcBef>
            </a:pPr>
            <a:r>
              <a:rPr lang="en-US" dirty="0"/>
              <a:t>However, critics of those studies often claim that the studies and methods had been pretty biased and that school uniforms actually do not increase student attendance at all. </a:t>
            </a:r>
          </a:p>
          <a:p>
            <a:pPr>
              <a:spcBef>
                <a:spcPts val="2000"/>
              </a:spcBef>
            </a:pPr>
            <a:r>
              <a:rPr lang="en-US" dirty="0"/>
              <a:t>Thus, it is still questionable if the introduction of school uniforms has a positive effect on students’ attendance levels.</a:t>
            </a:r>
          </a:p>
          <a:p>
            <a:pPr>
              <a:spcBef>
                <a:spcPts val="2000"/>
              </a:spcBef>
            </a:pPr>
            <a:endParaRPr lang="de-DE" dirty="0"/>
          </a:p>
        </p:txBody>
      </p:sp>
    </p:spTree>
    <p:extLst>
      <p:ext uri="{BB962C8B-B14F-4D97-AF65-F5344CB8AC3E}">
        <p14:creationId xmlns:p14="http://schemas.microsoft.com/office/powerpoint/2010/main" val="9378998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Reduction of violence in school</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Many schools all over the world have a big problem when it comes to violence in school</a:t>
            </a:r>
            <a:r>
              <a:rPr lang="en-US"/>
              <a:t>. </a:t>
            </a:r>
            <a:endParaRPr lang="en-US" dirty="0"/>
          </a:p>
          <a:p>
            <a:pPr>
              <a:spcBef>
                <a:spcPts val="2000"/>
              </a:spcBef>
            </a:pPr>
            <a:r>
              <a:rPr lang="en-US"/>
              <a:t>This </a:t>
            </a:r>
            <a:r>
              <a:rPr lang="en-US" dirty="0"/>
              <a:t>violence is often due to problems inside the students’ families, but may also be due to differences in religious or cultural beliefs which often lead to significant levels of intolerance towards minorities</a:t>
            </a:r>
            <a:r>
              <a:rPr lang="en-US"/>
              <a:t>. </a:t>
            </a:r>
            <a:endParaRPr lang="en-US" dirty="0"/>
          </a:p>
          <a:p>
            <a:pPr>
              <a:spcBef>
                <a:spcPts val="2000"/>
              </a:spcBef>
            </a:pPr>
            <a:r>
              <a:rPr lang="en-US"/>
              <a:t>However</a:t>
            </a:r>
            <a:r>
              <a:rPr lang="en-US" dirty="0"/>
              <a:t>, through school uniforms, those differences in beliefs may no longer be too obvious since everyone wears the same clothes and minorities may no longer be subject to violence since they better fit in into the overall picture.</a:t>
            </a:r>
          </a:p>
          <a:p>
            <a:pPr>
              <a:spcBef>
                <a:spcPts val="2000"/>
              </a:spcBef>
            </a:pPr>
            <a:endParaRPr lang="de-DE" dirty="0"/>
          </a:p>
        </p:txBody>
      </p:sp>
    </p:spTree>
    <p:extLst>
      <p:ext uri="{BB962C8B-B14F-4D97-AF65-F5344CB8AC3E}">
        <p14:creationId xmlns:p14="http://schemas.microsoft.com/office/powerpoint/2010/main" val="34387367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Reduction in insecurities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Many children are also quite scared of going to school since they fear to be attacked due to their physical appearance and their clothing. </a:t>
            </a:r>
          </a:p>
          <a:p>
            <a:pPr>
              <a:spcBef>
                <a:spcPts val="2000"/>
              </a:spcBef>
            </a:pPr>
            <a:r>
              <a:rPr lang="en-US" dirty="0"/>
              <a:t>Therefore, by introducing mandatory school uniforms, those insecurities regarding their physical appearance may be lowered since kids do no longer have to fear to be attacked due to their styles, which may take away some of those students’ insecurities and they may not fear to go to school anymore.</a:t>
            </a:r>
          </a:p>
          <a:p>
            <a:pPr>
              <a:spcBef>
                <a:spcPts val="2000"/>
              </a:spcBef>
            </a:pPr>
            <a:endParaRPr lang="de-DE" dirty="0"/>
          </a:p>
        </p:txBody>
      </p:sp>
    </p:spTree>
    <p:extLst>
      <p:ext uri="{BB962C8B-B14F-4D97-AF65-F5344CB8AC3E}">
        <p14:creationId xmlns:p14="http://schemas.microsoft.com/office/powerpoint/2010/main" val="13267013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fontScale="90000"/>
          </a:bodyPr>
          <a:lstStyle/>
          <a:p>
            <a:r>
              <a:rPr lang="en-US" dirty="0"/>
              <a:t>Unwanted persons on campus may be identified easily</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In our current society, children sometimes become victims of child abuse and other horrible attacks. </a:t>
            </a:r>
          </a:p>
          <a:p>
            <a:pPr>
              <a:spcBef>
                <a:spcPts val="2000"/>
              </a:spcBef>
            </a:pPr>
            <a:r>
              <a:rPr lang="en-US" dirty="0"/>
              <a:t>Those crimes are often committed by strangers who go to campus and try to find their next victim. </a:t>
            </a:r>
          </a:p>
          <a:p>
            <a:pPr>
              <a:spcBef>
                <a:spcPts val="2000"/>
              </a:spcBef>
            </a:pPr>
            <a:r>
              <a:rPr lang="en-US" dirty="0"/>
              <a:t>However, through the use of school uniforms, those strangers would be unmasked quite soon since their appearance would stand out among all other kids and teachers wearing uniforms and sexual abuse and other crimes could be reduced to a certain extent through the use of school uniforms.</a:t>
            </a:r>
          </a:p>
          <a:p>
            <a:pPr>
              <a:spcBef>
                <a:spcPts val="2000"/>
              </a:spcBef>
            </a:pPr>
            <a:endParaRPr lang="de-DE" dirty="0"/>
          </a:p>
        </p:txBody>
      </p:sp>
    </p:spTree>
    <p:extLst>
      <p:ext uri="{BB962C8B-B14F-4D97-AF65-F5344CB8AC3E}">
        <p14:creationId xmlns:p14="http://schemas.microsoft.com/office/powerpoint/2010/main" val="23393226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Decrease in bullying activities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Bullying is a pretty big problem in many schools on a global scale</a:t>
            </a:r>
            <a:r>
              <a:rPr lang="en-US"/>
              <a:t>. </a:t>
            </a:r>
            <a:endParaRPr lang="en-US" dirty="0"/>
          </a:p>
          <a:p>
            <a:pPr>
              <a:spcBef>
                <a:spcPts val="2000"/>
              </a:spcBef>
            </a:pPr>
            <a:r>
              <a:rPr lang="en-US"/>
              <a:t>Students </a:t>
            </a:r>
            <a:r>
              <a:rPr lang="en-US" dirty="0"/>
              <a:t>are often bullied due to their physical appearance or also due to their religious or cultural beliefs</a:t>
            </a:r>
            <a:r>
              <a:rPr lang="en-US"/>
              <a:t>. </a:t>
            </a:r>
            <a:endParaRPr lang="en-US" dirty="0"/>
          </a:p>
          <a:p>
            <a:pPr>
              <a:spcBef>
                <a:spcPts val="2000"/>
              </a:spcBef>
            </a:pPr>
            <a:r>
              <a:rPr lang="en-US"/>
              <a:t>By </a:t>
            </a:r>
            <a:r>
              <a:rPr lang="en-US" dirty="0"/>
              <a:t>using school uniforms, the level of bullying may be lowered since everyone wears the same uniforms and there would be no differences in clothing anymore which could be used as an attacking point for bullies.</a:t>
            </a:r>
          </a:p>
          <a:p>
            <a:pPr>
              <a:spcBef>
                <a:spcPts val="2000"/>
              </a:spcBef>
            </a:pPr>
            <a:endParaRPr lang="de-DE" dirty="0"/>
          </a:p>
        </p:txBody>
      </p:sp>
    </p:spTree>
    <p:extLst>
      <p:ext uri="{BB962C8B-B14F-4D97-AF65-F5344CB8AC3E}">
        <p14:creationId xmlns:p14="http://schemas.microsoft.com/office/powerpoint/2010/main" val="3855233434"/>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TotalTime>
  <Words>3315</Words>
  <Application>Microsoft Office PowerPoint</Application>
  <PresentationFormat>Breitbild</PresentationFormat>
  <Paragraphs>192</Paragraphs>
  <Slides>41</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41</vt:i4>
      </vt:variant>
    </vt:vector>
  </HeadingPairs>
  <TitlesOfParts>
    <vt:vector size="45" baseType="lpstr">
      <vt:lpstr>Arial</vt:lpstr>
      <vt:lpstr>Calibri</vt:lpstr>
      <vt:lpstr>Calibri Light</vt:lpstr>
      <vt:lpstr>Office</vt:lpstr>
      <vt:lpstr>School Uniforms</vt:lpstr>
      <vt:lpstr>Pros of school uniforms</vt:lpstr>
      <vt:lpstr>Affordable clothing</vt:lpstr>
      <vt:lpstr>Discipline aspects</vt:lpstr>
      <vt:lpstr>Student attendance may increase</vt:lpstr>
      <vt:lpstr>Reduction of violence in school</vt:lpstr>
      <vt:lpstr>Reduction in insecurities</vt:lpstr>
      <vt:lpstr>Unwanted persons on campus may be identified easily</vt:lpstr>
      <vt:lpstr>Decrease in bullying activities</vt:lpstr>
      <vt:lpstr>Higher sense of identification</vt:lpstr>
      <vt:lpstr>Reduction in gang prevalence</vt:lpstr>
      <vt:lpstr>No peer pressure regarding clothing at school</vt:lpstr>
      <vt:lpstr>Less time has to be spent on shopping</vt:lpstr>
      <vt:lpstr>Faster daily morning routine</vt:lpstr>
      <vt:lpstr>Age identification through school uniforms</vt:lpstr>
      <vt:lpstr>Increasing tolerance towards others</vt:lpstr>
      <vt:lpstr>Reduction of prejudices regarding styles</vt:lpstr>
      <vt:lpstr>Excursions are easier to manage</vt:lpstr>
      <vt:lpstr>Teachers do not have to decide if clothes are appropriate</vt:lpstr>
      <vt:lpstr>No long discussions about suitable outfits at home</vt:lpstr>
      <vt:lpstr>Cons of school uniforms</vt:lpstr>
      <vt:lpstr>Loss of individuality</vt:lpstr>
      <vt:lpstr>School uniforms hinder children from critical judgement</vt:lpstr>
      <vt:lpstr>Children may not like school uniforms</vt:lpstr>
      <vt:lpstr>School uniforms can also be expensive</vt:lpstr>
      <vt:lpstr>Character development is slowed down</vt:lpstr>
      <vt:lpstr>Students may not feel comfortable</vt:lpstr>
      <vt:lpstr>Reputation of schools may suffer</vt:lpstr>
      <vt:lpstr>Gender inequality may be unintentionally increased</vt:lpstr>
      <vt:lpstr>Bullying from groups who do not wear school uniforms</vt:lpstr>
      <vt:lpstr>More extreme expressions of individuality</vt:lpstr>
      <vt:lpstr>Trouble with students from other schools</vt:lpstr>
      <vt:lpstr>School uniforms may violate religious aspects</vt:lpstr>
      <vt:lpstr>Parents may not accept school uniforms</vt:lpstr>
      <vt:lpstr>Alternatives to school uniforms</vt:lpstr>
      <vt:lpstr>Classes against discrimination</vt:lpstr>
      <vt:lpstr>Activities that improve the sense of community</vt:lpstr>
      <vt:lpstr>Focusing on personal development</vt:lpstr>
      <vt:lpstr>Let children choose their uniforms</vt:lpstr>
      <vt:lpstr>Conclusion</vt:lpstr>
      <vt:lpstr>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Andreas</dc:creator>
  <cp:lastModifiedBy>Andreas</cp:lastModifiedBy>
  <cp:revision>17</cp:revision>
  <dcterms:created xsi:type="dcterms:W3CDTF">2019-10-10T16:23:16Z</dcterms:created>
  <dcterms:modified xsi:type="dcterms:W3CDTF">2020-03-27T09:38:59Z</dcterms:modified>
</cp:coreProperties>
</file>