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59"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60" r:id="rId37"/>
    <p:sldId id="266" r:id="rId3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22.04.2020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22.04.2020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ncsl.org/research/transportation/autonomous-vehicles.aspx" TargetMode="External"/><Relationship Id="rId2" Type="http://schemas.openxmlformats.org/officeDocument/2006/relationships/hyperlink" Target="https://en.wikipedia.org/wiki/Self-driving_car" TargetMode="External"/><Relationship Id="rId1" Type="http://schemas.openxmlformats.org/officeDocument/2006/relationships/slideLayout" Target="../slideLayouts/slideLayout2.xml"/><Relationship Id="rId4" Type="http://schemas.openxmlformats.org/officeDocument/2006/relationships/hyperlink" Target="https://www.jstor.org/stable/10.7249/j.ctt5hhwgz.11?seq=1#metadata_info_tab_conte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6420F4D3-0E06-42FF-8293-8BC1C27296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bg1"/>
                </a:solidFill>
              </a:rPr>
              <a:t>Self-</a:t>
            </a:r>
            <a:r>
              <a:rPr lang="de-DE" sz="4500" b="1" dirty="0" err="1">
                <a:solidFill>
                  <a:schemeClr val="bg1"/>
                </a:solidFill>
              </a:rPr>
              <a:t>driving</a:t>
            </a:r>
            <a:r>
              <a:rPr lang="de-DE" sz="4500" b="1" dirty="0">
                <a:solidFill>
                  <a:schemeClr val="bg1"/>
                </a:solidFill>
              </a:rPr>
              <a:t> </a:t>
            </a:r>
            <a:r>
              <a:rPr lang="de-DE" sz="4500" b="1" dirty="0" err="1">
                <a:solidFill>
                  <a:schemeClr val="bg1"/>
                </a:solidFill>
              </a:rPr>
              <a:t>cars</a:t>
            </a:r>
            <a:endParaRPr lang="de-DE" sz="4500" b="1" dirty="0">
              <a:solidFill>
                <a:schemeClr val="bg1"/>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Improvements in mobility for people who can’t drive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for people who can’t actually drive, self-driving cars could be a great alternative. </a:t>
            </a:r>
          </a:p>
          <a:p>
            <a:pPr>
              <a:spcBef>
                <a:spcPts val="2000"/>
              </a:spcBef>
            </a:pPr>
            <a:r>
              <a:rPr lang="en-US" dirty="0"/>
              <a:t>Imagine a pensioner who will no longer be able to drive a car in a safe manner due to health issues or other problems. </a:t>
            </a:r>
          </a:p>
          <a:p>
            <a:pPr>
              <a:spcBef>
                <a:spcPts val="2000"/>
              </a:spcBef>
            </a:pPr>
            <a:r>
              <a:rPr lang="en-US" dirty="0"/>
              <a:t>For this person, using an autonomous car would be a great way to stay independent since this car could bring the pensioner to the next grocery store whenever he wanted to go there. </a:t>
            </a:r>
          </a:p>
          <a:p>
            <a:pPr>
              <a:spcBef>
                <a:spcPts val="2000"/>
              </a:spcBef>
            </a:pPr>
            <a:r>
              <a:rPr lang="en-US" dirty="0"/>
              <a:t>Thus, self-driving cars also increase the mobility level of people who would have issues to get around otherwise.</a:t>
            </a:r>
          </a:p>
          <a:p>
            <a:pPr>
              <a:spcBef>
                <a:spcPts val="2000"/>
              </a:spcBef>
            </a:pPr>
            <a:endParaRPr lang="de-DE" dirty="0"/>
          </a:p>
        </p:txBody>
      </p:sp>
    </p:spTree>
    <p:extLst>
      <p:ext uri="{BB962C8B-B14F-4D97-AF65-F5344CB8AC3E}">
        <p14:creationId xmlns:p14="http://schemas.microsoft.com/office/powerpoint/2010/main" val="2897295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convenient driving experience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Self-driving cars can also provide a pretty convenient driving experience</a:t>
            </a:r>
            <a:r>
              <a:rPr lang="en-US"/>
              <a:t>. </a:t>
            </a:r>
            <a:endParaRPr lang="en-US" dirty="0"/>
          </a:p>
          <a:p>
            <a:pPr>
              <a:spcBef>
                <a:spcPts val="2000"/>
              </a:spcBef>
            </a:pPr>
            <a:r>
              <a:rPr lang="en-US"/>
              <a:t>Especially </a:t>
            </a:r>
            <a:r>
              <a:rPr lang="en-US" dirty="0"/>
              <a:t>in big cities, commuting to work can be quite exhausting due to traffic jams</a:t>
            </a:r>
            <a:r>
              <a:rPr lang="en-US"/>
              <a:t>. </a:t>
            </a:r>
            <a:endParaRPr lang="en-US" dirty="0"/>
          </a:p>
          <a:p>
            <a:pPr>
              <a:spcBef>
                <a:spcPts val="2000"/>
              </a:spcBef>
            </a:pPr>
            <a:r>
              <a:rPr lang="en-US"/>
              <a:t>Navigating </a:t>
            </a:r>
            <a:r>
              <a:rPr lang="en-US" dirty="0"/>
              <a:t>through the city traffic can stress your nerves and may be quite annoying over time</a:t>
            </a:r>
            <a:r>
              <a:rPr lang="en-US"/>
              <a:t>. </a:t>
            </a:r>
            <a:endParaRPr lang="en-US" dirty="0"/>
          </a:p>
          <a:p>
            <a:pPr>
              <a:spcBef>
                <a:spcPts val="2000"/>
              </a:spcBef>
            </a:pPr>
            <a:r>
              <a:rPr lang="en-US"/>
              <a:t>By </a:t>
            </a:r>
            <a:r>
              <a:rPr lang="en-US" dirty="0"/>
              <a:t>using a self-driving car instead, you could simply sit back and relax since your car will be able to navigate through the traffic</a:t>
            </a:r>
            <a:r>
              <a:rPr lang="en-US"/>
              <a:t>. </a:t>
            </a:r>
            <a:endParaRPr lang="en-US" dirty="0"/>
          </a:p>
          <a:p>
            <a:pPr>
              <a:spcBef>
                <a:spcPts val="2000"/>
              </a:spcBef>
            </a:pPr>
            <a:r>
              <a:rPr lang="en-US"/>
              <a:t>You </a:t>
            </a:r>
            <a:r>
              <a:rPr lang="en-US" dirty="0"/>
              <a:t>could even read a book or do something else you like to do instead of focusing on the traffic.</a:t>
            </a:r>
          </a:p>
          <a:p>
            <a:pPr>
              <a:spcBef>
                <a:spcPts val="2000"/>
              </a:spcBef>
            </a:pPr>
            <a:endParaRPr lang="de-DE" dirty="0"/>
          </a:p>
        </p:txBody>
      </p:sp>
    </p:spTree>
    <p:extLst>
      <p:ext uri="{BB962C8B-B14F-4D97-AF65-F5344CB8AC3E}">
        <p14:creationId xmlns:p14="http://schemas.microsoft.com/office/powerpoint/2010/main" val="200143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Potential lower insurance costs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Insurance companies might also reward you for getting a self-driving car since the chances for accidents may be lower and therefore, your insurance premium may become lower as well</a:t>
            </a:r>
            <a:r>
              <a:rPr lang="en-US"/>
              <a:t>. </a:t>
            </a:r>
            <a:endParaRPr lang="en-US" dirty="0"/>
          </a:p>
          <a:p>
            <a:pPr>
              <a:spcBef>
                <a:spcPts val="2000"/>
              </a:spcBef>
            </a:pPr>
            <a:r>
              <a:rPr lang="en-US"/>
              <a:t>Thus</a:t>
            </a:r>
            <a:r>
              <a:rPr lang="en-US" dirty="0"/>
              <a:t>, even though self-driving cars may be more expensive compared to conventional cars, you could save plenty of money on your car insurance in the long run.</a:t>
            </a:r>
          </a:p>
          <a:p>
            <a:pPr>
              <a:spcBef>
                <a:spcPts val="2000"/>
              </a:spcBef>
            </a:pPr>
            <a:endParaRPr lang="de-DE" dirty="0"/>
          </a:p>
        </p:txBody>
      </p:sp>
    </p:spTree>
    <p:extLst>
      <p:ext uri="{BB962C8B-B14F-4D97-AF65-F5344CB8AC3E}">
        <p14:creationId xmlns:p14="http://schemas.microsoft.com/office/powerpoint/2010/main" val="2344956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May be faster on average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Self-driving cars may also be faster than human drivers when it comes to getting to a certain destination</a:t>
            </a:r>
            <a:r>
              <a:rPr lang="en-US"/>
              <a:t>. </a:t>
            </a:r>
            <a:endParaRPr lang="en-US" dirty="0"/>
          </a:p>
          <a:p>
            <a:pPr>
              <a:spcBef>
                <a:spcPts val="2000"/>
              </a:spcBef>
            </a:pPr>
            <a:r>
              <a:rPr lang="en-US"/>
              <a:t>Self-driving </a:t>
            </a:r>
            <a:r>
              <a:rPr lang="en-US" dirty="0"/>
              <a:t>vehicles process plenty of information every second</a:t>
            </a:r>
            <a:r>
              <a:rPr lang="en-US"/>
              <a:t>. </a:t>
            </a:r>
            <a:endParaRPr lang="en-US" dirty="0"/>
          </a:p>
          <a:p>
            <a:pPr>
              <a:spcBef>
                <a:spcPts val="2000"/>
              </a:spcBef>
            </a:pPr>
            <a:r>
              <a:rPr lang="en-US"/>
              <a:t>They </a:t>
            </a:r>
            <a:r>
              <a:rPr lang="en-US" dirty="0"/>
              <a:t>are able to constantly update the fastest route and may be better able to change directions once they detect traffic jams or other issues compared to humans.</a:t>
            </a:r>
          </a:p>
          <a:p>
            <a:pPr>
              <a:spcBef>
                <a:spcPts val="2000"/>
              </a:spcBef>
            </a:pPr>
            <a:endParaRPr lang="de-DE" dirty="0"/>
          </a:p>
        </p:txBody>
      </p:sp>
    </p:spTree>
    <p:extLst>
      <p:ext uri="{BB962C8B-B14F-4D97-AF65-F5344CB8AC3E}">
        <p14:creationId xmlns:p14="http://schemas.microsoft.com/office/powerpoint/2010/main" val="2859676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Makes working while driving possible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Once the technology behind autonomous vehicles becomes mature, people may even be able to work while commuting</a:t>
            </a:r>
            <a:r>
              <a:rPr lang="en-US"/>
              <a:t>. </a:t>
            </a:r>
            <a:endParaRPr lang="en-US" dirty="0"/>
          </a:p>
          <a:p>
            <a:pPr>
              <a:spcBef>
                <a:spcPts val="2000"/>
              </a:spcBef>
            </a:pPr>
            <a:r>
              <a:rPr lang="en-US"/>
              <a:t>Imagine </a:t>
            </a:r>
            <a:r>
              <a:rPr lang="en-US" dirty="0"/>
              <a:t>you have a stressful job and have to finalize a presentation pretty soon</a:t>
            </a:r>
            <a:r>
              <a:rPr lang="en-US"/>
              <a:t>. </a:t>
            </a:r>
            <a:endParaRPr lang="en-US" dirty="0"/>
          </a:p>
          <a:p>
            <a:pPr>
              <a:spcBef>
                <a:spcPts val="2000"/>
              </a:spcBef>
            </a:pPr>
            <a:r>
              <a:rPr lang="en-US"/>
              <a:t>You </a:t>
            </a:r>
            <a:r>
              <a:rPr lang="en-US" dirty="0"/>
              <a:t>could use the time in your car for working on your presentation with your laptop while your car would safely navigate through the traffic</a:t>
            </a:r>
            <a:r>
              <a:rPr lang="en-US"/>
              <a:t>. </a:t>
            </a:r>
            <a:endParaRPr lang="en-US" dirty="0"/>
          </a:p>
          <a:p>
            <a:pPr>
              <a:spcBef>
                <a:spcPts val="2000"/>
              </a:spcBef>
            </a:pPr>
            <a:r>
              <a:rPr lang="en-US"/>
              <a:t>Wouldn’t </a:t>
            </a:r>
            <a:r>
              <a:rPr lang="en-US" dirty="0"/>
              <a:t>that be great?!</a:t>
            </a:r>
          </a:p>
          <a:p>
            <a:pPr>
              <a:spcBef>
                <a:spcPts val="2000"/>
              </a:spcBef>
            </a:pPr>
            <a:endParaRPr lang="de-DE" dirty="0"/>
          </a:p>
        </p:txBody>
      </p:sp>
    </p:spTree>
    <p:extLst>
      <p:ext uri="{BB962C8B-B14F-4D97-AF65-F5344CB8AC3E}">
        <p14:creationId xmlns:p14="http://schemas.microsoft.com/office/powerpoint/2010/main" val="112989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Savings on fuel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self-driving cars are much better to anticipate changes in traffic conditions and therefore could navigate more smoothly, the use of autonomous vehicles may also lead to a decrease in fuel consumption</a:t>
            </a:r>
            <a:r>
              <a:rPr lang="en-US"/>
              <a:t>. </a:t>
            </a:r>
            <a:endParaRPr lang="en-US" dirty="0"/>
          </a:p>
          <a:p>
            <a:pPr>
              <a:spcBef>
                <a:spcPts val="2000"/>
              </a:spcBef>
            </a:pPr>
            <a:r>
              <a:rPr lang="en-US"/>
              <a:t>Over </a:t>
            </a:r>
            <a:r>
              <a:rPr lang="en-US" dirty="0"/>
              <a:t>time, this could save you large amounts of money, which you could use to go even greener at home or also in all other parts of your daily life.</a:t>
            </a:r>
          </a:p>
          <a:p>
            <a:pPr>
              <a:spcBef>
                <a:spcPts val="2000"/>
              </a:spcBef>
            </a:pPr>
            <a:endParaRPr lang="de-DE" dirty="0"/>
          </a:p>
        </p:txBody>
      </p:sp>
    </p:spTree>
    <p:extLst>
      <p:ext uri="{BB962C8B-B14F-4D97-AF65-F5344CB8AC3E}">
        <p14:creationId xmlns:p14="http://schemas.microsoft.com/office/powerpoint/2010/main" val="783362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Improvements in air quality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a reduction in fuel consumption, also the air quality in big cities could be significantly improved</a:t>
            </a:r>
            <a:r>
              <a:rPr lang="en-US"/>
              <a:t>. </a:t>
            </a:r>
            <a:endParaRPr lang="en-US" dirty="0"/>
          </a:p>
          <a:p>
            <a:pPr>
              <a:spcBef>
                <a:spcPts val="2000"/>
              </a:spcBef>
            </a:pPr>
            <a:r>
              <a:rPr lang="en-US"/>
              <a:t>Thus</a:t>
            </a:r>
            <a:r>
              <a:rPr lang="en-US" dirty="0"/>
              <a:t>, lower fuel consumption due to the use of autonomous vehicles does not only save you plenty of money, it could also improve your ecological footprint.</a:t>
            </a:r>
          </a:p>
          <a:p>
            <a:pPr>
              <a:spcBef>
                <a:spcPts val="2000"/>
              </a:spcBef>
            </a:pPr>
            <a:endParaRPr lang="de-DE" dirty="0"/>
          </a:p>
        </p:txBody>
      </p:sp>
    </p:spTree>
    <p:extLst>
      <p:ext uri="{BB962C8B-B14F-4D97-AF65-F5344CB8AC3E}">
        <p14:creationId xmlns:p14="http://schemas.microsoft.com/office/powerpoint/2010/main" val="1930821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car thefts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self-driving cars are usually equipped with quite advanced technology, thieves may refrain from stealing these cars since they fear to get caught pretty soon. </a:t>
            </a:r>
          </a:p>
          <a:p>
            <a:pPr>
              <a:spcBef>
                <a:spcPts val="2000"/>
              </a:spcBef>
            </a:pPr>
            <a:r>
              <a:rPr lang="en-US" dirty="0"/>
              <a:t>Moreover, these cars may also have additional safety features so they might be almost impossible to steal anyway. </a:t>
            </a:r>
          </a:p>
          <a:p>
            <a:pPr>
              <a:spcBef>
                <a:spcPts val="2000"/>
              </a:spcBef>
            </a:pPr>
            <a:r>
              <a:rPr lang="en-US" dirty="0"/>
              <a:t>Thus, by buying an autonomous car, also the risk of car thefts would be lowered.</a:t>
            </a:r>
          </a:p>
          <a:p>
            <a:pPr>
              <a:spcBef>
                <a:spcPts val="2000"/>
              </a:spcBef>
            </a:pPr>
            <a:endParaRPr lang="de-DE" dirty="0"/>
          </a:p>
        </p:txBody>
      </p:sp>
    </p:spTree>
    <p:extLst>
      <p:ext uri="{BB962C8B-B14F-4D97-AF65-F5344CB8AC3E}">
        <p14:creationId xmlns:p14="http://schemas.microsoft.com/office/powerpoint/2010/main" val="213575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fatalities due to driver mistakes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Driving mistakes are the biggest source of deadly car accidents</a:t>
            </a:r>
            <a:r>
              <a:rPr lang="en-US"/>
              <a:t>. </a:t>
            </a:r>
            <a:endParaRPr lang="en-US" dirty="0"/>
          </a:p>
          <a:p>
            <a:pPr>
              <a:spcBef>
                <a:spcPts val="2000"/>
              </a:spcBef>
            </a:pPr>
            <a:r>
              <a:rPr lang="en-US"/>
              <a:t>Humans </a:t>
            </a:r>
            <a:r>
              <a:rPr lang="en-US" dirty="0"/>
              <a:t>are not perfect and make mistakes on a frequent basis</a:t>
            </a:r>
            <a:r>
              <a:rPr lang="en-US"/>
              <a:t>. </a:t>
            </a:r>
            <a:endParaRPr lang="en-US" dirty="0"/>
          </a:p>
          <a:p>
            <a:pPr>
              <a:spcBef>
                <a:spcPts val="2000"/>
              </a:spcBef>
            </a:pPr>
            <a:r>
              <a:rPr lang="en-US"/>
              <a:t>Using </a:t>
            </a:r>
            <a:r>
              <a:rPr lang="en-US" dirty="0"/>
              <a:t>autonomous cars may greatly mitigate this issue since machines will make almost no mistakes at all</a:t>
            </a:r>
            <a:r>
              <a:rPr lang="en-US"/>
              <a:t>. </a:t>
            </a:r>
            <a:endParaRPr lang="en-US" dirty="0"/>
          </a:p>
          <a:p>
            <a:pPr>
              <a:spcBef>
                <a:spcPts val="2000"/>
              </a:spcBef>
            </a:pPr>
            <a:r>
              <a:rPr lang="en-US"/>
              <a:t>Thus</a:t>
            </a:r>
            <a:r>
              <a:rPr lang="en-US" dirty="0"/>
              <a:t>, using self-driving cars could greatly reduce the number of fatalities due to car accidents each year.</a:t>
            </a:r>
          </a:p>
          <a:p>
            <a:pPr>
              <a:spcBef>
                <a:spcPts val="2000"/>
              </a:spcBef>
            </a:pPr>
            <a:endParaRPr lang="de-DE" dirty="0"/>
          </a:p>
        </p:txBody>
      </p:sp>
    </p:spTree>
    <p:extLst>
      <p:ext uri="{BB962C8B-B14F-4D97-AF65-F5344CB8AC3E}">
        <p14:creationId xmlns:p14="http://schemas.microsoft.com/office/powerpoint/2010/main" val="1976121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Economic advantages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also economic advantages related to the use of self-driving cars</a:t>
            </a:r>
            <a:r>
              <a:rPr lang="en-US"/>
              <a:t>. </a:t>
            </a:r>
            <a:endParaRPr lang="en-US" dirty="0"/>
          </a:p>
          <a:p>
            <a:pPr>
              <a:spcBef>
                <a:spcPts val="2000"/>
              </a:spcBef>
            </a:pPr>
            <a:r>
              <a:rPr lang="en-US"/>
              <a:t>Since </a:t>
            </a:r>
            <a:r>
              <a:rPr lang="en-US" dirty="0"/>
              <a:t>the number of car accidents could be significantly reduced, also government spending for the police and ambulance could be significantly lowered</a:t>
            </a:r>
            <a:r>
              <a:rPr lang="en-US"/>
              <a:t>. </a:t>
            </a:r>
            <a:endParaRPr lang="en-US" dirty="0"/>
          </a:p>
          <a:p>
            <a:pPr>
              <a:spcBef>
                <a:spcPts val="2000"/>
              </a:spcBef>
            </a:pPr>
            <a:r>
              <a:rPr lang="en-US"/>
              <a:t>In </a:t>
            </a:r>
            <a:r>
              <a:rPr lang="en-US" dirty="0"/>
              <a:t>turn, this would save plenty of taxpayer money.</a:t>
            </a:r>
          </a:p>
          <a:p>
            <a:pPr>
              <a:spcBef>
                <a:spcPts val="2000"/>
              </a:spcBef>
            </a:pPr>
            <a:endParaRPr lang="de-DE" dirty="0"/>
          </a:p>
        </p:txBody>
      </p:sp>
    </p:spTree>
    <p:extLst>
      <p:ext uri="{BB962C8B-B14F-4D97-AF65-F5344CB8AC3E}">
        <p14:creationId xmlns:p14="http://schemas.microsoft.com/office/powerpoint/2010/main" val="151393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Advantages of Self-Driving Cars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70000" lnSpcReduction="20000"/>
          </a:bodyPr>
          <a:lstStyle/>
          <a:p>
            <a:r>
              <a:rPr lang="en-US" b="1" dirty="0"/>
              <a:t>Machines don’t get tired</a:t>
            </a:r>
            <a:endParaRPr lang="en-US" dirty="0"/>
          </a:p>
          <a:p>
            <a:r>
              <a:rPr lang="en-US" b="1" dirty="0"/>
              <a:t>Robots make fewer mistakes</a:t>
            </a:r>
            <a:endParaRPr lang="en-US" dirty="0"/>
          </a:p>
          <a:p>
            <a:r>
              <a:rPr lang="en-US" b="1" dirty="0"/>
              <a:t>Systems do not have emotions</a:t>
            </a:r>
            <a:endParaRPr lang="en-US" dirty="0"/>
          </a:p>
          <a:p>
            <a:r>
              <a:rPr lang="en-US" b="1" dirty="0"/>
              <a:t>No risk of drunk driving</a:t>
            </a:r>
            <a:endParaRPr lang="en-US" dirty="0"/>
          </a:p>
          <a:p>
            <a:r>
              <a:rPr lang="en-US" b="1" dirty="0"/>
              <a:t>Robots are able to constantly focus</a:t>
            </a:r>
            <a:endParaRPr lang="en-US" dirty="0"/>
          </a:p>
          <a:p>
            <a:r>
              <a:rPr lang="en-US" b="1" dirty="0"/>
              <a:t>Self-driving cars follow traffic rules</a:t>
            </a:r>
            <a:endParaRPr lang="en-US" dirty="0"/>
          </a:p>
          <a:p>
            <a:r>
              <a:rPr lang="en-US" b="1" dirty="0"/>
              <a:t>Robots have higher attention spans</a:t>
            </a:r>
            <a:endParaRPr lang="en-US" dirty="0"/>
          </a:p>
          <a:p>
            <a:r>
              <a:rPr lang="en-US" b="1" dirty="0"/>
              <a:t>Improvements in mobility for people who can’t drive</a:t>
            </a:r>
            <a:endParaRPr lang="en-US" dirty="0"/>
          </a:p>
          <a:p>
            <a:r>
              <a:rPr lang="en-US" b="1" dirty="0"/>
              <a:t>More convenient driving experience</a:t>
            </a:r>
            <a:endParaRPr lang="en-US" dirty="0"/>
          </a:p>
          <a:p>
            <a:r>
              <a:rPr lang="en-US" b="1" dirty="0"/>
              <a:t>Potential lower insurance costs</a:t>
            </a:r>
            <a:endParaRPr lang="en-US" dirty="0"/>
          </a:p>
          <a:p>
            <a:r>
              <a:rPr lang="en-US" b="1" dirty="0"/>
              <a:t>May be faster on average</a:t>
            </a:r>
            <a:endParaRPr lang="en-US" dirty="0"/>
          </a:p>
          <a:p>
            <a:r>
              <a:rPr lang="en-US" b="1" dirty="0"/>
              <a:t>Makes working while driving possible</a:t>
            </a:r>
            <a:endParaRPr lang="en-US" dirty="0"/>
          </a:p>
          <a:p>
            <a:r>
              <a:rPr lang="en-US" b="1" dirty="0"/>
              <a:t>Savings on fuel</a:t>
            </a:r>
            <a:endParaRPr lang="en-US" dirty="0"/>
          </a:p>
          <a:p>
            <a:r>
              <a:rPr lang="en-US" b="1" dirty="0"/>
              <a:t>Improvements in air quality</a:t>
            </a:r>
            <a:endParaRPr lang="en-US" dirty="0"/>
          </a:p>
          <a:p>
            <a:r>
              <a:rPr lang="en-US" b="1" dirty="0"/>
              <a:t>Reduction in car thefts</a:t>
            </a:r>
            <a:endParaRPr lang="en-US" dirty="0"/>
          </a:p>
          <a:p>
            <a:r>
              <a:rPr lang="en-US" b="1" dirty="0"/>
              <a:t>Reduction of fatalities due to driver mistakes</a:t>
            </a:r>
            <a:endParaRPr lang="en-US" dirty="0"/>
          </a:p>
          <a:p>
            <a:r>
              <a:rPr lang="en-US" b="1" dirty="0"/>
              <a:t>Economic advantages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Disadvantages of Self-Driving Cars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Higher unemployment rate since less cab drivers are needed</a:t>
            </a:r>
            <a:endParaRPr lang="en-US" dirty="0"/>
          </a:p>
          <a:p>
            <a:r>
              <a:rPr lang="en-US" b="1" dirty="0"/>
              <a:t>People may unlearn how to drive manually</a:t>
            </a:r>
            <a:endParaRPr lang="en-US" dirty="0"/>
          </a:p>
          <a:p>
            <a:r>
              <a:rPr lang="en-US" b="1" dirty="0"/>
              <a:t>Higher congestion levels</a:t>
            </a:r>
            <a:endParaRPr lang="en-US" dirty="0"/>
          </a:p>
          <a:p>
            <a:r>
              <a:rPr lang="en-US" b="1" dirty="0"/>
              <a:t>High R&amp;D costs</a:t>
            </a:r>
            <a:endParaRPr lang="en-US" dirty="0"/>
          </a:p>
          <a:p>
            <a:r>
              <a:rPr lang="en-US" b="1" dirty="0"/>
              <a:t>High initial purchase price</a:t>
            </a:r>
            <a:endParaRPr lang="en-US" dirty="0"/>
          </a:p>
          <a:p>
            <a:r>
              <a:rPr lang="en-US" b="1" dirty="0"/>
              <a:t>Maintenance may be difficult and costly</a:t>
            </a:r>
            <a:endParaRPr lang="en-US" dirty="0"/>
          </a:p>
          <a:p>
            <a:r>
              <a:rPr lang="en-US" b="1" dirty="0"/>
              <a:t>Privacy concerns</a:t>
            </a:r>
            <a:endParaRPr lang="en-US" dirty="0"/>
          </a:p>
          <a:p>
            <a:r>
              <a:rPr lang="en-US" b="1" dirty="0"/>
              <a:t>Fun of driving may decrease</a:t>
            </a:r>
            <a:endParaRPr lang="en-US" dirty="0"/>
          </a:p>
          <a:p>
            <a:r>
              <a:rPr lang="en-US" b="1" dirty="0"/>
              <a:t>Moral concerns</a:t>
            </a:r>
            <a:endParaRPr lang="en-US" dirty="0"/>
          </a:p>
          <a:p>
            <a:r>
              <a:rPr lang="en-US" b="1" dirty="0"/>
              <a:t>Technical errors</a:t>
            </a:r>
            <a:endParaRPr lang="en-US" dirty="0"/>
          </a:p>
          <a:p>
            <a:r>
              <a:rPr lang="en-US" b="1" dirty="0"/>
              <a:t>Hacking issues</a:t>
            </a:r>
            <a:endParaRPr lang="en-US" dirty="0"/>
          </a:p>
          <a:p>
            <a:r>
              <a:rPr lang="en-US" b="1" dirty="0"/>
              <a:t>Bad weather may prevent technical systems to work properly</a:t>
            </a:r>
            <a:endParaRPr lang="en-US" dirty="0"/>
          </a:p>
          <a:p>
            <a:r>
              <a:rPr lang="en-US" b="1" dirty="0"/>
              <a:t>People may not be willing to accept this technology</a:t>
            </a:r>
            <a:endParaRPr lang="en-US" dirty="0"/>
          </a:p>
          <a:p>
            <a:r>
              <a:rPr lang="en-US" b="1" dirty="0"/>
              <a:t>High regulatory restrictions</a:t>
            </a:r>
            <a:endParaRPr lang="en-US" dirty="0"/>
          </a:p>
          <a:p>
            <a:r>
              <a:rPr lang="en-US" b="1" dirty="0"/>
              <a:t>Insurance issues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Higher unemployment rate since less cab drivers are needed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there are several important advantages of self-driving cars, there are also some problems. </a:t>
            </a:r>
          </a:p>
          <a:p>
            <a:pPr>
              <a:spcBef>
                <a:spcPts val="2000"/>
              </a:spcBef>
            </a:pPr>
            <a:r>
              <a:rPr lang="en-US" dirty="0"/>
              <a:t>For instance, the use of autonomous cars may lead to higher unemployment in the transportation sector since many cab drivers are no longer needed anymore. </a:t>
            </a:r>
          </a:p>
          <a:p>
            <a:pPr>
              <a:spcBef>
                <a:spcPts val="2000"/>
              </a:spcBef>
            </a:pPr>
            <a:r>
              <a:rPr lang="en-US" dirty="0"/>
              <a:t>Thus, for this group of people, self-driving cars can be regarded to be rather negative than positive.</a:t>
            </a:r>
          </a:p>
          <a:p>
            <a:pPr>
              <a:spcBef>
                <a:spcPts val="2000"/>
              </a:spcBef>
            </a:pPr>
            <a:endParaRPr lang="de-DE" dirty="0"/>
          </a:p>
        </p:txBody>
      </p:sp>
    </p:spTree>
    <p:extLst>
      <p:ext uri="{BB962C8B-B14F-4D97-AF65-F5344CB8AC3E}">
        <p14:creationId xmlns:p14="http://schemas.microsoft.com/office/powerpoint/2010/main" val="727700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People may unlearn how to drive manually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is that many people will no longer be able to drive manually. </a:t>
            </a:r>
          </a:p>
          <a:p>
            <a:pPr>
              <a:spcBef>
                <a:spcPts val="2000"/>
              </a:spcBef>
            </a:pPr>
            <a:r>
              <a:rPr lang="en-US" dirty="0"/>
              <a:t>As long as the autonomous vehicle is working properly, this is not a big issue. </a:t>
            </a:r>
          </a:p>
          <a:p>
            <a:pPr>
              <a:spcBef>
                <a:spcPts val="2000"/>
              </a:spcBef>
            </a:pPr>
            <a:r>
              <a:rPr lang="en-US" dirty="0"/>
              <a:t>However, once the self-driving system suffers from any issues, it might be important to be able to navigate the car manually in a safe manner. </a:t>
            </a:r>
          </a:p>
          <a:p>
            <a:pPr>
              <a:spcBef>
                <a:spcPts val="2000"/>
              </a:spcBef>
            </a:pPr>
            <a:r>
              <a:rPr lang="en-US" dirty="0"/>
              <a:t>Thus, even if the use of self-driving cars becomes the industry standard, we should still make sure that people have a minimum skill in manual driving in order to solve issues in case the autonomous system fails.</a:t>
            </a:r>
          </a:p>
          <a:p>
            <a:pPr>
              <a:spcBef>
                <a:spcPts val="2000"/>
              </a:spcBef>
            </a:pPr>
            <a:endParaRPr lang="de-DE" dirty="0"/>
          </a:p>
        </p:txBody>
      </p:sp>
    </p:spTree>
    <p:extLst>
      <p:ext uri="{BB962C8B-B14F-4D97-AF65-F5344CB8AC3E}">
        <p14:creationId xmlns:p14="http://schemas.microsoft.com/office/powerpoint/2010/main" val="3902622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congestion levels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self-driving cars are quite convenient, the introduction of this technology might lead to higher congestion levels since the number of cars might increase. </a:t>
            </a:r>
          </a:p>
          <a:p>
            <a:pPr>
              <a:spcBef>
                <a:spcPts val="2000"/>
              </a:spcBef>
            </a:pPr>
            <a:r>
              <a:rPr lang="en-US" dirty="0"/>
              <a:t>For instance, people who have no driver license may just buy an autonomous car. </a:t>
            </a:r>
          </a:p>
          <a:p>
            <a:pPr>
              <a:spcBef>
                <a:spcPts val="2000"/>
              </a:spcBef>
            </a:pPr>
            <a:r>
              <a:rPr lang="en-US" dirty="0"/>
              <a:t>Thus, if the number of cars on our streets increase, self-driving cars may also imply a negative effect on our environment since more greenhouse gases will be emitted into our atmosphere.</a:t>
            </a:r>
          </a:p>
          <a:p>
            <a:pPr>
              <a:spcBef>
                <a:spcPts val="2000"/>
              </a:spcBef>
            </a:pPr>
            <a:endParaRPr lang="de-DE" dirty="0"/>
          </a:p>
        </p:txBody>
      </p:sp>
    </p:spTree>
    <p:extLst>
      <p:ext uri="{BB962C8B-B14F-4D97-AF65-F5344CB8AC3E}">
        <p14:creationId xmlns:p14="http://schemas.microsoft.com/office/powerpoint/2010/main" val="4103922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R&amp;D costs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the technology behind autonomous vehicles is quite promising, plenty of money has still to be invested in order to make it safe enough for mass transportation. </a:t>
            </a:r>
          </a:p>
          <a:p>
            <a:pPr>
              <a:spcBef>
                <a:spcPts val="2000"/>
              </a:spcBef>
            </a:pPr>
            <a:r>
              <a:rPr lang="en-US" dirty="0"/>
              <a:t>Until this kind of technology is mature enough, hundreds of billions of dollars have to be spend and plenty of research has to be done. </a:t>
            </a:r>
          </a:p>
          <a:p>
            <a:pPr>
              <a:spcBef>
                <a:spcPts val="2000"/>
              </a:spcBef>
            </a:pPr>
            <a:r>
              <a:rPr lang="en-US" dirty="0"/>
              <a:t>It could take one more decade until we will be able to transit to autonomous cars on a large scale.</a:t>
            </a:r>
          </a:p>
          <a:p>
            <a:pPr>
              <a:spcBef>
                <a:spcPts val="2000"/>
              </a:spcBef>
            </a:pPr>
            <a:endParaRPr lang="de-DE" dirty="0"/>
          </a:p>
        </p:txBody>
      </p:sp>
    </p:spTree>
    <p:extLst>
      <p:ext uri="{BB962C8B-B14F-4D97-AF65-F5344CB8AC3E}">
        <p14:creationId xmlns:p14="http://schemas.microsoft.com/office/powerpoint/2010/main" val="3579752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initial purchase price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at the beginning, autonomous cars will be quite expensive. </a:t>
            </a:r>
          </a:p>
          <a:p>
            <a:pPr>
              <a:spcBef>
                <a:spcPts val="2000"/>
              </a:spcBef>
            </a:pPr>
            <a:r>
              <a:rPr lang="en-US" dirty="0"/>
              <a:t>Industry experts estimate that a self-driving car could cost hundreds of thousands of dollars. </a:t>
            </a:r>
          </a:p>
          <a:p>
            <a:pPr>
              <a:spcBef>
                <a:spcPts val="2000"/>
              </a:spcBef>
            </a:pPr>
            <a:r>
              <a:rPr lang="en-US" dirty="0"/>
              <a:t>However, this is true for most technologies. </a:t>
            </a:r>
          </a:p>
          <a:p>
            <a:pPr>
              <a:spcBef>
                <a:spcPts val="2000"/>
              </a:spcBef>
            </a:pPr>
            <a:r>
              <a:rPr lang="en-US" dirty="0"/>
              <a:t>At the beginning, they are quite expensive. </a:t>
            </a:r>
          </a:p>
          <a:p>
            <a:pPr>
              <a:spcBef>
                <a:spcPts val="2000"/>
              </a:spcBef>
            </a:pPr>
            <a:r>
              <a:rPr lang="en-US" dirty="0"/>
              <a:t>Once time goes by and technology improves, the price may drop significantly. </a:t>
            </a:r>
          </a:p>
          <a:p>
            <a:pPr>
              <a:spcBef>
                <a:spcPts val="2000"/>
              </a:spcBef>
            </a:pPr>
            <a:r>
              <a:rPr lang="en-US" dirty="0"/>
              <a:t>Thus, even though self-driving cars would not be affordable for most people at the beginning, over time, they would likely be affordable for most middle-class families.</a:t>
            </a:r>
          </a:p>
          <a:p>
            <a:pPr>
              <a:spcBef>
                <a:spcPts val="2000"/>
              </a:spcBef>
            </a:pPr>
            <a:endParaRPr lang="de-DE" dirty="0"/>
          </a:p>
        </p:txBody>
      </p:sp>
    </p:spTree>
    <p:extLst>
      <p:ext uri="{BB962C8B-B14F-4D97-AF65-F5344CB8AC3E}">
        <p14:creationId xmlns:p14="http://schemas.microsoft.com/office/powerpoint/2010/main" val="3474420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Maintenance may be difficult and costly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technology behind autonomous vehicles is not mature yet, so is the knowledge of most mechanics</a:t>
            </a:r>
            <a:r>
              <a:rPr lang="en-US"/>
              <a:t>. </a:t>
            </a:r>
            <a:endParaRPr lang="en-US" dirty="0"/>
          </a:p>
          <a:p>
            <a:pPr>
              <a:spcBef>
                <a:spcPts val="2000"/>
              </a:spcBef>
            </a:pPr>
            <a:r>
              <a:rPr lang="en-US"/>
              <a:t>Many </a:t>
            </a:r>
            <a:r>
              <a:rPr lang="en-US" dirty="0"/>
              <a:t>car repair shops may not be able to fix issues of self-driving cars in a proper manner and owners of those cars may have a hard time finding someone who is experienced enough in this field to fix his car</a:t>
            </a:r>
            <a:r>
              <a:rPr lang="en-US"/>
              <a:t>. </a:t>
            </a:r>
            <a:endParaRPr lang="en-US" dirty="0"/>
          </a:p>
          <a:p>
            <a:pPr>
              <a:spcBef>
                <a:spcPts val="2000"/>
              </a:spcBef>
            </a:pPr>
            <a:r>
              <a:rPr lang="en-US"/>
              <a:t>Thus</a:t>
            </a:r>
            <a:r>
              <a:rPr lang="en-US" dirty="0"/>
              <a:t>, the maintenance of autonomous cars might be quite difficult and also costly.</a:t>
            </a:r>
          </a:p>
          <a:p>
            <a:pPr>
              <a:spcBef>
                <a:spcPts val="2000"/>
              </a:spcBef>
            </a:pPr>
            <a:endParaRPr lang="de-DE" dirty="0"/>
          </a:p>
        </p:txBody>
      </p:sp>
    </p:spTree>
    <p:extLst>
      <p:ext uri="{BB962C8B-B14F-4D97-AF65-F5344CB8AC3E}">
        <p14:creationId xmlns:p14="http://schemas.microsoft.com/office/powerpoint/2010/main" val="4054437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Privacy concerns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plenty of data is needed in order to make autonomous driving possible, critics of autonomous cars often have serious privacy concerns regarding this technology</a:t>
            </a:r>
            <a:r>
              <a:rPr lang="en-US"/>
              <a:t>. </a:t>
            </a:r>
            <a:endParaRPr lang="en-US" dirty="0"/>
          </a:p>
          <a:p>
            <a:pPr>
              <a:spcBef>
                <a:spcPts val="2000"/>
              </a:spcBef>
            </a:pPr>
            <a:r>
              <a:rPr lang="en-US"/>
              <a:t>For </a:t>
            </a:r>
            <a:r>
              <a:rPr lang="en-US" dirty="0"/>
              <a:t>instance, the general public would not be able to track where their data is stored and for what other purposes it might be used</a:t>
            </a:r>
            <a:r>
              <a:rPr lang="en-US"/>
              <a:t>. </a:t>
            </a:r>
            <a:endParaRPr lang="en-US" dirty="0"/>
          </a:p>
          <a:p>
            <a:pPr>
              <a:spcBef>
                <a:spcPts val="2000"/>
              </a:spcBef>
            </a:pPr>
            <a:r>
              <a:rPr lang="en-US"/>
              <a:t>Thus</a:t>
            </a:r>
            <a:r>
              <a:rPr lang="en-US" dirty="0"/>
              <a:t>, autonomous car companies have to make sure that personal data is properly protected and not misused in order to keep the trust of the general public.</a:t>
            </a:r>
          </a:p>
          <a:p>
            <a:pPr>
              <a:spcBef>
                <a:spcPts val="2000"/>
              </a:spcBef>
            </a:pPr>
            <a:endParaRPr lang="de-DE" dirty="0"/>
          </a:p>
        </p:txBody>
      </p:sp>
    </p:spTree>
    <p:extLst>
      <p:ext uri="{BB962C8B-B14F-4D97-AF65-F5344CB8AC3E}">
        <p14:creationId xmlns:p14="http://schemas.microsoft.com/office/powerpoint/2010/main" val="2394894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Fun of driving may decrease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also enjoy driving their cars very much</a:t>
            </a:r>
            <a:r>
              <a:rPr lang="en-US"/>
              <a:t>. </a:t>
            </a:r>
            <a:endParaRPr lang="en-US" dirty="0"/>
          </a:p>
          <a:p>
            <a:pPr>
              <a:spcBef>
                <a:spcPts val="2000"/>
              </a:spcBef>
            </a:pPr>
            <a:r>
              <a:rPr lang="en-US"/>
              <a:t>For </a:t>
            </a:r>
            <a:r>
              <a:rPr lang="en-US" dirty="0"/>
              <a:t>them, driving their car is their hobby and those people might not be happy with an autonomous car</a:t>
            </a:r>
            <a:r>
              <a:rPr lang="en-US"/>
              <a:t>. </a:t>
            </a:r>
            <a:endParaRPr lang="en-US" dirty="0"/>
          </a:p>
          <a:p>
            <a:pPr>
              <a:spcBef>
                <a:spcPts val="2000"/>
              </a:spcBef>
            </a:pPr>
            <a:r>
              <a:rPr lang="en-US"/>
              <a:t>Thus</a:t>
            </a:r>
            <a:r>
              <a:rPr lang="en-US" dirty="0"/>
              <a:t>, for some people, autonomous cars may not be suitable since they might lose part of the fun regarding the driving experience.</a:t>
            </a:r>
          </a:p>
          <a:p>
            <a:pPr>
              <a:spcBef>
                <a:spcPts val="2000"/>
              </a:spcBef>
            </a:pPr>
            <a:endParaRPr lang="de-DE" dirty="0"/>
          </a:p>
        </p:txBody>
      </p:sp>
    </p:spTree>
    <p:extLst>
      <p:ext uri="{BB962C8B-B14F-4D97-AF65-F5344CB8AC3E}">
        <p14:creationId xmlns:p14="http://schemas.microsoft.com/office/powerpoint/2010/main" val="2416603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Moral concerns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Autonomous driving is also often criticized due to ethical concerns. </a:t>
            </a:r>
          </a:p>
          <a:p>
            <a:pPr>
              <a:spcBef>
                <a:spcPts val="2000"/>
              </a:spcBef>
            </a:pPr>
            <a:r>
              <a:rPr lang="en-US" dirty="0"/>
              <a:t>For instance, in case of emergency, an autonomous car has to decide whether it wants to take action A or B. </a:t>
            </a:r>
          </a:p>
          <a:p>
            <a:pPr>
              <a:spcBef>
                <a:spcPts val="2000"/>
              </a:spcBef>
            </a:pPr>
            <a:r>
              <a:rPr lang="en-US" dirty="0"/>
              <a:t>Let’s assume action A is hitting another car and action B will result in an injury for the driver due to a sidestep. </a:t>
            </a:r>
          </a:p>
          <a:p>
            <a:pPr>
              <a:spcBef>
                <a:spcPts val="2000"/>
              </a:spcBef>
            </a:pPr>
            <a:r>
              <a:rPr lang="en-US" dirty="0"/>
              <a:t>If there are no other options, the car has to decide whether it wants to save the driver or the other car. </a:t>
            </a:r>
          </a:p>
          <a:p>
            <a:pPr>
              <a:spcBef>
                <a:spcPts val="2000"/>
              </a:spcBef>
            </a:pPr>
            <a:r>
              <a:rPr lang="en-US" dirty="0"/>
              <a:t>Many people claim that this cannot be justified from an ethical standpoint that we let machines decide when it comes to saving or taking the lives of people.</a:t>
            </a:r>
          </a:p>
          <a:p>
            <a:pPr>
              <a:spcBef>
                <a:spcPts val="2000"/>
              </a:spcBef>
            </a:pPr>
            <a:endParaRPr lang="de-DE" dirty="0"/>
          </a:p>
        </p:txBody>
      </p:sp>
    </p:spTree>
    <p:extLst>
      <p:ext uri="{BB962C8B-B14F-4D97-AF65-F5344CB8AC3E}">
        <p14:creationId xmlns:p14="http://schemas.microsoft.com/office/powerpoint/2010/main" val="381144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Machines don’t get tired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pPr>
              <a:spcBef>
                <a:spcPts val="2000"/>
              </a:spcBef>
            </a:pPr>
            <a:r>
              <a:rPr lang="en-US" dirty="0"/>
              <a:t>An important advantage of self-driving cars is that unlike humans, machines do not get tired. </a:t>
            </a:r>
          </a:p>
          <a:p>
            <a:pPr>
              <a:spcBef>
                <a:spcPts val="2000"/>
              </a:spcBef>
            </a:pPr>
            <a:r>
              <a:rPr lang="en-US" dirty="0"/>
              <a:t>Many accidents are caused each year due to the fact that drivers fall asleep while driving their cars. </a:t>
            </a:r>
          </a:p>
          <a:p>
            <a:pPr>
              <a:spcBef>
                <a:spcPts val="2000"/>
              </a:spcBef>
            </a:pPr>
            <a:r>
              <a:rPr lang="en-US" dirty="0"/>
              <a:t>Thus, by using autonomous cars, drivers could actually fall asleep without causing any trouble since the machine would navigate through the traffic and the number of accidents could be greatly reduced.</a:t>
            </a:r>
          </a:p>
          <a:p>
            <a:pPr>
              <a:spcBef>
                <a:spcPts val="2000"/>
              </a:spcBef>
            </a:pPr>
            <a:endParaRPr lang="de-DE" dirty="0"/>
          </a:p>
        </p:txBody>
      </p:sp>
    </p:spTree>
    <p:extLst>
      <p:ext uri="{BB962C8B-B14F-4D97-AF65-F5344CB8AC3E}">
        <p14:creationId xmlns:p14="http://schemas.microsoft.com/office/powerpoint/2010/main" val="1787723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Technical errors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machines usually do not make too many mistakes, there had been accidents with self-driving cars in the past. </a:t>
            </a:r>
          </a:p>
          <a:p>
            <a:pPr>
              <a:spcBef>
                <a:spcPts val="2000"/>
              </a:spcBef>
            </a:pPr>
            <a:r>
              <a:rPr lang="en-US" dirty="0"/>
              <a:t>This is also due to the fact that the technology behind self-driving cars is not mature yet. </a:t>
            </a:r>
          </a:p>
          <a:p>
            <a:pPr>
              <a:spcBef>
                <a:spcPts val="2000"/>
              </a:spcBef>
            </a:pPr>
            <a:r>
              <a:rPr lang="en-US" dirty="0"/>
              <a:t>Over time, the probability for accidents related to self-driving cars will decrease. </a:t>
            </a:r>
          </a:p>
          <a:p>
            <a:pPr>
              <a:spcBef>
                <a:spcPts val="2000"/>
              </a:spcBef>
            </a:pPr>
            <a:r>
              <a:rPr lang="en-US" dirty="0"/>
              <a:t>Thus, even though technical errors are possible, they are still far less likely than mistakes that are made by humans.</a:t>
            </a:r>
          </a:p>
          <a:p>
            <a:pPr>
              <a:spcBef>
                <a:spcPts val="2000"/>
              </a:spcBef>
            </a:pPr>
            <a:endParaRPr lang="de-DE" dirty="0"/>
          </a:p>
        </p:txBody>
      </p:sp>
    </p:spTree>
    <p:extLst>
      <p:ext uri="{BB962C8B-B14F-4D97-AF65-F5344CB8AC3E}">
        <p14:creationId xmlns:p14="http://schemas.microsoft.com/office/powerpoint/2010/main" val="2777329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Hacking issues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danger of self-driving vehicles are issues related to hacking</a:t>
            </a:r>
            <a:r>
              <a:rPr lang="en-US"/>
              <a:t>. </a:t>
            </a:r>
            <a:endParaRPr lang="en-US" dirty="0"/>
          </a:p>
          <a:p>
            <a:pPr>
              <a:spcBef>
                <a:spcPts val="2000"/>
              </a:spcBef>
            </a:pPr>
            <a:r>
              <a:rPr lang="en-US"/>
              <a:t>If </a:t>
            </a:r>
            <a:r>
              <a:rPr lang="en-US" dirty="0"/>
              <a:t>hackers are able to attack the systems that are needed for self-driving cars to work properly, this could lead to a variety of serious accidents</a:t>
            </a:r>
            <a:r>
              <a:rPr lang="en-US"/>
              <a:t>. </a:t>
            </a:r>
            <a:endParaRPr lang="en-US" dirty="0"/>
          </a:p>
          <a:p>
            <a:pPr>
              <a:spcBef>
                <a:spcPts val="2000"/>
              </a:spcBef>
            </a:pPr>
            <a:r>
              <a:rPr lang="en-US"/>
              <a:t>Therefore</a:t>
            </a:r>
            <a:r>
              <a:rPr lang="en-US" dirty="0"/>
              <a:t>, car companies have to make sure that the underlying data systems are protected properly in order to fight hacking attacks and to assure the safety of autonomous cars.</a:t>
            </a:r>
          </a:p>
          <a:p>
            <a:pPr>
              <a:spcBef>
                <a:spcPts val="2000"/>
              </a:spcBef>
            </a:pPr>
            <a:endParaRPr lang="de-DE" dirty="0"/>
          </a:p>
        </p:txBody>
      </p:sp>
    </p:spTree>
    <p:extLst>
      <p:ext uri="{BB962C8B-B14F-4D97-AF65-F5344CB8AC3E}">
        <p14:creationId xmlns:p14="http://schemas.microsoft.com/office/powerpoint/2010/main" val="335246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Bad weather may prevent technical systems to work properly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sensors of autonomous cars are also vulnerable to bad weather conditions</a:t>
            </a:r>
            <a:r>
              <a:rPr lang="en-US"/>
              <a:t>. </a:t>
            </a:r>
            <a:endParaRPr lang="en-US" dirty="0"/>
          </a:p>
          <a:p>
            <a:pPr>
              <a:spcBef>
                <a:spcPts val="2000"/>
              </a:spcBef>
            </a:pPr>
            <a:r>
              <a:rPr lang="en-US"/>
              <a:t>For </a:t>
            </a:r>
            <a:r>
              <a:rPr lang="en-US" dirty="0"/>
              <a:t>instance, if there is heavy rain or a snowstorm, it is hard for autonomous cars to navigate properly since the sensors might not work in a reliable manner</a:t>
            </a:r>
            <a:r>
              <a:rPr lang="en-US"/>
              <a:t>. </a:t>
            </a:r>
            <a:endParaRPr lang="en-US" dirty="0"/>
          </a:p>
          <a:p>
            <a:pPr>
              <a:spcBef>
                <a:spcPts val="2000"/>
              </a:spcBef>
            </a:pPr>
            <a:r>
              <a:rPr lang="en-US"/>
              <a:t>Thus</a:t>
            </a:r>
            <a:r>
              <a:rPr lang="en-US" dirty="0"/>
              <a:t>, researchers also have to solve this issue before autonomous cars can be used by the general public on a large scale.</a:t>
            </a:r>
          </a:p>
          <a:p>
            <a:pPr>
              <a:spcBef>
                <a:spcPts val="2000"/>
              </a:spcBef>
            </a:pPr>
            <a:endParaRPr lang="de-DE" dirty="0"/>
          </a:p>
        </p:txBody>
      </p:sp>
    </p:spTree>
    <p:extLst>
      <p:ext uri="{BB962C8B-B14F-4D97-AF65-F5344CB8AC3E}">
        <p14:creationId xmlns:p14="http://schemas.microsoft.com/office/powerpoint/2010/main" val="326023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People may not be willing to accept this technology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are still quite critical in their attitude towards autonomous cars</a:t>
            </a:r>
            <a:r>
              <a:rPr lang="en-US"/>
              <a:t>. </a:t>
            </a:r>
            <a:endParaRPr lang="en-US" dirty="0"/>
          </a:p>
          <a:p>
            <a:pPr>
              <a:spcBef>
                <a:spcPts val="2000"/>
              </a:spcBef>
            </a:pPr>
            <a:r>
              <a:rPr lang="en-US"/>
              <a:t>This </a:t>
            </a:r>
            <a:r>
              <a:rPr lang="en-US" dirty="0"/>
              <a:t>is quite logical since people often do not want to lose control over things</a:t>
            </a:r>
            <a:r>
              <a:rPr lang="en-US"/>
              <a:t>. </a:t>
            </a:r>
            <a:endParaRPr lang="en-US" dirty="0"/>
          </a:p>
          <a:p>
            <a:pPr>
              <a:spcBef>
                <a:spcPts val="2000"/>
              </a:spcBef>
            </a:pPr>
            <a:r>
              <a:rPr lang="en-US"/>
              <a:t>For </a:t>
            </a:r>
            <a:r>
              <a:rPr lang="en-US" dirty="0"/>
              <a:t>instance, flying is considered to be much safer than driving a car</a:t>
            </a:r>
            <a:r>
              <a:rPr lang="en-US"/>
              <a:t>. </a:t>
            </a:r>
            <a:endParaRPr lang="en-US" dirty="0"/>
          </a:p>
          <a:p>
            <a:pPr>
              <a:spcBef>
                <a:spcPts val="2000"/>
              </a:spcBef>
            </a:pPr>
            <a:r>
              <a:rPr lang="en-US"/>
              <a:t>However</a:t>
            </a:r>
            <a:r>
              <a:rPr lang="en-US" dirty="0"/>
              <a:t>, many people feel more scared in planes compared to cars</a:t>
            </a:r>
            <a:r>
              <a:rPr lang="en-US"/>
              <a:t>. </a:t>
            </a:r>
            <a:endParaRPr lang="en-US" dirty="0"/>
          </a:p>
          <a:p>
            <a:pPr>
              <a:spcBef>
                <a:spcPts val="2000"/>
              </a:spcBef>
            </a:pPr>
            <a:r>
              <a:rPr lang="en-US"/>
              <a:t>Thus</a:t>
            </a:r>
            <a:r>
              <a:rPr lang="en-US" dirty="0"/>
              <a:t>, car companies might have a hard time to convince people that it might be a good idea to use a self-driving car instead of a conventional one.</a:t>
            </a:r>
          </a:p>
          <a:p>
            <a:pPr>
              <a:spcBef>
                <a:spcPts val="2000"/>
              </a:spcBef>
            </a:pPr>
            <a:endParaRPr lang="de-DE" dirty="0"/>
          </a:p>
        </p:txBody>
      </p:sp>
    </p:spTree>
    <p:extLst>
      <p:ext uri="{BB962C8B-B14F-4D97-AF65-F5344CB8AC3E}">
        <p14:creationId xmlns:p14="http://schemas.microsoft.com/office/powerpoint/2010/main" val="3267301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regulatory restrictions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related to autonomous driving is that there might be quite strict regulations in this field</a:t>
            </a:r>
            <a:r>
              <a:rPr lang="en-US"/>
              <a:t>. </a:t>
            </a:r>
            <a:endParaRPr lang="en-US" dirty="0"/>
          </a:p>
          <a:p>
            <a:pPr>
              <a:spcBef>
                <a:spcPts val="2000"/>
              </a:spcBef>
            </a:pPr>
            <a:r>
              <a:rPr lang="en-US"/>
              <a:t>Any </a:t>
            </a:r>
            <a:r>
              <a:rPr lang="en-US" dirty="0"/>
              <a:t>mistake could cost lives, thus, regulators will likely be quite strict regarding the approval of self-driving cars on our streets</a:t>
            </a:r>
            <a:r>
              <a:rPr lang="en-US"/>
              <a:t>. </a:t>
            </a:r>
            <a:endParaRPr lang="en-US" dirty="0"/>
          </a:p>
          <a:p>
            <a:pPr>
              <a:spcBef>
                <a:spcPts val="2000"/>
              </a:spcBef>
            </a:pPr>
            <a:r>
              <a:rPr lang="en-US"/>
              <a:t>Therefore</a:t>
            </a:r>
            <a:r>
              <a:rPr lang="en-US" dirty="0"/>
              <a:t>, car companies might have a hard time to convince regulators regarding the safety of autonomous cars.</a:t>
            </a:r>
          </a:p>
          <a:p>
            <a:pPr>
              <a:spcBef>
                <a:spcPts val="2000"/>
              </a:spcBef>
            </a:pPr>
            <a:endParaRPr lang="de-DE" dirty="0"/>
          </a:p>
        </p:txBody>
      </p:sp>
    </p:spTree>
    <p:extLst>
      <p:ext uri="{BB962C8B-B14F-4D97-AF65-F5344CB8AC3E}">
        <p14:creationId xmlns:p14="http://schemas.microsoft.com/office/powerpoint/2010/main" val="3074534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Insurance issues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might also be some issues related to the insurance of autonomous cars</a:t>
            </a:r>
            <a:r>
              <a:rPr lang="en-US"/>
              <a:t>. </a:t>
            </a:r>
            <a:endParaRPr lang="en-US" dirty="0"/>
          </a:p>
          <a:p>
            <a:pPr>
              <a:spcBef>
                <a:spcPts val="2000"/>
              </a:spcBef>
            </a:pPr>
            <a:r>
              <a:rPr lang="en-US"/>
              <a:t>In </a:t>
            </a:r>
            <a:r>
              <a:rPr lang="en-US" dirty="0"/>
              <a:t>case of accidents, there might be plenty of discussions about the question of fault</a:t>
            </a:r>
            <a:r>
              <a:rPr lang="en-US"/>
              <a:t>. </a:t>
            </a:r>
            <a:endParaRPr lang="en-US" dirty="0"/>
          </a:p>
          <a:p>
            <a:pPr>
              <a:spcBef>
                <a:spcPts val="2000"/>
              </a:spcBef>
            </a:pPr>
            <a:r>
              <a:rPr lang="en-US"/>
              <a:t>Thus</a:t>
            </a:r>
            <a:r>
              <a:rPr lang="en-US" dirty="0"/>
              <a:t>, courts will likely be quite busy once autonomous cars will be approved on a large scale.</a:t>
            </a:r>
          </a:p>
          <a:p>
            <a:pPr>
              <a:spcBef>
                <a:spcPts val="2000"/>
              </a:spcBef>
            </a:pPr>
            <a:endParaRPr lang="de-DE" dirty="0"/>
          </a:p>
        </p:txBody>
      </p:sp>
    </p:spTree>
    <p:extLst>
      <p:ext uri="{BB962C8B-B14F-4D97-AF65-F5344CB8AC3E}">
        <p14:creationId xmlns:p14="http://schemas.microsoft.com/office/powerpoint/2010/main" val="3254828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self-driving cars have many important advantages, there are also some problems related to autonomous driving</a:t>
            </a:r>
            <a:r>
              <a:rPr lang="en-US"/>
              <a:t>. </a:t>
            </a:r>
            <a:endParaRPr lang="en-US" dirty="0"/>
          </a:p>
          <a:p>
            <a:pPr>
              <a:spcBef>
                <a:spcPts val="2000"/>
              </a:spcBef>
            </a:pPr>
            <a:r>
              <a:rPr lang="en-US"/>
              <a:t>Plenty </a:t>
            </a:r>
            <a:r>
              <a:rPr lang="en-US" dirty="0"/>
              <a:t>of money and time has to be invested in additional research until the technology behind self-driving cars will be mature enough to approve them on our streets on a large scale</a:t>
            </a:r>
            <a:r>
              <a:rPr lang="en-US"/>
              <a:t>. </a:t>
            </a:r>
            <a:endParaRPr lang="en-US" dirty="0"/>
          </a:p>
          <a:p>
            <a:pPr>
              <a:spcBef>
                <a:spcPts val="2000"/>
              </a:spcBef>
            </a:pPr>
            <a:r>
              <a:rPr lang="en-US"/>
              <a:t>However</a:t>
            </a:r>
            <a:r>
              <a:rPr lang="en-US" dirty="0"/>
              <a:t>, once this technology becomes sophisticated enough, it will be a serious alternative to the use of conventional cars.</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/wiki/Self-</a:t>
            </a:r>
            <a:r>
              <a:rPr lang="en-US" u="sng" dirty="0" err="1">
                <a:hlinkClick r:id="rId2"/>
              </a:rPr>
              <a:t>driving_car</a:t>
            </a:r>
            <a:endParaRPr lang="en-US" dirty="0"/>
          </a:p>
          <a:p>
            <a:pPr>
              <a:spcBef>
                <a:spcPts val="2000"/>
              </a:spcBef>
            </a:pPr>
            <a:r>
              <a:rPr lang="en-US" u="sng" dirty="0">
                <a:hlinkClick r:id="rId3"/>
              </a:rPr>
              <a:t>https://</a:t>
            </a:r>
            <a:r>
              <a:rPr lang="en-US" u="sng" dirty="0" err="1">
                <a:hlinkClick r:id="rId3"/>
              </a:rPr>
              <a:t>www.ncsl.org</a:t>
            </a:r>
            <a:r>
              <a:rPr lang="en-US" u="sng" dirty="0">
                <a:hlinkClick r:id="rId3"/>
              </a:rPr>
              <a:t>/research/transportation/autonomous-</a:t>
            </a:r>
            <a:r>
              <a:rPr lang="en-US" u="sng" dirty="0" err="1">
                <a:hlinkClick r:id="rId3"/>
              </a:rPr>
              <a:t>vehicles.aspx</a:t>
            </a:r>
            <a:endParaRPr lang="en-US" dirty="0"/>
          </a:p>
          <a:p>
            <a:pPr>
              <a:spcBef>
                <a:spcPts val="2000"/>
              </a:spcBef>
            </a:pPr>
            <a:r>
              <a:rPr lang="en-US" u="sng" dirty="0">
                <a:hlinkClick r:id="rId4"/>
              </a:rPr>
              <a:t>https://</a:t>
            </a:r>
            <a:r>
              <a:rPr lang="en-US" u="sng" dirty="0" err="1">
                <a:hlinkClick r:id="rId4"/>
              </a:rPr>
              <a:t>www.jstor.org</a:t>
            </a:r>
            <a:r>
              <a:rPr lang="en-US" u="sng" dirty="0">
                <a:hlinkClick r:id="rId4"/>
              </a:rPr>
              <a:t>/stable/10.7249/</a:t>
            </a:r>
            <a:r>
              <a:rPr lang="en-US" u="sng" dirty="0" err="1">
                <a:hlinkClick r:id="rId4"/>
              </a:rPr>
              <a:t>j.ctt5hhwgz.11?seq</a:t>
            </a:r>
            <a:r>
              <a:rPr lang="en-US" u="sng" dirty="0">
                <a:hlinkClick r:id="rId4"/>
              </a:rPr>
              <a:t>=</a:t>
            </a:r>
            <a:r>
              <a:rPr lang="en-US" u="sng" dirty="0" err="1">
                <a:hlinkClick r:id="rId4"/>
              </a:rPr>
              <a:t>1#metadata_info_tab_contents</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Robots make fewer mistakes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general, robots also make far less mistakes compared to humans. </a:t>
            </a:r>
          </a:p>
          <a:p>
            <a:pPr>
              <a:spcBef>
                <a:spcPts val="2000"/>
              </a:spcBef>
            </a:pPr>
            <a:r>
              <a:rPr lang="en-US" dirty="0"/>
              <a:t>We as humans have so many different things running through our minds that we are not always able to fully concentrate on driving. </a:t>
            </a:r>
          </a:p>
          <a:p>
            <a:pPr>
              <a:spcBef>
                <a:spcPts val="2000"/>
              </a:spcBef>
            </a:pPr>
            <a:r>
              <a:rPr lang="en-US" dirty="0"/>
              <a:t>This often leads to mistakes and accidents. </a:t>
            </a:r>
          </a:p>
          <a:p>
            <a:pPr>
              <a:spcBef>
                <a:spcPts val="2000"/>
              </a:spcBef>
            </a:pPr>
            <a:r>
              <a:rPr lang="en-US" dirty="0"/>
              <a:t>Through the use of self-driving cars, those accidents could be prevented since machines will not be distracted and will make fewer or even almost no mistakes at all.</a:t>
            </a:r>
          </a:p>
          <a:p>
            <a:pPr>
              <a:spcBef>
                <a:spcPts val="2000"/>
              </a:spcBef>
            </a:pPr>
            <a:endParaRPr lang="de-DE" dirty="0"/>
          </a:p>
        </p:txBody>
      </p:sp>
    </p:spTree>
    <p:extLst>
      <p:ext uri="{BB962C8B-B14F-4D97-AF65-F5344CB8AC3E}">
        <p14:creationId xmlns:p14="http://schemas.microsoft.com/office/powerpoint/2010/main" val="37802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Systems do not have emotions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accidents and other issues related to our traffic are often due to the fact that people lose control over their emotions. </a:t>
            </a:r>
          </a:p>
          <a:p>
            <a:pPr>
              <a:spcBef>
                <a:spcPts val="2000"/>
              </a:spcBef>
            </a:pPr>
            <a:r>
              <a:rPr lang="en-US" dirty="0"/>
              <a:t>People might become angry due to a driving maneuver of another driver and might seek revenge for that. </a:t>
            </a:r>
          </a:p>
          <a:p>
            <a:pPr>
              <a:spcBef>
                <a:spcPts val="2000"/>
              </a:spcBef>
            </a:pPr>
            <a:r>
              <a:rPr lang="en-US" dirty="0"/>
              <a:t>In contrast, self-driving machines would not become angry at all and would stay rational and safe instead, which could potentially save many lives that would otherwise be lost through traffic accidents.</a:t>
            </a:r>
          </a:p>
          <a:p>
            <a:pPr>
              <a:spcBef>
                <a:spcPts val="2000"/>
              </a:spcBef>
            </a:pPr>
            <a:endParaRPr lang="de-DE" dirty="0"/>
          </a:p>
        </p:txBody>
      </p:sp>
    </p:spTree>
    <p:extLst>
      <p:ext uri="{BB962C8B-B14F-4D97-AF65-F5344CB8AC3E}">
        <p14:creationId xmlns:p14="http://schemas.microsoft.com/office/powerpoint/2010/main" val="323936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risk of drunk driving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accidents on our roads also happen since people are driving drunk or under the influence of drugs</a:t>
            </a:r>
            <a:r>
              <a:rPr lang="en-US"/>
              <a:t>. </a:t>
            </a:r>
            <a:endParaRPr lang="en-US" dirty="0"/>
          </a:p>
          <a:p>
            <a:pPr>
              <a:spcBef>
                <a:spcPts val="2000"/>
              </a:spcBef>
            </a:pPr>
            <a:r>
              <a:rPr lang="en-US"/>
              <a:t>Many </a:t>
            </a:r>
            <a:r>
              <a:rPr lang="en-US" dirty="0"/>
              <a:t>people simply underestimate the risk of substance intoxication in conjunction with driving or even do not care at all</a:t>
            </a:r>
            <a:r>
              <a:rPr lang="en-US"/>
              <a:t>. </a:t>
            </a:r>
            <a:endParaRPr lang="en-US" dirty="0"/>
          </a:p>
          <a:p>
            <a:pPr>
              <a:spcBef>
                <a:spcPts val="2000"/>
              </a:spcBef>
            </a:pPr>
            <a:r>
              <a:rPr lang="en-US"/>
              <a:t>Through </a:t>
            </a:r>
            <a:r>
              <a:rPr lang="en-US" dirty="0"/>
              <a:t>the use of self-driving cars, this issue can be mitigated since the car will carry out all tasks and navigate through traffic.</a:t>
            </a:r>
          </a:p>
          <a:p>
            <a:pPr>
              <a:spcBef>
                <a:spcPts val="2000"/>
              </a:spcBef>
            </a:pPr>
            <a:endParaRPr lang="de-DE" dirty="0"/>
          </a:p>
        </p:txBody>
      </p:sp>
    </p:spTree>
    <p:extLst>
      <p:ext uri="{BB962C8B-B14F-4D97-AF65-F5344CB8AC3E}">
        <p14:creationId xmlns:p14="http://schemas.microsoft.com/office/powerpoint/2010/main" val="148316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Robots are able to constantly focus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We as humans get distracted by all kinds of things of our daily life. </a:t>
            </a:r>
          </a:p>
          <a:p>
            <a:pPr>
              <a:spcBef>
                <a:spcPts val="2000"/>
              </a:spcBef>
            </a:pPr>
            <a:r>
              <a:rPr lang="en-US" dirty="0"/>
              <a:t>We may even look at our phones while driving from time to time. </a:t>
            </a:r>
          </a:p>
          <a:p>
            <a:pPr>
              <a:spcBef>
                <a:spcPts val="2000"/>
              </a:spcBef>
            </a:pPr>
            <a:r>
              <a:rPr lang="en-US" dirty="0"/>
              <a:t>All those distractions increase the likelihood for serious accidents. </a:t>
            </a:r>
          </a:p>
          <a:p>
            <a:pPr>
              <a:spcBef>
                <a:spcPts val="2000"/>
              </a:spcBef>
            </a:pPr>
            <a:r>
              <a:rPr lang="en-US" dirty="0"/>
              <a:t>However, in contrast to humans, robots are not vulnerable to those kinds of distractions at all. </a:t>
            </a:r>
          </a:p>
          <a:p>
            <a:pPr>
              <a:spcBef>
                <a:spcPts val="2000"/>
              </a:spcBef>
            </a:pPr>
            <a:r>
              <a:rPr lang="en-US" dirty="0"/>
              <a:t>They simply do what they are programmed to do and chances for accidents are much smaller due to the fact that robots are able to constantly focus on what is happening on the streets.</a:t>
            </a:r>
          </a:p>
          <a:p>
            <a:pPr>
              <a:spcBef>
                <a:spcPts val="2000"/>
              </a:spcBef>
            </a:pPr>
            <a:endParaRPr lang="de-DE" dirty="0"/>
          </a:p>
        </p:txBody>
      </p:sp>
    </p:spTree>
    <p:extLst>
      <p:ext uri="{BB962C8B-B14F-4D97-AF65-F5344CB8AC3E}">
        <p14:creationId xmlns:p14="http://schemas.microsoft.com/office/powerpoint/2010/main" val="4238277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Self-driving cars follow traffic rules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Self-driving cars will also follow traffic rules. </a:t>
            </a:r>
          </a:p>
          <a:p>
            <a:pPr>
              <a:spcBef>
                <a:spcPts val="2000"/>
              </a:spcBef>
            </a:pPr>
            <a:r>
              <a:rPr lang="en-US" dirty="0"/>
              <a:t>They would strictly comply with the speed limits and would do everything that traffic safety is ensured. </a:t>
            </a:r>
          </a:p>
          <a:p>
            <a:pPr>
              <a:spcBef>
                <a:spcPts val="2000"/>
              </a:spcBef>
            </a:pPr>
            <a:r>
              <a:rPr lang="en-US" dirty="0"/>
              <a:t>In contrast, humans often drive faster than the traffic rules would allow them and also sometimes jump a red light, which may in turn lead to an increased chance for traffic accidents.</a:t>
            </a:r>
          </a:p>
          <a:p>
            <a:pPr>
              <a:spcBef>
                <a:spcPts val="2000"/>
              </a:spcBef>
            </a:pPr>
            <a:endParaRPr lang="de-DE" dirty="0"/>
          </a:p>
        </p:txBody>
      </p:sp>
    </p:spTree>
    <p:extLst>
      <p:ext uri="{BB962C8B-B14F-4D97-AF65-F5344CB8AC3E}">
        <p14:creationId xmlns:p14="http://schemas.microsoft.com/office/powerpoint/2010/main" val="996108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Robots have higher attention spans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Also, the attention spans of robots are much higher compared to humans. </a:t>
            </a:r>
          </a:p>
          <a:p>
            <a:pPr>
              <a:spcBef>
                <a:spcPts val="2000"/>
              </a:spcBef>
            </a:pPr>
            <a:r>
              <a:rPr lang="en-US" dirty="0"/>
              <a:t>Since we have a huge information overload in all areas of our daily lives, studies found that humans have a lower attention span than goldfishes. </a:t>
            </a:r>
          </a:p>
          <a:p>
            <a:pPr>
              <a:spcBef>
                <a:spcPts val="2000"/>
              </a:spcBef>
            </a:pPr>
            <a:r>
              <a:rPr lang="en-US" dirty="0"/>
              <a:t>This low attention span can be extremely dangerous when driving cars since accidents will become much more likely. </a:t>
            </a:r>
          </a:p>
          <a:p>
            <a:pPr>
              <a:spcBef>
                <a:spcPts val="2000"/>
              </a:spcBef>
            </a:pPr>
            <a:r>
              <a:rPr lang="en-US" dirty="0"/>
              <a:t>Self-driving cars are perfect to solve this issue since their attention span is almost infinite and they will likely not become distracted at all.</a:t>
            </a:r>
          </a:p>
          <a:p>
            <a:pPr>
              <a:spcBef>
                <a:spcPts val="2000"/>
              </a:spcBef>
            </a:pPr>
            <a:endParaRPr lang="de-DE" dirty="0"/>
          </a:p>
        </p:txBody>
      </p:sp>
    </p:spTree>
    <p:extLst>
      <p:ext uri="{BB962C8B-B14F-4D97-AF65-F5344CB8AC3E}">
        <p14:creationId xmlns:p14="http://schemas.microsoft.com/office/powerpoint/2010/main" val="12713223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2774</Words>
  <Application>Microsoft Office PowerPoint</Application>
  <PresentationFormat>Breitbild</PresentationFormat>
  <Paragraphs>186</Paragraphs>
  <Slides>37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37</vt:i4>
      </vt:variant>
    </vt:vector>
  </HeadingPairs>
  <TitlesOfParts>
    <vt:vector size="41" baseType="lpstr">
      <vt:lpstr>Arial</vt:lpstr>
      <vt:lpstr>Calibri</vt:lpstr>
      <vt:lpstr>Calibri Light</vt:lpstr>
      <vt:lpstr>Office</vt:lpstr>
      <vt:lpstr>Self-driving cars</vt:lpstr>
      <vt:lpstr>Advantages of Self-Driving Cars</vt:lpstr>
      <vt:lpstr>Machines don’t get tired</vt:lpstr>
      <vt:lpstr>Robots make fewer mistakes</vt:lpstr>
      <vt:lpstr>Systems do not have emotions</vt:lpstr>
      <vt:lpstr>No risk of drunk driving</vt:lpstr>
      <vt:lpstr>Robots are able to constantly focus</vt:lpstr>
      <vt:lpstr>Self-driving cars follow traffic rules</vt:lpstr>
      <vt:lpstr>Robots have higher attention spans</vt:lpstr>
      <vt:lpstr>Improvements in mobility for people who can’t drive</vt:lpstr>
      <vt:lpstr>More convenient driving experience</vt:lpstr>
      <vt:lpstr>Potential lower insurance costs</vt:lpstr>
      <vt:lpstr>May be faster on average</vt:lpstr>
      <vt:lpstr>Makes working while driving possible</vt:lpstr>
      <vt:lpstr>Savings on fuel</vt:lpstr>
      <vt:lpstr>Improvements in air quality</vt:lpstr>
      <vt:lpstr>Reduction in car thefts</vt:lpstr>
      <vt:lpstr>Reduction of fatalities due to driver mistakes</vt:lpstr>
      <vt:lpstr>Economic advantages</vt:lpstr>
      <vt:lpstr>Disadvantages of Self-Driving Cars</vt:lpstr>
      <vt:lpstr>Higher unemployment rate since less cab drivers are needed</vt:lpstr>
      <vt:lpstr>People may unlearn how to drive manually</vt:lpstr>
      <vt:lpstr>Higher congestion levels</vt:lpstr>
      <vt:lpstr>High R&amp;D costs</vt:lpstr>
      <vt:lpstr>High initial purchase price</vt:lpstr>
      <vt:lpstr>Maintenance may be difficult and costly</vt:lpstr>
      <vt:lpstr>Privacy concerns</vt:lpstr>
      <vt:lpstr>Fun of driving may decrease</vt:lpstr>
      <vt:lpstr>Moral concerns</vt:lpstr>
      <vt:lpstr>Technical errors</vt:lpstr>
      <vt:lpstr>Hacking issues</vt:lpstr>
      <vt:lpstr>Bad weather may prevent technical systems to work properly</vt:lpstr>
      <vt:lpstr>People may not be willing to accept this technology</vt:lpstr>
      <vt:lpstr>High regulatory restrictions</vt:lpstr>
      <vt:lpstr>Insurance issues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16</cp:revision>
  <dcterms:created xsi:type="dcterms:W3CDTF">2019-10-10T16:23:16Z</dcterms:created>
  <dcterms:modified xsi:type="dcterms:W3CDTF">2020-04-22T08:02:42Z</dcterms:modified>
</cp:coreProperties>
</file>