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8"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59" r:id="rId28"/>
    <p:sldId id="290" r:id="rId29"/>
    <p:sldId id="291" r:id="rId30"/>
    <p:sldId id="292" r:id="rId31"/>
    <p:sldId id="293" r:id="rId32"/>
    <p:sldId id="294" r:id="rId33"/>
    <p:sldId id="295" r:id="rId34"/>
    <p:sldId id="296" r:id="rId35"/>
    <p:sldId id="297" r:id="rId36"/>
    <p:sldId id="298" r:id="rId37"/>
    <p:sldId id="299" r:id="rId38"/>
    <p:sldId id="300" r:id="rId39"/>
    <p:sldId id="301" r:id="rId40"/>
    <p:sldId id="302" r:id="rId41"/>
    <p:sldId id="303" r:id="rId42"/>
    <p:sldId id="304" r:id="rId43"/>
    <p:sldId id="305" r:id="rId44"/>
    <p:sldId id="306" r:id="rId45"/>
    <p:sldId id="307" r:id="rId46"/>
    <p:sldId id="308" r:id="rId47"/>
    <p:sldId id="309" r:id="rId48"/>
    <p:sldId id="310" r:id="rId49"/>
    <p:sldId id="311" r:id="rId50"/>
    <p:sldId id="312" r:id="rId51"/>
    <p:sldId id="260" r:id="rId52"/>
    <p:sldId id="266" r:id="rId5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77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3CE3A8-8C28-4D7E-B2D7-B32A0C44E95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69A2AC1-E4E3-495B-9DB5-01F8108209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FFD141F-D0B3-424D-9677-15CBBB7F4054}"/>
              </a:ext>
            </a:extLst>
          </p:cNvPr>
          <p:cNvSpPr>
            <a:spLocks noGrp="1"/>
          </p:cNvSpPr>
          <p:nvPr>
            <p:ph type="dt" sz="half" idx="10"/>
          </p:nvPr>
        </p:nvSpPr>
        <p:spPr/>
        <p:txBody>
          <a:bodyPr/>
          <a:lstStyle/>
          <a:p>
            <a:fld id="{3008443F-75A7-4DF7-9510-EB57E9109901}" type="datetimeFigureOut">
              <a:rPr lang="de-DE" smtClean="0"/>
              <a:t>23.03.2020</a:t>
            </a:fld>
            <a:endParaRPr lang="de-DE"/>
          </a:p>
        </p:txBody>
      </p:sp>
      <p:sp>
        <p:nvSpPr>
          <p:cNvPr id="5" name="Fußzeilenplatzhalter 4">
            <a:extLst>
              <a:ext uri="{FF2B5EF4-FFF2-40B4-BE49-F238E27FC236}">
                <a16:creationId xmlns:a16="http://schemas.microsoft.com/office/drawing/2014/main" id="{04DC39C6-94C9-4DFC-BCEC-E17DD85BC1D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A4907DC-C58A-46CD-B1CB-232F1C3D271A}"/>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937178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4C49E8-901C-4F0A-B2ED-4CFA6318AC8F}"/>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83F83A35-943D-4C84-9EB0-1612CF3E261F}"/>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6F8A087-5F3D-4F2B-A782-84C1AA763B47}"/>
              </a:ext>
            </a:extLst>
          </p:cNvPr>
          <p:cNvSpPr>
            <a:spLocks noGrp="1"/>
          </p:cNvSpPr>
          <p:nvPr>
            <p:ph type="dt" sz="half" idx="10"/>
          </p:nvPr>
        </p:nvSpPr>
        <p:spPr/>
        <p:txBody>
          <a:bodyPr/>
          <a:lstStyle/>
          <a:p>
            <a:fld id="{3008443F-75A7-4DF7-9510-EB57E9109901}" type="datetimeFigureOut">
              <a:rPr lang="de-DE" smtClean="0"/>
              <a:t>23.03.2020</a:t>
            </a:fld>
            <a:endParaRPr lang="de-DE"/>
          </a:p>
        </p:txBody>
      </p:sp>
      <p:sp>
        <p:nvSpPr>
          <p:cNvPr id="5" name="Fußzeilenplatzhalter 4">
            <a:extLst>
              <a:ext uri="{FF2B5EF4-FFF2-40B4-BE49-F238E27FC236}">
                <a16:creationId xmlns:a16="http://schemas.microsoft.com/office/drawing/2014/main" id="{9606F910-2871-40A5-A6AC-6BEDAFBAE6D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A5278C3-D0C5-48FD-ADCE-0EFAAAA187BC}"/>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286840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C0881DB-9E4C-40D5-84C3-4B2C623B96C6}"/>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2AB8D85C-72D7-414A-BDA4-5FCBEDF09AA7}"/>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5F4D2D1-4F9C-401D-9714-2320E6E5B6E8}"/>
              </a:ext>
            </a:extLst>
          </p:cNvPr>
          <p:cNvSpPr>
            <a:spLocks noGrp="1"/>
          </p:cNvSpPr>
          <p:nvPr>
            <p:ph type="dt" sz="half" idx="10"/>
          </p:nvPr>
        </p:nvSpPr>
        <p:spPr/>
        <p:txBody>
          <a:bodyPr/>
          <a:lstStyle/>
          <a:p>
            <a:fld id="{3008443F-75A7-4DF7-9510-EB57E9109901}" type="datetimeFigureOut">
              <a:rPr lang="de-DE" smtClean="0"/>
              <a:t>23.03.2020</a:t>
            </a:fld>
            <a:endParaRPr lang="de-DE"/>
          </a:p>
        </p:txBody>
      </p:sp>
      <p:sp>
        <p:nvSpPr>
          <p:cNvPr id="5" name="Fußzeilenplatzhalter 4">
            <a:extLst>
              <a:ext uri="{FF2B5EF4-FFF2-40B4-BE49-F238E27FC236}">
                <a16:creationId xmlns:a16="http://schemas.microsoft.com/office/drawing/2014/main" id="{15E14C80-1E1A-4FDA-B058-A304162DA78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1CBE32D-000F-4167-A46D-60F2C8DFED22}"/>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1398218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28094F-6DEE-404B-BB59-7893C51055D6}"/>
              </a:ext>
            </a:extLst>
          </p:cNvPr>
          <p:cNvSpPr>
            <a:spLocks noGrp="1"/>
          </p:cNvSpPr>
          <p:nvPr>
            <p:ph type="title"/>
          </p:nvPr>
        </p:nvSpPr>
        <p:spPr>
          <a:xfrm>
            <a:off x="748145" y="365125"/>
            <a:ext cx="9310307" cy="604693"/>
          </a:xfrm>
        </p:spPr>
        <p:txBody>
          <a:bodyPr>
            <a:normAutofit/>
          </a:bodyPr>
          <a:lstStyle>
            <a:lvl1pPr>
              <a:defRPr sz="3500" b="1">
                <a:solidFill>
                  <a:schemeClr val="accent6">
                    <a:lumMod val="75000"/>
                  </a:schemeClr>
                </a:solidFill>
              </a:defRPr>
            </a:lvl1pPr>
          </a:lstStyle>
          <a:p>
            <a:r>
              <a:rPr lang="de-DE" dirty="0"/>
              <a:t>Mastertitelformat bearbeiten</a:t>
            </a:r>
          </a:p>
        </p:txBody>
      </p:sp>
      <p:sp>
        <p:nvSpPr>
          <p:cNvPr id="3" name="Inhaltsplatzhalter 2">
            <a:extLst>
              <a:ext uri="{FF2B5EF4-FFF2-40B4-BE49-F238E27FC236}">
                <a16:creationId xmlns:a16="http://schemas.microsoft.com/office/drawing/2014/main" id="{97C8A9E1-4391-4E24-A861-ED2C69E70492}"/>
              </a:ext>
            </a:extLst>
          </p:cNvPr>
          <p:cNvSpPr>
            <a:spLocks noGrp="1"/>
          </p:cNvSpPr>
          <p:nvPr>
            <p:ph idx="1"/>
          </p:nvPr>
        </p:nvSpPr>
        <p:spPr>
          <a:xfrm>
            <a:off x="838200" y="1293091"/>
            <a:ext cx="9220252" cy="4930054"/>
          </a:xfrm>
        </p:spPr>
        <p:txBody>
          <a:bodyPr/>
          <a:lstStyle>
            <a:lvl1pPr>
              <a:defRPr sz="2000"/>
            </a:lvl1pPr>
            <a:lvl2pPr>
              <a:defRPr sz="1800"/>
            </a:lvl2pPr>
            <a:lvl3pPr>
              <a:defRPr sz="1600"/>
            </a:lvl3pPr>
            <a:lvl4pPr>
              <a:defRPr sz="1400"/>
            </a:lvl4pPr>
            <a:lvl5pPr>
              <a:defRPr sz="1200"/>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FB8E9DA3-4E5C-4030-8EDB-27AA6D0998A9}"/>
              </a:ext>
            </a:extLst>
          </p:cNvPr>
          <p:cNvSpPr>
            <a:spLocks noGrp="1"/>
          </p:cNvSpPr>
          <p:nvPr>
            <p:ph type="dt" sz="half" idx="10"/>
          </p:nvPr>
        </p:nvSpPr>
        <p:spPr/>
        <p:txBody>
          <a:bodyPr/>
          <a:lstStyle/>
          <a:p>
            <a:fld id="{3008443F-75A7-4DF7-9510-EB57E9109901}" type="datetimeFigureOut">
              <a:rPr lang="de-DE" smtClean="0"/>
              <a:t>23.03.2020</a:t>
            </a:fld>
            <a:endParaRPr lang="de-DE"/>
          </a:p>
        </p:txBody>
      </p:sp>
      <p:sp>
        <p:nvSpPr>
          <p:cNvPr id="5" name="Fußzeilenplatzhalter 4">
            <a:extLst>
              <a:ext uri="{FF2B5EF4-FFF2-40B4-BE49-F238E27FC236}">
                <a16:creationId xmlns:a16="http://schemas.microsoft.com/office/drawing/2014/main" id="{1A88E7BE-73D1-49DA-809D-45764AB7793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81B2D74-080D-4091-A002-7848146BD5B6}"/>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89698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BD3833-E62E-4781-9E83-6CC62325FC9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28E353F5-9627-4C3B-B952-00A36DF75F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C4C7C558-4871-4CA5-A029-B2CA2848E9B6}"/>
              </a:ext>
            </a:extLst>
          </p:cNvPr>
          <p:cNvSpPr>
            <a:spLocks noGrp="1"/>
          </p:cNvSpPr>
          <p:nvPr>
            <p:ph type="dt" sz="half" idx="10"/>
          </p:nvPr>
        </p:nvSpPr>
        <p:spPr/>
        <p:txBody>
          <a:bodyPr/>
          <a:lstStyle/>
          <a:p>
            <a:fld id="{3008443F-75A7-4DF7-9510-EB57E9109901}" type="datetimeFigureOut">
              <a:rPr lang="de-DE" smtClean="0"/>
              <a:t>23.03.2020</a:t>
            </a:fld>
            <a:endParaRPr lang="de-DE"/>
          </a:p>
        </p:txBody>
      </p:sp>
      <p:sp>
        <p:nvSpPr>
          <p:cNvPr id="5" name="Fußzeilenplatzhalter 4">
            <a:extLst>
              <a:ext uri="{FF2B5EF4-FFF2-40B4-BE49-F238E27FC236}">
                <a16:creationId xmlns:a16="http://schemas.microsoft.com/office/drawing/2014/main" id="{EA247D3E-9E6A-438A-9A12-3AE2E51A5A4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FDFA527-6AF5-480E-9A5A-0D79EFA7C97A}"/>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893788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2588A1-6334-4411-B65F-16A6CCE008EB}"/>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375C23C-D16F-4A58-BEFD-FB40E9074E8F}"/>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F673113-44B6-4A98-9EB2-2CDD059AAEF1}"/>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91624AA-1DEB-4362-8E58-1491C70B8178}"/>
              </a:ext>
            </a:extLst>
          </p:cNvPr>
          <p:cNvSpPr>
            <a:spLocks noGrp="1"/>
          </p:cNvSpPr>
          <p:nvPr>
            <p:ph type="dt" sz="half" idx="10"/>
          </p:nvPr>
        </p:nvSpPr>
        <p:spPr/>
        <p:txBody>
          <a:bodyPr/>
          <a:lstStyle/>
          <a:p>
            <a:fld id="{3008443F-75A7-4DF7-9510-EB57E9109901}" type="datetimeFigureOut">
              <a:rPr lang="de-DE" smtClean="0"/>
              <a:t>23.03.2020</a:t>
            </a:fld>
            <a:endParaRPr lang="de-DE"/>
          </a:p>
        </p:txBody>
      </p:sp>
      <p:sp>
        <p:nvSpPr>
          <p:cNvPr id="6" name="Fußzeilenplatzhalter 5">
            <a:extLst>
              <a:ext uri="{FF2B5EF4-FFF2-40B4-BE49-F238E27FC236}">
                <a16:creationId xmlns:a16="http://schemas.microsoft.com/office/drawing/2014/main" id="{FAA3C0E0-27D1-4A8A-B21A-E114A8D33FA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731A54B-A672-4DBF-AC30-0B35514A57D4}"/>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758651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29283A-4363-4903-BB48-73D827665917}"/>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11C64C76-CB30-40AA-A657-D2E633903A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7020D0E-362B-4EE1-9861-AC03FC800214}"/>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C5A2230D-A22A-4A00-94F7-0DCB0D1AA7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612E814C-D41C-4435-95F0-FCC693E4ADE0}"/>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2262C0DA-E9CA-41A5-8EA5-0346B7A81214}"/>
              </a:ext>
            </a:extLst>
          </p:cNvPr>
          <p:cNvSpPr>
            <a:spLocks noGrp="1"/>
          </p:cNvSpPr>
          <p:nvPr>
            <p:ph type="dt" sz="half" idx="10"/>
          </p:nvPr>
        </p:nvSpPr>
        <p:spPr/>
        <p:txBody>
          <a:bodyPr/>
          <a:lstStyle/>
          <a:p>
            <a:fld id="{3008443F-75A7-4DF7-9510-EB57E9109901}" type="datetimeFigureOut">
              <a:rPr lang="de-DE" smtClean="0"/>
              <a:t>23.03.2020</a:t>
            </a:fld>
            <a:endParaRPr lang="de-DE"/>
          </a:p>
        </p:txBody>
      </p:sp>
      <p:sp>
        <p:nvSpPr>
          <p:cNvPr id="8" name="Fußzeilenplatzhalter 7">
            <a:extLst>
              <a:ext uri="{FF2B5EF4-FFF2-40B4-BE49-F238E27FC236}">
                <a16:creationId xmlns:a16="http://schemas.microsoft.com/office/drawing/2014/main" id="{08383DBC-9543-4AD5-ADDB-AD5D57EB5B8C}"/>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DEFE385E-88BF-46AB-A27E-2E128152536C}"/>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572419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331C85-5B56-4887-9267-6CE0B4438DF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069F2C47-0F73-4CA1-84BC-F56AA3FEF8E3}"/>
              </a:ext>
            </a:extLst>
          </p:cNvPr>
          <p:cNvSpPr>
            <a:spLocks noGrp="1"/>
          </p:cNvSpPr>
          <p:nvPr>
            <p:ph type="dt" sz="half" idx="10"/>
          </p:nvPr>
        </p:nvSpPr>
        <p:spPr/>
        <p:txBody>
          <a:bodyPr/>
          <a:lstStyle/>
          <a:p>
            <a:fld id="{3008443F-75A7-4DF7-9510-EB57E9109901}" type="datetimeFigureOut">
              <a:rPr lang="de-DE" smtClean="0"/>
              <a:t>23.03.2020</a:t>
            </a:fld>
            <a:endParaRPr lang="de-DE"/>
          </a:p>
        </p:txBody>
      </p:sp>
      <p:sp>
        <p:nvSpPr>
          <p:cNvPr id="4" name="Fußzeilenplatzhalter 3">
            <a:extLst>
              <a:ext uri="{FF2B5EF4-FFF2-40B4-BE49-F238E27FC236}">
                <a16:creationId xmlns:a16="http://schemas.microsoft.com/office/drawing/2014/main" id="{01EA0F6F-54B4-44E6-9EF7-ACAD6C327DD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BB5078FF-EC68-45C7-BCDD-FF1165FE0961}"/>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974759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A3DBDB1-FACA-43E3-B738-E444E51FB6E3}"/>
              </a:ext>
            </a:extLst>
          </p:cNvPr>
          <p:cNvSpPr>
            <a:spLocks noGrp="1"/>
          </p:cNvSpPr>
          <p:nvPr>
            <p:ph type="dt" sz="half" idx="10"/>
          </p:nvPr>
        </p:nvSpPr>
        <p:spPr/>
        <p:txBody>
          <a:bodyPr/>
          <a:lstStyle/>
          <a:p>
            <a:fld id="{3008443F-75A7-4DF7-9510-EB57E9109901}" type="datetimeFigureOut">
              <a:rPr lang="de-DE" smtClean="0"/>
              <a:t>23.03.2020</a:t>
            </a:fld>
            <a:endParaRPr lang="de-DE"/>
          </a:p>
        </p:txBody>
      </p:sp>
      <p:sp>
        <p:nvSpPr>
          <p:cNvPr id="3" name="Fußzeilenplatzhalter 2">
            <a:extLst>
              <a:ext uri="{FF2B5EF4-FFF2-40B4-BE49-F238E27FC236}">
                <a16:creationId xmlns:a16="http://schemas.microsoft.com/office/drawing/2014/main" id="{2676E586-4C3C-45FC-8879-4ABA058C4488}"/>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3EC11151-87F4-4760-8C81-91F5433ACD73}"/>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4143328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E2C705-34DF-4637-88F1-303051F9AE4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5F2CA8C3-C9F7-45AE-90E5-0A8A47CE8B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74B4D43D-F9A3-46FB-B087-25CFCF5C45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6B1FAE5-4D29-4D79-B118-DAC03679F002}"/>
              </a:ext>
            </a:extLst>
          </p:cNvPr>
          <p:cNvSpPr>
            <a:spLocks noGrp="1"/>
          </p:cNvSpPr>
          <p:nvPr>
            <p:ph type="dt" sz="half" idx="10"/>
          </p:nvPr>
        </p:nvSpPr>
        <p:spPr/>
        <p:txBody>
          <a:bodyPr/>
          <a:lstStyle/>
          <a:p>
            <a:fld id="{3008443F-75A7-4DF7-9510-EB57E9109901}" type="datetimeFigureOut">
              <a:rPr lang="de-DE" smtClean="0"/>
              <a:t>23.03.2020</a:t>
            </a:fld>
            <a:endParaRPr lang="de-DE"/>
          </a:p>
        </p:txBody>
      </p:sp>
      <p:sp>
        <p:nvSpPr>
          <p:cNvPr id="6" name="Fußzeilenplatzhalter 5">
            <a:extLst>
              <a:ext uri="{FF2B5EF4-FFF2-40B4-BE49-F238E27FC236}">
                <a16:creationId xmlns:a16="http://schemas.microsoft.com/office/drawing/2014/main" id="{040FA518-FD2F-4E4E-87DF-F56A59CF72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728CD90-A2DC-4008-ADCB-7706209F19B3}"/>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449360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78CCDF-A1B4-4EE0-96C4-0D5C5DB9FDA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108BC79B-3B75-4597-8EE8-522D73E784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041B4E7E-7BAB-489D-A329-9C945F0EDF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3B287FA-C9CA-40BA-ACB9-5693091ACFD4}"/>
              </a:ext>
            </a:extLst>
          </p:cNvPr>
          <p:cNvSpPr>
            <a:spLocks noGrp="1"/>
          </p:cNvSpPr>
          <p:nvPr>
            <p:ph type="dt" sz="half" idx="10"/>
          </p:nvPr>
        </p:nvSpPr>
        <p:spPr/>
        <p:txBody>
          <a:bodyPr/>
          <a:lstStyle/>
          <a:p>
            <a:fld id="{3008443F-75A7-4DF7-9510-EB57E9109901}" type="datetimeFigureOut">
              <a:rPr lang="de-DE" smtClean="0"/>
              <a:t>23.03.2020</a:t>
            </a:fld>
            <a:endParaRPr lang="de-DE"/>
          </a:p>
        </p:txBody>
      </p:sp>
      <p:sp>
        <p:nvSpPr>
          <p:cNvPr id="6" name="Fußzeilenplatzhalter 5">
            <a:extLst>
              <a:ext uri="{FF2B5EF4-FFF2-40B4-BE49-F238E27FC236}">
                <a16:creationId xmlns:a16="http://schemas.microsoft.com/office/drawing/2014/main" id="{8AC479EC-7B20-4A28-8C6E-2BB09B68D0F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F414186-A079-455F-826A-651100E1CBF0}"/>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098547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05E285D-867C-4518-99EC-AFCDF9FBEC74}"/>
              </a:ext>
            </a:extLst>
          </p:cNvPr>
          <p:cNvSpPr>
            <a:spLocks noGrp="1"/>
          </p:cNvSpPr>
          <p:nvPr>
            <p:ph type="title"/>
          </p:nvPr>
        </p:nvSpPr>
        <p:spPr>
          <a:xfrm>
            <a:off x="838200" y="365125"/>
            <a:ext cx="9220252"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8F80EDBC-C16B-4596-A63C-3AAB9A3EF2E4}"/>
              </a:ext>
            </a:extLst>
          </p:cNvPr>
          <p:cNvSpPr>
            <a:spLocks noGrp="1"/>
          </p:cNvSpPr>
          <p:nvPr>
            <p:ph type="body" idx="1"/>
          </p:nvPr>
        </p:nvSpPr>
        <p:spPr>
          <a:xfrm>
            <a:off x="838200" y="1825625"/>
            <a:ext cx="9220252"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B78316C-C763-4E39-AF04-C6E5CB16EF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08443F-75A7-4DF7-9510-EB57E9109901}" type="datetimeFigureOut">
              <a:rPr lang="de-DE" smtClean="0"/>
              <a:t>23.03.2020</a:t>
            </a:fld>
            <a:endParaRPr lang="de-DE"/>
          </a:p>
        </p:txBody>
      </p:sp>
      <p:sp>
        <p:nvSpPr>
          <p:cNvPr id="5" name="Fußzeilenplatzhalter 4">
            <a:extLst>
              <a:ext uri="{FF2B5EF4-FFF2-40B4-BE49-F238E27FC236}">
                <a16:creationId xmlns:a16="http://schemas.microsoft.com/office/drawing/2014/main" id="{1116E9CA-3435-43D9-A738-557F0F913C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C7E1969A-F4B1-4FD4-8978-362419074C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6ADB7D-A118-433D-9E21-7AB6B2A1327F}" type="slidenum">
              <a:rPr lang="de-DE" smtClean="0"/>
              <a:t>‹Nr.›</a:t>
            </a:fld>
            <a:endParaRPr lang="de-DE"/>
          </a:p>
        </p:txBody>
      </p:sp>
      <p:pic>
        <p:nvPicPr>
          <p:cNvPr id="7" name="Inhaltsplatzhalter 4">
            <a:extLst>
              <a:ext uri="{FF2B5EF4-FFF2-40B4-BE49-F238E27FC236}">
                <a16:creationId xmlns:a16="http://schemas.microsoft.com/office/drawing/2014/main" id="{4E077F4B-6692-4231-A31C-CC9E5BFB2236}"/>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t="5774" b="20582"/>
          <a:stretch/>
        </p:blipFill>
        <p:spPr>
          <a:xfrm>
            <a:off x="10464799" y="219339"/>
            <a:ext cx="1493503" cy="1471567"/>
          </a:xfrm>
          <a:prstGeom prst="rect">
            <a:avLst/>
          </a:prstGeom>
        </p:spPr>
      </p:pic>
    </p:spTree>
    <p:extLst>
      <p:ext uri="{BB962C8B-B14F-4D97-AF65-F5344CB8AC3E}">
        <p14:creationId xmlns:p14="http://schemas.microsoft.com/office/powerpoint/2010/main" val="3958755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www.britannica.com/technology/technology" TargetMode="External"/><Relationship Id="rId2" Type="http://schemas.openxmlformats.org/officeDocument/2006/relationships/hyperlink" Target="https://en.wikipedia.org/wiki/Technology" TargetMode="External"/><Relationship Id="rId1" Type="http://schemas.openxmlformats.org/officeDocument/2006/relationships/slideLayout" Target="../slideLayouts/slideLayout2.xml"/><Relationship Id="rId6" Type="http://schemas.openxmlformats.org/officeDocument/2006/relationships/hyperlink" Target="http://hdr.undp.org/sites/default/files/hdr_2019_overview_-_english.pdf" TargetMode="External"/><Relationship Id="rId5" Type="http://schemas.openxmlformats.org/officeDocument/2006/relationships/hyperlink" Target="https://www.sciencedirect.com/topics/earth-and-planetary-sciences/technological-development" TargetMode="External"/><Relationship Id="rId4" Type="http://schemas.openxmlformats.org/officeDocument/2006/relationships/hyperlink" Target="https://en.wikipedia.org/wiki/Technological_chang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CA5435DD-FB9A-4B81-BB40-27757B328075}"/>
              </a:ext>
            </a:extLst>
          </p:cNvPr>
          <p:cNvPicPr>
            <a:picLocks noChangeAspect="1"/>
          </p:cNvPicPr>
          <p:nvPr/>
        </p:nvPicPr>
        <p:blipFill rotWithShape="1">
          <a:blip r:embed="rId2">
            <a:extLst>
              <a:ext uri="{28A0092B-C50C-407E-A947-70E740481C1C}">
                <a14:useLocalDpi xmlns:a14="http://schemas.microsoft.com/office/drawing/2010/main" val="0"/>
              </a:ext>
            </a:extLst>
          </a:blip>
          <a:srcRect t="5184" b="12153"/>
          <a:stretch/>
        </p:blipFill>
        <p:spPr>
          <a:xfrm>
            <a:off x="0" y="0"/>
            <a:ext cx="12190732" cy="6858000"/>
          </a:xfrm>
          <a:prstGeom prst="rect">
            <a:avLst/>
          </a:prstGeom>
        </p:spPr>
      </p:pic>
      <p:sp>
        <p:nvSpPr>
          <p:cNvPr id="2" name="Titel 1">
            <a:extLst>
              <a:ext uri="{FF2B5EF4-FFF2-40B4-BE49-F238E27FC236}">
                <a16:creationId xmlns:a16="http://schemas.microsoft.com/office/drawing/2014/main" id="{E7A34F94-DFB1-4D26-BA8B-911FAB3F9818}"/>
              </a:ext>
            </a:extLst>
          </p:cNvPr>
          <p:cNvSpPr>
            <a:spLocks noGrp="1"/>
          </p:cNvSpPr>
          <p:nvPr>
            <p:ph type="ctrTitle"/>
          </p:nvPr>
        </p:nvSpPr>
        <p:spPr>
          <a:xfrm>
            <a:off x="0" y="0"/>
            <a:ext cx="2595716" cy="550330"/>
          </a:xfrm>
          <a:solidFill>
            <a:schemeClr val="bg1">
              <a:lumMod val="65000"/>
            </a:schemeClr>
          </a:solidFill>
        </p:spPr>
        <p:txBody>
          <a:bodyPr anchor="ctr">
            <a:normAutofit fontScale="90000"/>
          </a:bodyPr>
          <a:lstStyle/>
          <a:p>
            <a:pPr algn="l"/>
            <a:r>
              <a:rPr lang="de-DE" sz="4500" b="1" dirty="0">
                <a:solidFill>
                  <a:schemeClr val="bg1"/>
                </a:solidFill>
              </a:rPr>
              <a:t>Technology</a:t>
            </a:r>
          </a:p>
        </p:txBody>
      </p:sp>
      <p:pic>
        <p:nvPicPr>
          <p:cNvPr id="8" name="Inhaltsplatzhalter 4">
            <a:extLst>
              <a:ext uri="{FF2B5EF4-FFF2-40B4-BE49-F238E27FC236}">
                <a16:creationId xmlns:a16="http://schemas.microsoft.com/office/drawing/2014/main" id="{316899CC-9084-42EF-A01A-7D04884BE223}"/>
              </a:ext>
            </a:extLst>
          </p:cNvPr>
          <p:cNvPicPr>
            <a:picLocks noChangeAspect="1"/>
          </p:cNvPicPr>
          <p:nvPr/>
        </p:nvPicPr>
        <p:blipFill rotWithShape="1">
          <a:blip r:embed="rId3">
            <a:extLst>
              <a:ext uri="{28A0092B-C50C-407E-A947-70E740481C1C}">
                <a14:useLocalDpi xmlns:a14="http://schemas.microsoft.com/office/drawing/2010/main" val="0"/>
              </a:ext>
            </a:extLst>
          </a:blip>
          <a:srcRect l="1832" t="5774" b="21308"/>
          <a:stretch/>
        </p:blipFill>
        <p:spPr>
          <a:xfrm>
            <a:off x="10492154" y="219339"/>
            <a:ext cx="1466148" cy="1457061"/>
          </a:xfrm>
          <a:prstGeom prst="rect">
            <a:avLst/>
          </a:prstGeom>
          <a:solidFill>
            <a:schemeClr val="bg1"/>
          </a:solidFill>
        </p:spPr>
      </p:pic>
    </p:spTree>
    <p:extLst>
      <p:ext uri="{BB962C8B-B14F-4D97-AF65-F5344CB8AC3E}">
        <p14:creationId xmlns:p14="http://schemas.microsoft.com/office/powerpoint/2010/main" val="3178935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Higher tax income for governments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Due to technological progress and the positive development of revenue and profits of firms, also the overall tax revenue for governments increased drastically</a:t>
            </a:r>
            <a:r>
              <a:rPr lang="en-US"/>
              <a:t>. </a:t>
            </a:r>
            <a:endParaRPr lang="en-US" dirty="0"/>
          </a:p>
          <a:p>
            <a:pPr>
              <a:spcBef>
                <a:spcPts val="2000"/>
              </a:spcBef>
            </a:pPr>
            <a:r>
              <a:rPr lang="en-US"/>
              <a:t>With </a:t>
            </a:r>
            <a:r>
              <a:rPr lang="en-US" dirty="0"/>
              <a:t>higher tax income, governments are able to spend more money on infrastructure projects and research and development, which will likely lead to improvements of the overall quality of life for the local population.</a:t>
            </a:r>
          </a:p>
          <a:p>
            <a:pPr>
              <a:spcBef>
                <a:spcPts val="2000"/>
              </a:spcBef>
            </a:pPr>
            <a:endParaRPr lang="de-DE" dirty="0"/>
          </a:p>
        </p:txBody>
      </p:sp>
    </p:spTree>
    <p:extLst>
      <p:ext uri="{BB962C8B-B14F-4D97-AF65-F5344CB8AC3E}">
        <p14:creationId xmlns:p14="http://schemas.microsoft.com/office/powerpoint/2010/main" val="4045440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Improvements in safety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poverty and crime are highly correlated, an increase in average incomes due to technological progress also implies lower crime rates and improvements of the overall safety level of the local population</a:t>
            </a:r>
            <a:r>
              <a:rPr lang="en-US"/>
              <a:t>. </a:t>
            </a:r>
            <a:endParaRPr lang="en-US" dirty="0"/>
          </a:p>
          <a:p>
            <a:pPr>
              <a:spcBef>
                <a:spcPts val="2000"/>
              </a:spcBef>
            </a:pPr>
            <a:r>
              <a:rPr lang="en-US"/>
              <a:t>People </a:t>
            </a:r>
            <a:r>
              <a:rPr lang="en-US" dirty="0"/>
              <a:t>have to be less worried to get robbed in rich countries compared to poor developing countries where people sometimes have no other option to make money than to engage in stealing and robbery.</a:t>
            </a:r>
          </a:p>
          <a:p>
            <a:pPr>
              <a:spcBef>
                <a:spcPts val="2000"/>
              </a:spcBef>
            </a:pPr>
            <a:endParaRPr lang="de-DE" dirty="0"/>
          </a:p>
        </p:txBody>
      </p:sp>
    </p:spTree>
    <p:extLst>
      <p:ext uri="{BB962C8B-B14F-4D97-AF65-F5344CB8AC3E}">
        <p14:creationId xmlns:p14="http://schemas.microsoft.com/office/powerpoint/2010/main" val="2410101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Higher life expectancy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It has been shown by many different studies that the level of technological progress and the income significantly influences the life expectancy of the local population. </a:t>
            </a:r>
          </a:p>
          <a:p>
            <a:pPr>
              <a:spcBef>
                <a:spcPts val="2000"/>
              </a:spcBef>
            </a:pPr>
            <a:r>
              <a:rPr lang="en-US" dirty="0"/>
              <a:t>For instance, according to the United Nations Development Program, as of 2020, people living in Hong Kong have a life expectancy of almost 85 years, while people in the Central African Republic have a life expectancy of 53 years. </a:t>
            </a:r>
          </a:p>
          <a:p>
            <a:pPr>
              <a:spcBef>
                <a:spcPts val="2000"/>
              </a:spcBef>
            </a:pPr>
            <a:r>
              <a:rPr lang="en-US" dirty="0"/>
              <a:t>Thus, if you are borne in rich industrialized countries, chances are that you will live much longer than in poor developing countries. </a:t>
            </a:r>
          </a:p>
          <a:p>
            <a:pPr>
              <a:spcBef>
                <a:spcPts val="2000"/>
              </a:spcBef>
            </a:pPr>
            <a:r>
              <a:rPr lang="en-US" dirty="0"/>
              <a:t>This is mainly due to large differences in technological progress which result in large income differences and also significant differences in the ability to afford proper medical treatment.</a:t>
            </a:r>
          </a:p>
          <a:p>
            <a:pPr>
              <a:spcBef>
                <a:spcPts val="2000"/>
              </a:spcBef>
            </a:pPr>
            <a:endParaRPr lang="de-DE" dirty="0"/>
          </a:p>
        </p:txBody>
      </p:sp>
    </p:spTree>
    <p:extLst>
      <p:ext uri="{BB962C8B-B14F-4D97-AF65-F5344CB8AC3E}">
        <p14:creationId xmlns:p14="http://schemas.microsoft.com/office/powerpoint/2010/main" val="2732021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Mitigation of global hunger and starvation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Technology is also able to fight global hunger and starvation. </a:t>
            </a:r>
          </a:p>
          <a:p>
            <a:pPr>
              <a:spcBef>
                <a:spcPts val="2000"/>
              </a:spcBef>
            </a:pPr>
            <a:r>
              <a:rPr lang="en-US" dirty="0"/>
              <a:t>Due to technological progress, agricultural processes can be optimized. </a:t>
            </a:r>
          </a:p>
          <a:p>
            <a:pPr>
              <a:spcBef>
                <a:spcPts val="2000"/>
              </a:spcBef>
            </a:pPr>
            <a:r>
              <a:rPr lang="en-US" dirty="0"/>
              <a:t>Thus, it is possible to harvest higher crop yields, which in turn could reduce the hunger issue for the local population. </a:t>
            </a:r>
          </a:p>
          <a:p>
            <a:pPr>
              <a:spcBef>
                <a:spcPts val="2000"/>
              </a:spcBef>
            </a:pPr>
            <a:r>
              <a:rPr lang="en-US" dirty="0"/>
              <a:t>Moreover, through the use of the internet, even people in poor developing countries are now able to access education channels of several sorts. </a:t>
            </a:r>
          </a:p>
          <a:p>
            <a:pPr>
              <a:spcBef>
                <a:spcPts val="2000"/>
              </a:spcBef>
            </a:pPr>
            <a:r>
              <a:rPr lang="en-US" dirty="0"/>
              <a:t>For instance, for various different topics, Google and YouTube often provide users with high-quality education for free. </a:t>
            </a:r>
          </a:p>
          <a:p>
            <a:pPr>
              <a:spcBef>
                <a:spcPts val="2000"/>
              </a:spcBef>
            </a:pPr>
            <a:r>
              <a:rPr lang="en-US" dirty="0"/>
              <a:t>Thus, technology is crucial in order to fight the causes for hunger and starvation in order to improve the overall living conditions of people on a global scale.</a:t>
            </a:r>
          </a:p>
          <a:p>
            <a:pPr>
              <a:spcBef>
                <a:spcPts val="2000"/>
              </a:spcBef>
            </a:pPr>
            <a:endParaRPr lang="de-DE" dirty="0"/>
          </a:p>
        </p:txBody>
      </p:sp>
    </p:spTree>
    <p:extLst>
      <p:ext uri="{BB962C8B-B14F-4D97-AF65-F5344CB8AC3E}">
        <p14:creationId xmlns:p14="http://schemas.microsoft.com/office/powerpoint/2010/main" val="3579177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Easy communication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lnSpcReduction="10000"/>
          </a:bodyPr>
          <a:lstStyle/>
          <a:p>
            <a:pPr>
              <a:spcBef>
                <a:spcPts val="2000"/>
              </a:spcBef>
            </a:pPr>
            <a:r>
              <a:rPr lang="en-US" dirty="0"/>
              <a:t>Through the invention of the internet, it is now possible to connect to people all over the world with a device that is small enough to fit into your pocket. </a:t>
            </a:r>
          </a:p>
          <a:p>
            <a:pPr>
              <a:spcBef>
                <a:spcPts val="2000"/>
              </a:spcBef>
            </a:pPr>
            <a:r>
              <a:rPr lang="en-US" dirty="0"/>
              <a:t>Do you understand how crazy this really is? </a:t>
            </a:r>
          </a:p>
          <a:p>
            <a:pPr>
              <a:spcBef>
                <a:spcPts val="2000"/>
              </a:spcBef>
            </a:pPr>
            <a:r>
              <a:rPr lang="en-US" dirty="0"/>
              <a:t>The invention of the internet can be regarded as one of the greatest things humanity ever accomplished. </a:t>
            </a:r>
          </a:p>
          <a:p>
            <a:pPr>
              <a:spcBef>
                <a:spcPts val="2000"/>
              </a:spcBef>
            </a:pPr>
            <a:r>
              <a:rPr lang="en-US" dirty="0"/>
              <a:t>We can basically communicate in real time with people all over the world through messenger services for free. </a:t>
            </a:r>
          </a:p>
          <a:p>
            <a:pPr>
              <a:spcBef>
                <a:spcPts val="2000"/>
              </a:spcBef>
            </a:pPr>
            <a:r>
              <a:rPr lang="en-US" dirty="0"/>
              <a:t>This is also important when it comes to the workplace. </a:t>
            </a:r>
          </a:p>
          <a:p>
            <a:pPr>
              <a:spcBef>
                <a:spcPts val="2000"/>
              </a:spcBef>
            </a:pPr>
            <a:r>
              <a:rPr lang="en-US" dirty="0"/>
              <a:t>It is now no longer necessary to be physically present for conference meetings since people can also join those meetings through virtual presence from home. </a:t>
            </a:r>
          </a:p>
          <a:p>
            <a:pPr>
              <a:spcBef>
                <a:spcPts val="2000"/>
              </a:spcBef>
            </a:pPr>
            <a:r>
              <a:rPr lang="en-US" dirty="0"/>
              <a:t>Thus, the compatibility of family and work will be much easier through those virtual means of communication since you can participate in meetings while looking after your children at the same time.</a:t>
            </a:r>
          </a:p>
          <a:p>
            <a:pPr>
              <a:spcBef>
                <a:spcPts val="2000"/>
              </a:spcBef>
            </a:pPr>
            <a:endParaRPr lang="de-DE" dirty="0"/>
          </a:p>
        </p:txBody>
      </p:sp>
    </p:spTree>
    <p:extLst>
      <p:ext uri="{BB962C8B-B14F-4D97-AF65-F5344CB8AC3E}">
        <p14:creationId xmlns:p14="http://schemas.microsoft.com/office/powerpoint/2010/main" val="2336001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Easy information sharing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Through the technological progress and information sharing through the internet, it is also possible to get the latest news on your computer or your smartphone</a:t>
            </a:r>
            <a:r>
              <a:rPr lang="en-US"/>
              <a:t>. </a:t>
            </a:r>
            <a:endParaRPr lang="en-US" dirty="0"/>
          </a:p>
          <a:p>
            <a:pPr>
              <a:spcBef>
                <a:spcPts val="2000"/>
              </a:spcBef>
            </a:pPr>
            <a:r>
              <a:rPr lang="en-US"/>
              <a:t>Accessing </a:t>
            </a:r>
            <a:r>
              <a:rPr lang="en-US" dirty="0"/>
              <a:t>information in real time has never been that easy in the history of mankind, which makes it possible for people to inform themselves about what’s going on in the world.</a:t>
            </a:r>
          </a:p>
          <a:p>
            <a:pPr>
              <a:spcBef>
                <a:spcPts val="2000"/>
              </a:spcBef>
            </a:pPr>
            <a:endParaRPr lang="de-DE" dirty="0"/>
          </a:p>
        </p:txBody>
      </p:sp>
    </p:spTree>
    <p:extLst>
      <p:ext uri="{BB962C8B-B14F-4D97-AF65-F5344CB8AC3E}">
        <p14:creationId xmlns:p14="http://schemas.microsoft.com/office/powerpoint/2010/main" val="2030254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Online banking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Through technological progress, it is now possible to execute almost all payment transactions with the help of your online banking account</a:t>
            </a:r>
            <a:r>
              <a:rPr lang="en-US"/>
              <a:t>. </a:t>
            </a:r>
            <a:endParaRPr lang="en-US" dirty="0"/>
          </a:p>
          <a:p>
            <a:pPr>
              <a:spcBef>
                <a:spcPts val="2000"/>
              </a:spcBef>
            </a:pPr>
            <a:r>
              <a:rPr lang="en-US"/>
              <a:t>It </a:t>
            </a:r>
            <a:r>
              <a:rPr lang="en-US" dirty="0"/>
              <a:t>is no longer necessary to attend a local bank for wire transfer, you can do it conveniently while sitting on your couch at home</a:t>
            </a:r>
            <a:r>
              <a:rPr lang="en-US"/>
              <a:t>. </a:t>
            </a:r>
            <a:endParaRPr lang="en-US" dirty="0"/>
          </a:p>
          <a:p>
            <a:pPr>
              <a:spcBef>
                <a:spcPts val="2000"/>
              </a:spcBef>
            </a:pPr>
            <a:r>
              <a:rPr lang="en-US"/>
              <a:t>Moreover</a:t>
            </a:r>
            <a:r>
              <a:rPr lang="en-US" dirty="0"/>
              <a:t>, you can buy stocks and other financial instruments through online banking platforms and brokers, which gives you a huge advantage, both in terms of lower fees and also in terms of speed compared to buying stocks in bank branches.</a:t>
            </a:r>
          </a:p>
          <a:p>
            <a:pPr>
              <a:spcBef>
                <a:spcPts val="2000"/>
              </a:spcBef>
            </a:pPr>
            <a:endParaRPr lang="de-DE" dirty="0"/>
          </a:p>
        </p:txBody>
      </p:sp>
    </p:spTree>
    <p:extLst>
      <p:ext uri="{BB962C8B-B14F-4D97-AF65-F5344CB8AC3E}">
        <p14:creationId xmlns:p14="http://schemas.microsoft.com/office/powerpoint/2010/main" val="4199469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Connects remote areas to the public infrastructure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Especially for remote areas which do not have to many possibilities for communication, the internet can be regarded as huge blessing</a:t>
            </a:r>
            <a:r>
              <a:rPr lang="en-US"/>
              <a:t>. </a:t>
            </a:r>
            <a:endParaRPr lang="en-US" dirty="0"/>
          </a:p>
          <a:p>
            <a:pPr>
              <a:spcBef>
                <a:spcPts val="2000"/>
              </a:spcBef>
            </a:pPr>
            <a:r>
              <a:rPr lang="en-US"/>
              <a:t>Even </a:t>
            </a:r>
            <a:r>
              <a:rPr lang="en-US" dirty="0"/>
              <a:t>if it might be rather slow in remote parts of the world, it still can connect local people to the outside world and they might be able to get more education opportunities compared to a world in which the internet didn’t exist.</a:t>
            </a:r>
          </a:p>
          <a:p>
            <a:pPr>
              <a:spcBef>
                <a:spcPts val="2000"/>
              </a:spcBef>
            </a:pPr>
            <a:endParaRPr lang="de-DE" dirty="0"/>
          </a:p>
        </p:txBody>
      </p:sp>
    </p:spTree>
    <p:extLst>
      <p:ext uri="{BB962C8B-B14F-4D97-AF65-F5344CB8AC3E}">
        <p14:creationId xmlns:p14="http://schemas.microsoft.com/office/powerpoint/2010/main" val="27211029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Cheap energy production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While in former times, our ancestors relied on campfires for cooking and heating purposes, we are now able to use electricity for all purposes of our daily life</a:t>
            </a:r>
            <a:r>
              <a:rPr lang="en-US"/>
              <a:t>. </a:t>
            </a:r>
            <a:endParaRPr lang="en-US" dirty="0"/>
          </a:p>
          <a:p>
            <a:pPr>
              <a:spcBef>
                <a:spcPts val="2000"/>
              </a:spcBef>
            </a:pPr>
            <a:r>
              <a:rPr lang="en-US"/>
              <a:t>Not </a:t>
            </a:r>
            <a:r>
              <a:rPr lang="en-US" dirty="0"/>
              <a:t>only is it much more convenient to use electricity instead of campfires, it is also much safer</a:t>
            </a:r>
            <a:r>
              <a:rPr lang="en-US"/>
              <a:t>. </a:t>
            </a:r>
            <a:endParaRPr lang="en-US" dirty="0"/>
          </a:p>
          <a:p>
            <a:pPr>
              <a:spcBef>
                <a:spcPts val="2000"/>
              </a:spcBef>
            </a:pPr>
            <a:r>
              <a:rPr lang="en-US"/>
              <a:t>Over </a:t>
            </a:r>
            <a:r>
              <a:rPr lang="en-US" dirty="0"/>
              <a:t>time, energy has become quite cheap compared to the average income of people in Western countries, which makes it possible for the average person in the Western world to consume large amounts of energy.</a:t>
            </a:r>
          </a:p>
          <a:p>
            <a:pPr>
              <a:spcBef>
                <a:spcPts val="2000"/>
              </a:spcBef>
            </a:pPr>
            <a:endParaRPr lang="de-DE" dirty="0"/>
          </a:p>
        </p:txBody>
      </p:sp>
    </p:spTree>
    <p:extLst>
      <p:ext uri="{BB962C8B-B14F-4D97-AF65-F5344CB8AC3E}">
        <p14:creationId xmlns:p14="http://schemas.microsoft.com/office/powerpoint/2010/main" val="15123312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More convenient everyday life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Technological progress also helps us in all tasks of our daily life and makes it much more convenient to </a:t>
            </a:r>
            <a:r>
              <a:rPr lang="en-US"/>
              <a:t>organize ourselves</a:t>
            </a:r>
            <a:r>
              <a:rPr lang="en-US" dirty="0"/>
              <a:t>.</a:t>
            </a:r>
          </a:p>
          <a:p>
            <a:pPr>
              <a:spcBef>
                <a:spcPts val="2000"/>
              </a:spcBef>
            </a:pPr>
            <a:r>
              <a:rPr lang="en-US"/>
              <a:t>Thus</a:t>
            </a:r>
            <a:r>
              <a:rPr lang="en-US" dirty="0"/>
              <a:t>, by using technology in a responsible manner, it could greatly improve our overall quality of life.</a:t>
            </a:r>
          </a:p>
          <a:p>
            <a:pPr>
              <a:spcBef>
                <a:spcPts val="2000"/>
              </a:spcBef>
            </a:pPr>
            <a:endParaRPr lang="de-DE" dirty="0"/>
          </a:p>
        </p:txBody>
      </p:sp>
    </p:spTree>
    <p:extLst>
      <p:ext uri="{BB962C8B-B14F-4D97-AF65-F5344CB8AC3E}">
        <p14:creationId xmlns:p14="http://schemas.microsoft.com/office/powerpoint/2010/main" val="1867267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dirty="0" err="1"/>
              <a:t>What</a:t>
            </a:r>
            <a:r>
              <a:rPr lang="de-DE" dirty="0"/>
              <a:t> </a:t>
            </a:r>
            <a:r>
              <a:rPr lang="de-DE" dirty="0" err="1"/>
              <a:t>is</a:t>
            </a:r>
            <a:r>
              <a:rPr lang="de-DE" dirty="0"/>
              <a:t> </a:t>
            </a:r>
            <a:r>
              <a:rPr lang="de-DE" dirty="0" err="1"/>
              <a:t>technology</a:t>
            </a:r>
            <a:r>
              <a:rPr lang="de-DE" dirty="0"/>
              <a:t>?</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pPr>
              <a:spcBef>
                <a:spcPts val="2000"/>
              </a:spcBef>
            </a:pPr>
            <a:r>
              <a:rPr lang="en-US" dirty="0"/>
              <a:t>Technology can be defined as a set of skills, techniques, processes and methods that help humanity to accomplish certain goals in the production of goods or services. </a:t>
            </a:r>
          </a:p>
          <a:p>
            <a:pPr>
              <a:spcBef>
                <a:spcPts val="2000"/>
              </a:spcBef>
            </a:pPr>
            <a:r>
              <a:rPr lang="en-US" dirty="0"/>
              <a:t>The rate of technological development has significantly increased over the past decades and continues to do so. </a:t>
            </a:r>
          </a:p>
          <a:p>
            <a:pPr>
              <a:spcBef>
                <a:spcPts val="2000"/>
              </a:spcBef>
            </a:pPr>
            <a:r>
              <a:rPr lang="en-US" dirty="0"/>
              <a:t>Due to this rapid technological progress, it is hard to imagine what the world will look like in twenty years. </a:t>
            </a:r>
          </a:p>
          <a:p>
            <a:pPr>
              <a:spcBef>
                <a:spcPts val="2000"/>
              </a:spcBef>
            </a:pPr>
            <a:r>
              <a:rPr lang="en-US" dirty="0"/>
              <a:t>Even though technology has significantly improved our quality of life and has several upsides, it also implies serious problems. </a:t>
            </a:r>
          </a:p>
          <a:p>
            <a:pPr>
              <a:spcBef>
                <a:spcPts val="2000"/>
              </a:spcBef>
            </a:pPr>
            <a:r>
              <a:rPr lang="en-US" dirty="0"/>
              <a:t>In this presentation, the pros and cons of technology are examined.</a:t>
            </a:r>
          </a:p>
          <a:p>
            <a:pPr>
              <a:spcBef>
                <a:spcPts val="2000"/>
              </a:spcBef>
            </a:pPr>
            <a:endParaRPr lang="de-DE" dirty="0"/>
          </a:p>
        </p:txBody>
      </p:sp>
    </p:spTree>
    <p:extLst>
      <p:ext uri="{BB962C8B-B14F-4D97-AF65-F5344CB8AC3E}">
        <p14:creationId xmlns:p14="http://schemas.microsoft.com/office/powerpoint/2010/main" val="38923226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Travelling has become quite easy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Travelling has become much easier and much cheaper with the invention of the internet on a global scale since prices are much more transparent now compared to years ago. </a:t>
            </a:r>
          </a:p>
          <a:p>
            <a:pPr>
              <a:spcBef>
                <a:spcPts val="2000"/>
              </a:spcBef>
            </a:pPr>
            <a:r>
              <a:rPr lang="en-US" dirty="0"/>
              <a:t>Now, you can compare prices from many different travel companies and book the cheapest flight. </a:t>
            </a:r>
          </a:p>
          <a:p>
            <a:pPr>
              <a:spcBef>
                <a:spcPts val="2000"/>
              </a:spcBef>
            </a:pPr>
            <a:r>
              <a:rPr lang="en-US" dirty="0"/>
              <a:t>Two decades ago, you had to rely on travel agencies, which could basically sell you anything and you had much less room to compare prices. </a:t>
            </a:r>
          </a:p>
          <a:p>
            <a:pPr>
              <a:spcBef>
                <a:spcPts val="2000"/>
              </a:spcBef>
            </a:pPr>
            <a:r>
              <a:rPr lang="en-US" dirty="0"/>
              <a:t>Moreover, it is now possible to book your flight online, which gives you the opportunity to spontaneously book a flight and travel to any place on earth as soon as tomorrow if you want to. </a:t>
            </a:r>
          </a:p>
          <a:p>
            <a:pPr>
              <a:spcBef>
                <a:spcPts val="2000"/>
              </a:spcBef>
            </a:pPr>
            <a:r>
              <a:rPr lang="en-US" dirty="0"/>
              <a:t>Additionally, through all this information that is around on the internet regarding places you have to visit and customer reviews, it is much easier to make choices regarding what you want to see and what to skip on your travels.</a:t>
            </a:r>
          </a:p>
          <a:p>
            <a:pPr>
              <a:spcBef>
                <a:spcPts val="2000"/>
              </a:spcBef>
            </a:pPr>
            <a:endParaRPr lang="de-DE" dirty="0"/>
          </a:p>
        </p:txBody>
      </p:sp>
    </p:spTree>
    <p:extLst>
      <p:ext uri="{BB962C8B-B14F-4D97-AF65-F5344CB8AC3E}">
        <p14:creationId xmlns:p14="http://schemas.microsoft.com/office/powerpoint/2010/main" val="35736109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Improvements in entertainment</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 internet also gives us quite many additional entertainment opportunities. </a:t>
            </a:r>
          </a:p>
          <a:p>
            <a:pPr>
              <a:spcBef>
                <a:spcPts val="2000"/>
              </a:spcBef>
            </a:pPr>
            <a:r>
              <a:rPr lang="en-US" dirty="0"/>
              <a:t>For instance, you can now watch any movie you want for just little money from your couch at home. </a:t>
            </a:r>
          </a:p>
          <a:p>
            <a:pPr>
              <a:spcBef>
                <a:spcPts val="2000"/>
              </a:spcBef>
            </a:pPr>
            <a:r>
              <a:rPr lang="en-US" dirty="0"/>
              <a:t>Moreover, you can play several games online and interact with people all over the world at real time. </a:t>
            </a:r>
          </a:p>
          <a:p>
            <a:pPr>
              <a:spcBef>
                <a:spcPts val="2000"/>
              </a:spcBef>
            </a:pPr>
            <a:r>
              <a:rPr lang="en-US" dirty="0"/>
              <a:t>Thus, compared to a few decades ago, also the variety of entertainment options increased substantially.</a:t>
            </a:r>
          </a:p>
          <a:p>
            <a:pPr>
              <a:spcBef>
                <a:spcPts val="2000"/>
              </a:spcBef>
            </a:pPr>
            <a:endParaRPr lang="de-DE" dirty="0"/>
          </a:p>
        </p:txBody>
      </p:sp>
    </p:spTree>
    <p:extLst>
      <p:ext uri="{BB962C8B-B14F-4D97-AF65-F5344CB8AC3E}">
        <p14:creationId xmlns:p14="http://schemas.microsoft.com/office/powerpoint/2010/main" val="19351378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Improvements in healthcare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Also our overall global improvements in healthcare are remarkable</a:t>
            </a:r>
            <a:r>
              <a:rPr lang="en-US"/>
              <a:t>. </a:t>
            </a:r>
            <a:endParaRPr lang="en-US" dirty="0"/>
          </a:p>
          <a:p>
            <a:pPr>
              <a:spcBef>
                <a:spcPts val="2000"/>
              </a:spcBef>
            </a:pPr>
            <a:r>
              <a:rPr lang="en-US"/>
              <a:t>We </a:t>
            </a:r>
            <a:r>
              <a:rPr lang="en-US" dirty="0"/>
              <a:t>are now able to treat diseases which caused millions of fatalities in the future, which allows us to increase the overall life expectancy and also to improve the quality of life for people suffering from serious chronic diseases</a:t>
            </a:r>
            <a:r>
              <a:rPr lang="en-US"/>
              <a:t>. </a:t>
            </a:r>
            <a:endParaRPr lang="en-US" dirty="0"/>
          </a:p>
          <a:p>
            <a:pPr>
              <a:spcBef>
                <a:spcPts val="2000"/>
              </a:spcBef>
            </a:pPr>
            <a:r>
              <a:rPr lang="en-US"/>
              <a:t>Moreover</a:t>
            </a:r>
            <a:r>
              <a:rPr lang="en-US" dirty="0"/>
              <a:t>, our medical knowledge increases quite rapidly, which may give us the chance to even cure diseases like HIV in the future.</a:t>
            </a:r>
          </a:p>
          <a:p>
            <a:pPr>
              <a:spcBef>
                <a:spcPts val="2000"/>
              </a:spcBef>
            </a:pPr>
            <a:endParaRPr lang="de-DE" dirty="0"/>
          </a:p>
        </p:txBody>
      </p:sp>
    </p:spTree>
    <p:extLst>
      <p:ext uri="{BB962C8B-B14F-4D97-AF65-F5344CB8AC3E}">
        <p14:creationId xmlns:p14="http://schemas.microsoft.com/office/powerpoint/2010/main" val="2851734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Education possibilities improved significantly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Another advantage of technology is that it offers us the possibility to increase our education levels, even if we sit on our couch</a:t>
            </a:r>
            <a:r>
              <a:rPr lang="en-US"/>
              <a:t>. </a:t>
            </a:r>
            <a:endParaRPr lang="en-US" dirty="0"/>
          </a:p>
          <a:p>
            <a:pPr>
              <a:spcBef>
                <a:spcPts val="2000"/>
              </a:spcBef>
            </a:pPr>
            <a:r>
              <a:rPr lang="en-US"/>
              <a:t>For </a:t>
            </a:r>
            <a:r>
              <a:rPr lang="en-US" dirty="0"/>
              <a:t>instance, you can educate yourself by watching courses of several sorts</a:t>
            </a:r>
            <a:r>
              <a:rPr lang="en-US"/>
              <a:t>. </a:t>
            </a:r>
            <a:endParaRPr lang="en-US" dirty="0"/>
          </a:p>
          <a:p>
            <a:pPr>
              <a:spcBef>
                <a:spcPts val="2000"/>
              </a:spcBef>
            </a:pPr>
            <a:r>
              <a:rPr lang="en-US"/>
              <a:t>Moreover</a:t>
            </a:r>
            <a:r>
              <a:rPr lang="en-US" dirty="0"/>
              <a:t>, you can engage in discussions in forums and improve your knowledge on all kinds of different topics.</a:t>
            </a:r>
          </a:p>
          <a:p>
            <a:pPr>
              <a:spcBef>
                <a:spcPts val="2000"/>
              </a:spcBef>
            </a:pPr>
            <a:endParaRPr lang="de-DE" dirty="0"/>
          </a:p>
        </p:txBody>
      </p:sp>
    </p:spTree>
    <p:extLst>
      <p:ext uri="{BB962C8B-B14F-4D97-AF65-F5344CB8AC3E}">
        <p14:creationId xmlns:p14="http://schemas.microsoft.com/office/powerpoint/2010/main" val="20991173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fontScale="90000"/>
          </a:bodyPr>
          <a:lstStyle/>
          <a:p>
            <a:r>
              <a:rPr lang="en-US" dirty="0"/>
              <a:t>Technology is necessary to solve our global problems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Every problem that humanity solved in the past has been due to technological advancements</a:t>
            </a:r>
            <a:r>
              <a:rPr lang="en-US"/>
              <a:t>. </a:t>
            </a:r>
            <a:endParaRPr lang="en-US" dirty="0"/>
          </a:p>
          <a:p>
            <a:pPr>
              <a:spcBef>
                <a:spcPts val="2000"/>
              </a:spcBef>
            </a:pPr>
            <a:r>
              <a:rPr lang="en-US"/>
              <a:t>Technology </a:t>
            </a:r>
            <a:r>
              <a:rPr lang="en-US" dirty="0"/>
              <a:t>will always be a main tool when it comes to solving problems on a global scale</a:t>
            </a:r>
            <a:r>
              <a:rPr lang="en-US"/>
              <a:t>. </a:t>
            </a:r>
            <a:endParaRPr lang="en-US" dirty="0"/>
          </a:p>
          <a:p>
            <a:pPr>
              <a:spcBef>
                <a:spcPts val="2000"/>
              </a:spcBef>
            </a:pPr>
            <a:r>
              <a:rPr lang="en-US"/>
              <a:t>For </a:t>
            </a:r>
            <a:r>
              <a:rPr lang="en-US" dirty="0"/>
              <a:t>instance, this could mean that improvements in technology could help farmers to harvest higher crop yields</a:t>
            </a:r>
            <a:r>
              <a:rPr lang="en-US"/>
              <a:t>. </a:t>
            </a:r>
            <a:endParaRPr lang="en-US" dirty="0"/>
          </a:p>
          <a:p>
            <a:pPr>
              <a:spcBef>
                <a:spcPts val="2000"/>
              </a:spcBef>
            </a:pPr>
            <a:r>
              <a:rPr lang="en-US"/>
              <a:t>It </a:t>
            </a:r>
            <a:r>
              <a:rPr lang="en-US" dirty="0"/>
              <a:t>could also mean to ensure the water supply in hot and dry climates in the context of global warming. All those major issues can only be addressed if we continue to improve technology on a global scale.</a:t>
            </a:r>
          </a:p>
          <a:p>
            <a:pPr>
              <a:spcBef>
                <a:spcPts val="2000"/>
              </a:spcBef>
            </a:pPr>
            <a:endParaRPr lang="de-DE" dirty="0"/>
          </a:p>
        </p:txBody>
      </p:sp>
    </p:spTree>
    <p:extLst>
      <p:ext uri="{BB962C8B-B14F-4D97-AF65-F5344CB8AC3E}">
        <p14:creationId xmlns:p14="http://schemas.microsoft.com/office/powerpoint/2010/main" val="40033607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Necessary for the energy transition process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Improvements in technology are also crucial in order to accomplish the transition process from fossil to renewable energy sources</a:t>
            </a:r>
            <a:r>
              <a:rPr lang="en-US"/>
              <a:t>. </a:t>
            </a:r>
            <a:endParaRPr lang="en-US" dirty="0"/>
          </a:p>
          <a:p>
            <a:pPr>
              <a:spcBef>
                <a:spcPts val="2000"/>
              </a:spcBef>
            </a:pPr>
            <a:r>
              <a:rPr lang="en-US"/>
              <a:t>While </a:t>
            </a:r>
            <a:r>
              <a:rPr lang="en-US" dirty="0"/>
              <a:t>some renewable green energies are rather new and not mature yet, they will responsible for our energy supply in the near future if we want to fight global warming in a viable manner.</a:t>
            </a:r>
          </a:p>
          <a:p>
            <a:pPr>
              <a:spcBef>
                <a:spcPts val="2000"/>
              </a:spcBef>
            </a:pPr>
            <a:endParaRPr lang="de-DE" dirty="0"/>
          </a:p>
        </p:txBody>
      </p:sp>
    </p:spTree>
    <p:extLst>
      <p:ext uri="{BB962C8B-B14F-4D97-AF65-F5344CB8AC3E}">
        <p14:creationId xmlns:p14="http://schemas.microsoft.com/office/powerpoint/2010/main" val="22029194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AI may make the “impossible” possible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Through the invention of artificial intelligence, humanity may have options that would have been inconceivable only a few decades ago</a:t>
            </a:r>
            <a:r>
              <a:rPr lang="en-US"/>
              <a:t>. </a:t>
            </a:r>
            <a:endParaRPr lang="en-US" dirty="0"/>
          </a:p>
          <a:p>
            <a:pPr>
              <a:spcBef>
                <a:spcPts val="2000"/>
              </a:spcBef>
            </a:pPr>
            <a:r>
              <a:rPr lang="en-US"/>
              <a:t>This </a:t>
            </a:r>
            <a:r>
              <a:rPr lang="en-US" dirty="0"/>
              <a:t>could imply that we may be able to colonize other planets or that we increase our life expectancy to an unbelievable age</a:t>
            </a:r>
            <a:r>
              <a:rPr lang="en-US"/>
              <a:t>. </a:t>
            </a:r>
            <a:endParaRPr lang="en-US" dirty="0"/>
          </a:p>
          <a:p>
            <a:pPr>
              <a:spcBef>
                <a:spcPts val="2000"/>
              </a:spcBef>
            </a:pPr>
            <a:r>
              <a:rPr lang="en-US"/>
              <a:t>For </a:t>
            </a:r>
            <a:r>
              <a:rPr lang="en-US" dirty="0"/>
              <a:t>sure, AI will help to optimize complex processes in all parts of our daily life.</a:t>
            </a:r>
          </a:p>
          <a:p>
            <a:pPr>
              <a:spcBef>
                <a:spcPts val="2000"/>
              </a:spcBef>
            </a:pPr>
            <a:endParaRPr lang="de-DE" dirty="0"/>
          </a:p>
        </p:txBody>
      </p:sp>
    </p:spTree>
    <p:extLst>
      <p:ext uri="{BB962C8B-B14F-4D97-AF65-F5344CB8AC3E}">
        <p14:creationId xmlns:p14="http://schemas.microsoft.com/office/powerpoint/2010/main" val="23430769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Cons of technology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normAutofit/>
          </a:bodyPr>
          <a:lstStyle/>
          <a:p>
            <a:r>
              <a:rPr lang="en-US" b="1" dirty="0"/>
              <a:t>Horrible weapons</a:t>
            </a:r>
            <a:endParaRPr lang="en-US" dirty="0"/>
          </a:p>
          <a:p>
            <a:r>
              <a:rPr lang="en-US" b="1" dirty="0"/>
              <a:t>Pollution of several sorts</a:t>
            </a:r>
            <a:endParaRPr lang="en-US" dirty="0"/>
          </a:p>
          <a:p>
            <a:r>
              <a:rPr lang="en-US" b="1" dirty="0"/>
              <a:t>Destruction of habitats</a:t>
            </a:r>
            <a:endParaRPr lang="en-US" dirty="0"/>
          </a:p>
          <a:p>
            <a:r>
              <a:rPr lang="en-US" b="1" dirty="0"/>
              <a:t>Endangerment and extinction of species</a:t>
            </a:r>
            <a:endParaRPr lang="en-US" dirty="0"/>
          </a:p>
          <a:p>
            <a:r>
              <a:rPr lang="en-US" b="1" dirty="0"/>
              <a:t>Deforestation</a:t>
            </a:r>
            <a:endParaRPr lang="en-US" dirty="0"/>
          </a:p>
          <a:p>
            <a:r>
              <a:rPr lang="en-US" b="1" dirty="0"/>
              <a:t>Ozone layer depletion</a:t>
            </a:r>
            <a:endParaRPr lang="en-US" dirty="0"/>
          </a:p>
          <a:p>
            <a:r>
              <a:rPr lang="en-US" b="1" dirty="0"/>
              <a:t>Acid rain</a:t>
            </a:r>
            <a:endParaRPr lang="en-US" dirty="0"/>
          </a:p>
          <a:p>
            <a:r>
              <a:rPr lang="en-US" b="1" dirty="0"/>
              <a:t>Information overload</a:t>
            </a:r>
            <a:endParaRPr lang="en-US" dirty="0"/>
          </a:p>
          <a:p>
            <a:r>
              <a:rPr lang="en-US" b="1" dirty="0"/>
              <a:t>Mental health problems</a:t>
            </a:r>
            <a:endParaRPr lang="en-US" dirty="0"/>
          </a:p>
          <a:p>
            <a:r>
              <a:rPr lang="en-US" b="1" dirty="0"/>
              <a:t>Obesity</a:t>
            </a:r>
            <a:endParaRPr lang="en-US" dirty="0"/>
          </a:p>
          <a:p>
            <a:r>
              <a:rPr lang="en-US" b="1" dirty="0"/>
              <a:t>Social isolation</a:t>
            </a:r>
            <a:endParaRPr lang="en-US" dirty="0"/>
          </a:p>
          <a:p>
            <a:endParaRPr lang="de-DE" dirty="0"/>
          </a:p>
        </p:txBody>
      </p:sp>
    </p:spTree>
    <p:extLst>
      <p:ext uri="{BB962C8B-B14F-4D97-AF65-F5344CB8AC3E}">
        <p14:creationId xmlns:p14="http://schemas.microsoft.com/office/powerpoint/2010/main" val="791472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Cons of technology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normAutofit/>
          </a:bodyPr>
          <a:lstStyle/>
          <a:p>
            <a:r>
              <a:rPr lang="en-US" b="1" dirty="0"/>
              <a:t>Addictions</a:t>
            </a:r>
            <a:endParaRPr lang="en-US" dirty="0"/>
          </a:p>
          <a:p>
            <a:r>
              <a:rPr lang="en-US" b="1" dirty="0"/>
              <a:t>Laziness</a:t>
            </a:r>
            <a:endParaRPr lang="en-US" dirty="0"/>
          </a:p>
          <a:p>
            <a:r>
              <a:rPr lang="en-US" b="1" dirty="0"/>
              <a:t>Social tensions</a:t>
            </a:r>
            <a:endParaRPr lang="en-US" dirty="0"/>
          </a:p>
          <a:p>
            <a:r>
              <a:rPr lang="en-US" b="1" dirty="0"/>
              <a:t>Unemployment for low-skilled workers</a:t>
            </a:r>
            <a:endParaRPr lang="en-US" dirty="0"/>
          </a:p>
          <a:p>
            <a:r>
              <a:rPr lang="en-US" b="1" dirty="0"/>
              <a:t>Surveillance of the general public</a:t>
            </a:r>
            <a:endParaRPr lang="en-US" dirty="0"/>
          </a:p>
          <a:p>
            <a:r>
              <a:rPr lang="en-US" b="1" dirty="0"/>
              <a:t>Technological dependence</a:t>
            </a:r>
            <a:endParaRPr lang="en-US" dirty="0"/>
          </a:p>
          <a:p>
            <a:r>
              <a:rPr lang="en-US" b="1" dirty="0"/>
              <a:t>Data misuse and cyber crime</a:t>
            </a:r>
            <a:endParaRPr lang="en-US" dirty="0"/>
          </a:p>
          <a:p>
            <a:r>
              <a:rPr lang="en-US" b="1" dirty="0"/>
              <a:t>Terroristic attacks</a:t>
            </a:r>
            <a:endParaRPr lang="en-US" dirty="0"/>
          </a:p>
          <a:p>
            <a:r>
              <a:rPr lang="en-US" b="1" dirty="0"/>
              <a:t>Genetically modified viruses</a:t>
            </a:r>
            <a:endParaRPr lang="en-US" dirty="0"/>
          </a:p>
          <a:p>
            <a:r>
              <a:rPr lang="en-US" b="1" dirty="0"/>
              <a:t>Ethical concerns</a:t>
            </a:r>
            <a:endParaRPr lang="en-US" dirty="0"/>
          </a:p>
          <a:p>
            <a:r>
              <a:rPr lang="en-US" b="1" dirty="0"/>
              <a:t>Dangers from intelligent machines</a:t>
            </a:r>
            <a:endParaRPr lang="en-US" dirty="0"/>
          </a:p>
          <a:p>
            <a:endParaRPr lang="de-DE" dirty="0"/>
          </a:p>
        </p:txBody>
      </p:sp>
    </p:spTree>
    <p:extLst>
      <p:ext uri="{BB962C8B-B14F-4D97-AF65-F5344CB8AC3E}">
        <p14:creationId xmlns:p14="http://schemas.microsoft.com/office/powerpoint/2010/main" val="22008714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Horrible weapons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Even though technology has important advantages, it also implies serious problems</a:t>
            </a:r>
            <a:r>
              <a:rPr lang="en-US"/>
              <a:t>. </a:t>
            </a:r>
            <a:endParaRPr lang="en-US" dirty="0"/>
          </a:p>
          <a:p>
            <a:pPr>
              <a:spcBef>
                <a:spcPts val="2000"/>
              </a:spcBef>
            </a:pPr>
            <a:r>
              <a:rPr lang="en-US"/>
              <a:t>For </a:t>
            </a:r>
            <a:r>
              <a:rPr lang="en-US" dirty="0"/>
              <a:t>instance, advancements in technology can also be used to invent and produce horrible weapons</a:t>
            </a:r>
            <a:r>
              <a:rPr lang="en-US"/>
              <a:t>. </a:t>
            </a:r>
            <a:endParaRPr lang="en-US" dirty="0"/>
          </a:p>
          <a:p>
            <a:pPr>
              <a:spcBef>
                <a:spcPts val="2000"/>
              </a:spcBef>
            </a:pPr>
            <a:r>
              <a:rPr lang="en-US"/>
              <a:t>One </a:t>
            </a:r>
            <a:r>
              <a:rPr lang="en-US" dirty="0"/>
              <a:t>prominent example for this are atomic bombs, which can cause the death of millions of people and could potentially destroy our whole planet if they were used in nuclear wars on a global scale.</a:t>
            </a:r>
          </a:p>
          <a:p>
            <a:pPr>
              <a:spcBef>
                <a:spcPts val="2000"/>
              </a:spcBef>
            </a:pPr>
            <a:endParaRPr lang="de-DE" dirty="0"/>
          </a:p>
        </p:txBody>
      </p:sp>
    </p:spTree>
    <p:extLst>
      <p:ext uri="{BB962C8B-B14F-4D97-AF65-F5344CB8AC3E}">
        <p14:creationId xmlns:p14="http://schemas.microsoft.com/office/powerpoint/2010/main" val="190441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Pros of technology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normAutofit/>
          </a:bodyPr>
          <a:lstStyle/>
          <a:p>
            <a:r>
              <a:rPr lang="en-US" b="1" dirty="0"/>
              <a:t>Increase in production</a:t>
            </a:r>
            <a:endParaRPr lang="en-US" dirty="0"/>
          </a:p>
          <a:p>
            <a:r>
              <a:rPr lang="en-US" b="1" dirty="0"/>
              <a:t>Efficiency improvements</a:t>
            </a:r>
            <a:endParaRPr lang="en-US" dirty="0"/>
          </a:p>
          <a:p>
            <a:r>
              <a:rPr lang="en-US" b="1" dirty="0"/>
              <a:t>Better working conditions</a:t>
            </a:r>
            <a:endParaRPr lang="en-US" dirty="0"/>
          </a:p>
          <a:p>
            <a:r>
              <a:rPr lang="en-US" b="1" dirty="0"/>
              <a:t>Higher wages</a:t>
            </a:r>
            <a:endParaRPr lang="en-US" dirty="0"/>
          </a:p>
          <a:p>
            <a:r>
              <a:rPr lang="en-US" b="1" dirty="0"/>
              <a:t>Higher corporate profits</a:t>
            </a:r>
            <a:endParaRPr lang="en-US" dirty="0"/>
          </a:p>
          <a:p>
            <a:r>
              <a:rPr lang="en-US" b="1" dirty="0"/>
              <a:t>Higher tax income for governments</a:t>
            </a:r>
            <a:endParaRPr lang="en-US" dirty="0"/>
          </a:p>
          <a:p>
            <a:r>
              <a:rPr lang="en-US" b="1" dirty="0"/>
              <a:t>Improvements in safety</a:t>
            </a:r>
            <a:endParaRPr lang="en-US" dirty="0"/>
          </a:p>
          <a:p>
            <a:r>
              <a:rPr lang="en-US" b="1" dirty="0"/>
              <a:t>Higher life expectancy</a:t>
            </a:r>
            <a:endParaRPr lang="en-US" dirty="0"/>
          </a:p>
          <a:p>
            <a:r>
              <a:rPr lang="en-US" b="1" dirty="0"/>
              <a:t>Mitigation of global hunger and starvation</a:t>
            </a:r>
            <a:endParaRPr lang="en-US" dirty="0"/>
          </a:p>
          <a:p>
            <a:r>
              <a:rPr lang="en-US" b="1" dirty="0"/>
              <a:t>Easy communication</a:t>
            </a:r>
            <a:endParaRPr lang="en-US" dirty="0"/>
          </a:p>
          <a:p>
            <a:r>
              <a:rPr lang="en-US" b="1" dirty="0"/>
              <a:t>Easy information sharing</a:t>
            </a:r>
            <a:endParaRPr lang="en-US" dirty="0"/>
          </a:p>
          <a:p>
            <a:endParaRPr lang="de-DE" dirty="0"/>
          </a:p>
        </p:txBody>
      </p:sp>
    </p:spTree>
    <p:extLst>
      <p:ext uri="{BB962C8B-B14F-4D97-AF65-F5344CB8AC3E}">
        <p14:creationId xmlns:p14="http://schemas.microsoft.com/office/powerpoint/2010/main" val="38374891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Pollution of several sorts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Technological progress and the implied increase in production and consumption levels also imply an increase in overall pollution levels. </a:t>
            </a:r>
          </a:p>
          <a:p>
            <a:pPr>
              <a:spcBef>
                <a:spcPts val="2000"/>
              </a:spcBef>
            </a:pPr>
            <a:r>
              <a:rPr lang="en-US" dirty="0"/>
              <a:t>For instance, since more people own a car, the overall emission have increased over the past decades. </a:t>
            </a:r>
          </a:p>
          <a:p>
            <a:pPr>
              <a:spcBef>
                <a:spcPts val="2000"/>
              </a:spcBef>
            </a:pPr>
            <a:r>
              <a:rPr lang="en-US" dirty="0"/>
              <a:t>Moreover, the water quality in many water bodies worldwide decreased significantly due to the fact that many companies just illegally dispose their industrial waste in nearby rivers or lakes. </a:t>
            </a:r>
          </a:p>
          <a:p>
            <a:pPr>
              <a:spcBef>
                <a:spcPts val="2000"/>
              </a:spcBef>
            </a:pPr>
            <a:r>
              <a:rPr lang="en-US" dirty="0"/>
              <a:t>However, technological progress could also lead to lower emission levels. </a:t>
            </a:r>
          </a:p>
          <a:p>
            <a:pPr>
              <a:spcBef>
                <a:spcPts val="2000"/>
              </a:spcBef>
            </a:pPr>
            <a:r>
              <a:rPr lang="en-US" dirty="0"/>
              <a:t>For instance, through the use of electric cars, the overall emission levels could be lowered. </a:t>
            </a:r>
          </a:p>
          <a:p>
            <a:pPr>
              <a:spcBef>
                <a:spcPts val="2000"/>
              </a:spcBef>
            </a:pPr>
            <a:r>
              <a:rPr lang="en-US" dirty="0"/>
              <a:t>Thus, depending on the type and the use of technological progress, it could either increase or decrease the level of pollution.</a:t>
            </a:r>
          </a:p>
          <a:p>
            <a:pPr>
              <a:spcBef>
                <a:spcPts val="2000"/>
              </a:spcBef>
            </a:pPr>
            <a:endParaRPr lang="de-DE" dirty="0"/>
          </a:p>
        </p:txBody>
      </p:sp>
    </p:spTree>
    <p:extLst>
      <p:ext uri="{BB962C8B-B14F-4D97-AF65-F5344CB8AC3E}">
        <p14:creationId xmlns:p14="http://schemas.microsoft.com/office/powerpoint/2010/main" val="10869575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Destruction of habitats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the past decades, many natural habitats have been destroyed and the living conditions of many animals and plants have been altered in an adverse manner</a:t>
            </a:r>
            <a:r>
              <a:rPr lang="en-US"/>
              <a:t>. </a:t>
            </a:r>
            <a:endParaRPr lang="en-US" dirty="0"/>
          </a:p>
          <a:p>
            <a:pPr>
              <a:spcBef>
                <a:spcPts val="2000"/>
              </a:spcBef>
            </a:pPr>
            <a:r>
              <a:rPr lang="en-US"/>
              <a:t>Thus</a:t>
            </a:r>
            <a:r>
              <a:rPr lang="en-US" dirty="0"/>
              <a:t>, through technological advancements, for instance, in the context of mining, large areas of land have been made unsuitable for animals and plants to survive.</a:t>
            </a:r>
          </a:p>
          <a:p>
            <a:pPr>
              <a:spcBef>
                <a:spcPts val="2000"/>
              </a:spcBef>
            </a:pPr>
            <a:endParaRPr lang="de-DE" dirty="0"/>
          </a:p>
        </p:txBody>
      </p:sp>
    </p:spTree>
    <p:extLst>
      <p:ext uri="{BB962C8B-B14F-4D97-AF65-F5344CB8AC3E}">
        <p14:creationId xmlns:p14="http://schemas.microsoft.com/office/powerpoint/2010/main" val="14889533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Endangerment and extinction of species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Through human intervention, many animal and plant species have become endangered or even extinct in the past decades. </a:t>
            </a:r>
          </a:p>
          <a:p>
            <a:pPr>
              <a:spcBef>
                <a:spcPts val="2000"/>
              </a:spcBef>
            </a:pPr>
            <a:r>
              <a:rPr lang="en-US" dirty="0"/>
              <a:t>Thus, if our technology is not used in an environmental context but rather for economic optimization purposes, chances are that we continue to lose many species in the near future.</a:t>
            </a:r>
          </a:p>
          <a:p>
            <a:pPr>
              <a:spcBef>
                <a:spcPts val="2000"/>
              </a:spcBef>
            </a:pPr>
            <a:endParaRPr lang="de-DE" dirty="0"/>
          </a:p>
        </p:txBody>
      </p:sp>
    </p:spTree>
    <p:extLst>
      <p:ext uri="{BB962C8B-B14F-4D97-AF65-F5344CB8AC3E}">
        <p14:creationId xmlns:p14="http://schemas.microsoft.com/office/powerpoint/2010/main" val="20889104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Deforestation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Technological progress and the economic possibilities that come along with it can also contribute to the deforestation issue. </a:t>
            </a:r>
          </a:p>
          <a:p>
            <a:pPr>
              <a:spcBef>
                <a:spcPts val="2000"/>
              </a:spcBef>
            </a:pPr>
            <a:r>
              <a:rPr lang="en-US" dirty="0"/>
              <a:t>For instance, farmers in the Amazon Rainforest intentionally burn and cut down large areas of forest in order to get more room for farming since it is more profitable for them. </a:t>
            </a:r>
          </a:p>
          <a:p>
            <a:pPr>
              <a:spcBef>
                <a:spcPts val="2000"/>
              </a:spcBef>
            </a:pPr>
            <a:r>
              <a:rPr lang="en-US" dirty="0"/>
              <a:t>However, deforestation contributes to global warming and to the horrible adverse effects related to it. </a:t>
            </a:r>
          </a:p>
          <a:p>
            <a:pPr>
              <a:spcBef>
                <a:spcPts val="2000"/>
              </a:spcBef>
            </a:pPr>
            <a:r>
              <a:rPr lang="en-US" dirty="0"/>
              <a:t>Thus, if technology is not used wisely, it can also cause serious environmental issues.</a:t>
            </a:r>
          </a:p>
          <a:p>
            <a:pPr>
              <a:spcBef>
                <a:spcPts val="2000"/>
              </a:spcBef>
            </a:pPr>
            <a:endParaRPr lang="de-DE" dirty="0"/>
          </a:p>
        </p:txBody>
      </p:sp>
    </p:spTree>
    <p:extLst>
      <p:ext uri="{BB962C8B-B14F-4D97-AF65-F5344CB8AC3E}">
        <p14:creationId xmlns:p14="http://schemas.microsoft.com/office/powerpoint/2010/main" val="12991332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Ozone layer depletion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Through the use of excessive amounts of chemical fertilizers and pesticides which have been invented by using the know-how from technology, our ozone layer may become depleted, which could increase the probability for serious health issue like cancer and other severe diseases.</a:t>
            </a:r>
          </a:p>
          <a:p>
            <a:pPr>
              <a:spcBef>
                <a:spcPts val="2000"/>
              </a:spcBef>
            </a:pPr>
            <a:endParaRPr lang="de-DE" dirty="0"/>
          </a:p>
        </p:txBody>
      </p:sp>
    </p:spTree>
    <p:extLst>
      <p:ext uri="{BB962C8B-B14F-4D97-AF65-F5344CB8AC3E}">
        <p14:creationId xmlns:p14="http://schemas.microsoft.com/office/powerpoint/2010/main" val="24958195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Acid rain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Our excessive levels of greenhouse gas emission from the use of cars but also from industrial processes contribute to the formation of acid rain</a:t>
            </a:r>
            <a:r>
              <a:rPr lang="en-US"/>
              <a:t>. </a:t>
            </a:r>
            <a:endParaRPr lang="en-US" dirty="0"/>
          </a:p>
          <a:p>
            <a:pPr>
              <a:spcBef>
                <a:spcPts val="2000"/>
              </a:spcBef>
            </a:pPr>
            <a:r>
              <a:rPr lang="en-US"/>
              <a:t>In </a:t>
            </a:r>
            <a:r>
              <a:rPr lang="en-US" dirty="0"/>
              <a:t>turn, acid rain can lead to lower crop yields and other serious environmental issues</a:t>
            </a:r>
            <a:r>
              <a:rPr lang="en-US"/>
              <a:t>. </a:t>
            </a:r>
            <a:endParaRPr lang="en-US" dirty="0"/>
          </a:p>
          <a:p>
            <a:pPr>
              <a:spcBef>
                <a:spcPts val="2000"/>
              </a:spcBef>
            </a:pPr>
            <a:r>
              <a:rPr lang="en-US"/>
              <a:t>Thus</a:t>
            </a:r>
            <a:r>
              <a:rPr lang="en-US" dirty="0"/>
              <a:t>, acid rain can be another consequence from technological progress.</a:t>
            </a:r>
          </a:p>
          <a:p>
            <a:pPr>
              <a:spcBef>
                <a:spcPts val="2000"/>
              </a:spcBef>
            </a:pPr>
            <a:endParaRPr lang="de-DE" dirty="0"/>
          </a:p>
        </p:txBody>
      </p:sp>
    </p:spTree>
    <p:extLst>
      <p:ext uri="{BB962C8B-B14F-4D97-AF65-F5344CB8AC3E}">
        <p14:creationId xmlns:p14="http://schemas.microsoft.com/office/powerpoint/2010/main" val="27009652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Information overload</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Although it can be regarded to be a good thing that the world is highly connected through the use of the internet with smartphones and computers, information overload may be a significant danger from this rapid technological progress</a:t>
            </a:r>
            <a:r>
              <a:rPr lang="en-US"/>
              <a:t>. </a:t>
            </a:r>
            <a:endParaRPr lang="en-US" dirty="0"/>
          </a:p>
          <a:p>
            <a:pPr>
              <a:spcBef>
                <a:spcPts val="2000"/>
              </a:spcBef>
            </a:pPr>
            <a:r>
              <a:rPr lang="en-US"/>
              <a:t>In </a:t>
            </a:r>
            <a:r>
              <a:rPr lang="en-US" dirty="0"/>
              <a:t>our nowadays society, many people feel the pressure to be available all day long</a:t>
            </a:r>
            <a:r>
              <a:rPr lang="en-US"/>
              <a:t>. </a:t>
            </a:r>
            <a:endParaRPr lang="en-US" dirty="0"/>
          </a:p>
          <a:p>
            <a:pPr>
              <a:spcBef>
                <a:spcPts val="2000"/>
              </a:spcBef>
            </a:pPr>
            <a:r>
              <a:rPr lang="en-US"/>
              <a:t>However</a:t>
            </a:r>
            <a:r>
              <a:rPr lang="en-US" dirty="0"/>
              <a:t>, this may lead to a state where people are simply not able to deal with all those tasks anymore since their mental capacities may be exceeded.</a:t>
            </a:r>
          </a:p>
          <a:p>
            <a:pPr>
              <a:spcBef>
                <a:spcPts val="2000"/>
              </a:spcBef>
            </a:pPr>
            <a:endParaRPr lang="de-DE" dirty="0"/>
          </a:p>
        </p:txBody>
      </p:sp>
    </p:spTree>
    <p:extLst>
      <p:ext uri="{BB962C8B-B14F-4D97-AF65-F5344CB8AC3E}">
        <p14:creationId xmlns:p14="http://schemas.microsoft.com/office/powerpoint/2010/main" val="19359913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Mental health problems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Through information overload related to our technological progress, mental diseases like burnout and other mental issues may increase in numbers</a:t>
            </a:r>
            <a:r>
              <a:rPr lang="en-US"/>
              <a:t>. </a:t>
            </a:r>
            <a:endParaRPr lang="en-US" dirty="0"/>
          </a:p>
          <a:p>
            <a:pPr>
              <a:spcBef>
                <a:spcPts val="2000"/>
              </a:spcBef>
            </a:pPr>
            <a:r>
              <a:rPr lang="en-US"/>
              <a:t>It </a:t>
            </a:r>
            <a:r>
              <a:rPr lang="en-US" dirty="0"/>
              <a:t>has been shown by many studies that mental issues increased over the past decades</a:t>
            </a:r>
            <a:r>
              <a:rPr lang="en-US"/>
              <a:t>. </a:t>
            </a:r>
            <a:endParaRPr lang="en-US" dirty="0"/>
          </a:p>
          <a:p>
            <a:pPr>
              <a:spcBef>
                <a:spcPts val="2000"/>
              </a:spcBef>
            </a:pPr>
            <a:r>
              <a:rPr lang="en-US"/>
              <a:t>This </a:t>
            </a:r>
            <a:r>
              <a:rPr lang="en-US" dirty="0"/>
              <a:t>may be attributed to excessive stress from rapid technological progress, at least to a certain extent.</a:t>
            </a:r>
          </a:p>
          <a:p>
            <a:pPr>
              <a:spcBef>
                <a:spcPts val="2000"/>
              </a:spcBef>
            </a:pPr>
            <a:endParaRPr lang="de-DE" dirty="0"/>
          </a:p>
        </p:txBody>
      </p:sp>
    </p:spTree>
    <p:extLst>
      <p:ext uri="{BB962C8B-B14F-4D97-AF65-F5344CB8AC3E}">
        <p14:creationId xmlns:p14="http://schemas.microsoft.com/office/powerpoint/2010/main" val="34251276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Obesity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our working conditions improved and people are much more convenient compared to a few decades ago, obesity has become a big health issue for millions of people, especially in our rich Western world. </a:t>
            </a:r>
          </a:p>
          <a:p>
            <a:pPr>
              <a:spcBef>
                <a:spcPts val="2000"/>
              </a:spcBef>
            </a:pPr>
            <a:r>
              <a:rPr lang="en-US" dirty="0"/>
              <a:t>It is estimated that currently, even more people die from the effects of obesity than from hunger and starvation. </a:t>
            </a:r>
          </a:p>
          <a:p>
            <a:pPr>
              <a:spcBef>
                <a:spcPts val="2000"/>
              </a:spcBef>
            </a:pPr>
            <a:r>
              <a:rPr lang="en-US" dirty="0"/>
              <a:t>Thus, convenience related to our technological progress can literally kill people on a huge scale.</a:t>
            </a:r>
          </a:p>
          <a:p>
            <a:pPr>
              <a:spcBef>
                <a:spcPts val="2000"/>
              </a:spcBef>
            </a:pPr>
            <a:endParaRPr lang="de-DE" dirty="0"/>
          </a:p>
        </p:txBody>
      </p:sp>
    </p:spTree>
    <p:extLst>
      <p:ext uri="{BB962C8B-B14F-4D97-AF65-F5344CB8AC3E}">
        <p14:creationId xmlns:p14="http://schemas.microsoft.com/office/powerpoint/2010/main" val="26498072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Social isolation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we can communicate over the internet, some people may lose connection to the real world and may become socially isolated</a:t>
            </a:r>
            <a:r>
              <a:rPr lang="en-US"/>
              <a:t>. </a:t>
            </a:r>
            <a:endParaRPr lang="en-US" dirty="0"/>
          </a:p>
          <a:p>
            <a:pPr>
              <a:spcBef>
                <a:spcPts val="2000"/>
              </a:spcBef>
            </a:pPr>
            <a:r>
              <a:rPr lang="en-US"/>
              <a:t>They </a:t>
            </a:r>
            <a:r>
              <a:rPr lang="en-US" dirty="0"/>
              <a:t>may just live in the digital world and may no longer meet family and friends in the real world</a:t>
            </a:r>
            <a:r>
              <a:rPr lang="en-US"/>
              <a:t>. </a:t>
            </a:r>
            <a:endParaRPr lang="en-US" dirty="0"/>
          </a:p>
          <a:p>
            <a:pPr>
              <a:spcBef>
                <a:spcPts val="2000"/>
              </a:spcBef>
            </a:pPr>
            <a:r>
              <a:rPr lang="en-US"/>
              <a:t>This </a:t>
            </a:r>
            <a:r>
              <a:rPr lang="en-US" dirty="0"/>
              <a:t>may lead to several issues, including mental health problems since humans are social creatures which need a certain level of human interaction to stay mentally healthy.</a:t>
            </a:r>
          </a:p>
          <a:p>
            <a:pPr>
              <a:spcBef>
                <a:spcPts val="2000"/>
              </a:spcBef>
            </a:pPr>
            <a:endParaRPr lang="de-DE" dirty="0"/>
          </a:p>
        </p:txBody>
      </p:sp>
    </p:spTree>
    <p:extLst>
      <p:ext uri="{BB962C8B-B14F-4D97-AF65-F5344CB8AC3E}">
        <p14:creationId xmlns:p14="http://schemas.microsoft.com/office/powerpoint/2010/main" val="3466333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Pros of technology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normAutofit/>
          </a:bodyPr>
          <a:lstStyle/>
          <a:p>
            <a:r>
              <a:rPr lang="en-US" b="1" dirty="0"/>
              <a:t>Online banking</a:t>
            </a:r>
            <a:endParaRPr lang="en-US" dirty="0"/>
          </a:p>
          <a:p>
            <a:r>
              <a:rPr lang="en-US" b="1" dirty="0"/>
              <a:t>Connects remote areas to the public infrastructure</a:t>
            </a:r>
            <a:endParaRPr lang="en-US" dirty="0"/>
          </a:p>
          <a:p>
            <a:r>
              <a:rPr lang="en-US" b="1" dirty="0"/>
              <a:t>Cheap energy production</a:t>
            </a:r>
            <a:endParaRPr lang="en-US" dirty="0"/>
          </a:p>
          <a:p>
            <a:r>
              <a:rPr lang="en-US" b="1" dirty="0"/>
              <a:t>More convenient everyday life</a:t>
            </a:r>
            <a:endParaRPr lang="en-US" dirty="0"/>
          </a:p>
          <a:p>
            <a:r>
              <a:rPr lang="en-US" b="1" dirty="0"/>
              <a:t>Travelling has become quite easy</a:t>
            </a:r>
            <a:endParaRPr lang="en-US" dirty="0"/>
          </a:p>
          <a:p>
            <a:r>
              <a:rPr lang="en-US" b="1" dirty="0"/>
              <a:t>Improvements in entertainment</a:t>
            </a:r>
            <a:endParaRPr lang="en-US" dirty="0"/>
          </a:p>
          <a:p>
            <a:r>
              <a:rPr lang="en-US" b="1" dirty="0"/>
              <a:t>Improvements in healthcare</a:t>
            </a:r>
            <a:endParaRPr lang="en-US" dirty="0"/>
          </a:p>
          <a:p>
            <a:r>
              <a:rPr lang="en-US" b="1" dirty="0"/>
              <a:t>Education possibilities improved significantly</a:t>
            </a:r>
            <a:endParaRPr lang="en-US" dirty="0"/>
          </a:p>
          <a:p>
            <a:r>
              <a:rPr lang="en-US" b="1" dirty="0"/>
              <a:t>Technology is necessary to solve our global problems</a:t>
            </a:r>
            <a:endParaRPr lang="en-US" dirty="0"/>
          </a:p>
          <a:p>
            <a:r>
              <a:rPr lang="en-US" b="1" dirty="0"/>
              <a:t>Necessary for the energy transition process</a:t>
            </a:r>
            <a:endParaRPr lang="en-US" dirty="0"/>
          </a:p>
          <a:p>
            <a:r>
              <a:rPr lang="en-US" b="1" dirty="0"/>
              <a:t>AI may make the “impossible” possible</a:t>
            </a:r>
            <a:endParaRPr lang="en-US" dirty="0"/>
          </a:p>
          <a:p>
            <a:endParaRPr lang="de-DE" dirty="0"/>
          </a:p>
        </p:txBody>
      </p:sp>
    </p:spTree>
    <p:extLst>
      <p:ext uri="{BB962C8B-B14F-4D97-AF65-F5344CB8AC3E}">
        <p14:creationId xmlns:p14="http://schemas.microsoft.com/office/powerpoint/2010/main" val="40426449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Addictions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Some people may literally become addicted to their smartphones</a:t>
            </a:r>
            <a:r>
              <a:rPr lang="en-US"/>
              <a:t>. </a:t>
            </a:r>
            <a:endParaRPr lang="en-US" dirty="0"/>
          </a:p>
          <a:p>
            <a:pPr>
              <a:spcBef>
                <a:spcPts val="2000"/>
              </a:spcBef>
            </a:pPr>
            <a:r>
              <a:rPr lang="en-US"/>
              <a:t>This </a:t>
            </a:r>
            <a:r>
              <a:rPr lang="en-US" dirty="0"/>
              <a:t>can be observed when you simply look at how people behave in public spaces</a:t>
            </a:r>
            <a:r>
              <a:rPr lang="en-US"/>
              <a:t>. </a:t>
            </a:r>
            <a:endParaRPr lang="en-US" dirty="0"/>
          </a:p>
          <a:p>
            <a:pPr>
              <a:spcBef>
                <a:spcPts val="2000"/>
              </a:spcBef>
            </a:pPr>
            <a:r>
              <a:rPr lang="en-US"/>
              <a:t>Most </a:t>
            </a:r>
            <a:r>
              <a:rPr lang="en-US" dirty="0"/>
              <a:t>of them are looking at their smartphone all the time</a:t>
            </a:r>
            <a:r>
              <a:rPr lang="en-US"/>
              <a:t>. </a:t>
            </a:r>
            <a:endParaRPr lang="en-US" dirty="0"/>
          </a:p>
          <a:p>
            <a:pPr>
              <a:spcBef>
                <a:spcPts val="2000"/>
              </a:spcBef>
            </a:pPr>
            <a:r>
              <a:rPr lang="en-US"/>
              <a:t>Even </a:t>
            </a:r>
            <a:r>
              <a:rPr lang="en-US" dirty="0"/>
              <a:t>if a group of people hangs out together, they often just look at their phone instead of talking to each other.</a:t>
            </a:r>
          </a:p>
          <a:p>
            <a:pPr>
              <a:spcBef>
                <a:spcPts val="2000"/>
              </a:spcBef>
            </a:pPr>
            <a:endParaRPr lang="de-DE" dirty="0"/>
          </a:p>
        </p:txBody>
      </p:sp>
    </p:spTree>
    <p:extLst>
      <p:ext uri="{BB962C8B-B14F-4D97-AF65-F5344CB8AC3E}">
        <p14:creationId xmlns:p14="http://schemas.microsoft.com/office/powerpoint/2010/main" val="11661786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Laziness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our rapid technological progress allows us to get assistance with almost all things of our daily life, people may become quite lazy</a:t>
            </a:r>
            <a:r>
              <a:rPr lang="en-US"/>
              <a:t>. </a:t>
            </a:r>
            <a:endParaRPr lang="en-US" dirty="0"/>
          </a:p>
          <a:p>
            <a:pPr>
              <a:spcBef>
                <a:spcPts val="2000"/>
              </a:spcBef>
            </a:pPr>
            <a:r>
              <a:rPr lang="en-US"/>
              <a:t>In </a:t>
            </a:r>
            <a:r>
              <a:rPr lang="en-US" dirty="0"/>
              <a:t>turn, this could lead to serious levels of obesity, which can already be observed in many rich Western countries since people simply eat unhealthy but also lack exercise and physical work at the same time.</a:t>
            </a:r>
          </a:p>
          <a:p>
            <a:pPr>
              <a:spcBef>
                <a:spcPts val="2000"/>
              </a:spcBef>
            </a:pPr>
            <a:endParaRPr lang="de-DE" dirty="0"/>
          </a:p>
        </p:txBody>
      </p:sp>
    </p:spTree>
    <p:extLst>
      <p:ext uri="{BB962C8B-B14F-4D97-AF65-F5344CB8AC3E}">
        <p14:creationId xmlns:p14="http://schemas.microsoft.com/office/powerpoint/2010/main" val="3194360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Social tensions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Technological progress may also lead to serious social tensions</a:t>
            </a:r>
            <a:r>
              <a:rPr lang="en-US"/>
              <a:t>. </a:t>
            </a:r>
            <a:endParaRPr lang="en-US" dirty="0"/>
          </a:p>
          <a:p>
            <a:pPr>
              <a:spcBef>
                <a:spcPts val="2000"/>
              </a:spcBef>
            </a:pPr>
            <a:r>
              <a:rPr lang="en-US"/>
              <a:t>While </a:t>
            </a:r>
            <a:r>
              <a:rPr lang="en-US" dirty="0"/>
              <a:t>many people will greatly benefit from it, people who do not want to improve their knowledge and to use new technologies may be left behind, which may lead to serious levels of frustration and social tensions since these people may no longer be able to participate in our society anymore.</a:t>
            </a:r>
          </a:p>
          <a:p>
            <a:pPr>
              <a:spcBef>
                <a:spcPts val="2000"/>
              </a:spcBef>
            </a:pPr>
            <a:endParaRPr lang="de-DE" dirty="0"/>
          </a:p>
        </p:txBody>
      </p:sp>
    </p:spTree>
    <p:extLst>
      <p:ext uri="{BB962C8B-B14F-4D97-AF65-F5344CB8AC3E}">
        <p14:creationId xmlns:p14="http://schemas.microsoft.com/office/powerpoint/2010/main" val="12709999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Unemployment for low-skilled workers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Technological progress may also imply higher unemployment rates in industries where many processes could be outsourced to machines</a:t>
            </a:r>
            <a:r>
              <a:rPr lang="en-US"/>
              <a:t>. </a:t>
            </a:r>
            <a:endParaRPr lang="en-US" dirty="0"/>
          </a:p>
          <a:p>
            <a:pPr>
              <a:spcBef>
                <a:spcPts val="2000"/>
              </a:spcBef>
            </a:pPr>
            <a:r>
              <a:rPr lang="en-US"/>
              <a:t>Thus</a:t>
            </a:r>
            <a:r>
              <a:rPr lang="en-US" dirty="0"/>
              <a:t>, a fraction of our global population may become unemployed due to technological progress since many jobs may simply be carried out by machines instead of workers in the near future.</a:t>
            </a:r>
          </a:p>
          <a:p>
            <a:pPr>
              <a:spcBef>
                <a:spcPts val="2000"/>
              </a:spcBef>
            </a:pPr>
            <a:endParaRPr lang="de-DE" dirty="0"/>
          </a:p>
        </p:txBody>
      </p:sp>
    </p:spTree>
    <p:extLst>
      <p:ext uri="{BB962C8B-B14F-4D97-AF65-F5344CB8AC3E}">
        <p14:creationId xmlns:p14="http://schemas.microsoft.com/office/powerpoint/2010/main" val="35128619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Surveillance of the general public</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Another problem of our technological progress is that it allows our authorities a high level of surveillance of the general public</a:t>
            </a:r>
            <a:r>
              <a:rPr lang="en-US"/>
              <a:t>. </a:t>
            </a:r>
            <a:endParaRPr lang="en-US" dirty="0"/>
          </a:p>
          <a:p>
            <a:pPr>
              <a:spcBef>
                <a:spcPts val="2000"/>
              </a:spcBef>
            </a:pPr>
            <a:r>
              <a:rPr lang="en-US"/>
              <a:t>People </a:t>
            </a:r>
            <a:r>
              <a:rPr lang="en-US" dirty="0"/>
              <a:t>can be tracked by using cameras and also through the GPS of their phones</a:t>
            </a:r>
            <a:r>
              <a:rPr lang="en-US"/>
              <a:t>. </a:t>
            </a:r>
            <a:endParaRPr lang="en-US" dirty="0"/>
          </a:p>
          <a:p>
            <a:pPr>
              <a:spcBef>
                <a:spcPts val="2000"/>
              </a:spcBef>
            </a:pPr>
            <a:r>
              <a:rPr lang="en-US"/>
              <a:t>Thus</a:t>
            </a:r>
            <a:r>
              <a:rPr lang="en-US" dirty="0"/>
              <a:t>, our individual level of freedom and independence may become lower as technology progresses further.</a:t>
            </a:r>
          </a:p>
          <a:p>
            <a:pPr>
              <a:spcBef>
                <a:spcPts val="2000"/>
              </a:spcBef>
            </a:pPr>
            <a:endParaRPr lang="de-DE" dirty="0"/>
          </a:p>
        </p:txBody>
      </p:sp>
    </p:spTree>
    <p:extLst>
      <p:ext uri="{BB962C8B-B14F-4D97-AF65-F5344CB8AC3E}">
        <p14:creationId xmlns:p14="http://schemas.microsoft.com/office/powerpoint/2010/main" val="6118521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Technological dependence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Many people will also become quite dependent on technological assistance</a:t>
            </a:r>
            <a:r>
              <a:rPr lang="en-US"/>
              <a:t>. </a:t>
            </a:r>
            <a:endParaRPr lang="en-US" dirty="0"/>
          </a:p>
          <a:p>
            <a:pPr>
              <a:spcBef>
                <a:spcPts val="2000"/>
              </a:spcBef>
            </a:pPr>
            <a:r>
              <a:rPr lang="en-US"/>
              <a:t>If </a:t>
            </a:r>
            <a:r>
              <a:rPr lang="en-US" dirty="0"/>
              <a:t>some devices were no longer working for a longer period of time, people may feel lost and may no longer be able to carry out tasks of their daily life since many people become quite dependent on their technical gadgets.</a:t>
            </a:r>
          </a:p>
          <a:p>
            <a:pPr>
              <a:spcBef>
                <a:spcPts val="2000"/>
              </a:spcBef>
            </a:pPr>
            <a:endParaRPr lang="de-DE" dirty="0"/>
          </a:p>
        </p:txBody>
      </p:sp>
    </p:spTree>
    <p:extLst>
      <p:ext uri="{BB962C8B-B14F-4D97-AF65-F5344CB8AC3E}">
        <p14:creationId xmlns:p14="http://schemas.microsoft.com/office/powerpoint/2010/main" val="14978416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Data misuse and cyber crime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our data is stored in clouds of large companies, they may be stolen and misused by hackers</a:t>
            </a:r>
            <a:r>
              <a:rPr lang="en-US"/>
              <a:t>. </a:t>
            </a:r>
            <a:endParaRPr lang="en-US" dirty="0"/>
          </a:p>
          <a:p>
            <a:pPr>
              <a:spcBef>
                <a:spcPts val="2000"/>
              </a:spcBef>
            </a:pPr>
            <a:r>
              <a:rPr lang="en-US"/>
              <a:t>Personal </a:t>
            </a:r>
            <a:r>
              <a:rPr lang="en-US" dirty="0"/>
              <a:t>data is a quite expensive commodity and hackers can make millions of dollars by selling this data</a:t>
            </a:r>
            <a:r>
              <a:rPr lang="en-US"/>
              <a:t>. </a:t>
            </a:r>
            <a:endParaRPr lang="en-US" dirty="0"/>
          </a:p>
          <a:p>
            <a:pPr>
              <a:spcBef>
                <a:spcPts val="2000"/>
              </a:spcBef>
            </a:pPr>
            <a:r>
              <a:rPr lang="en-US"/>
              <a:t>Thus</a:t>
            </a:r>
            <a:r>
              <a:rPr lang="en-US" dirty="0"/>
              <a:t>, compared to a world which worked quite manually only a few decades ago, the risk for data theft and misuse increased significantly.</a:t>
            </a:r>
          </a:p>
          <a:p>
            <a:pPr>
              <a:spcBef>
                <a:spcPts val="2000"/>
              </a:spcBef>
            </a:pPr>
            <a:endParaRPr lang="de-DE" dirty="0"/>
          </a:p>
        </p:txBody>
      </p:sp>
    </p:spTree>
    <p:extLst>
      <p:ext uri="{BB962C8B-B14F-4D97-AF65-F5344CB8AC3E}">
        <p14:creationId xmlns:p14="http://schemas.microsoft.com/office/powerpoint/2010/main" val="17670764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Terroristic attacks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Moreover, terrorist can use social networks and other platforms to communicate and to organize their attacks. </a:t>
            </a:r>
          </a:p>
          <a:p>
            <a:pPr>
              <a:spcBef>
                <a:spcPts val="2000"/>
              </a:spcBef>
            </a:pPr>
            <a:r>
              <a:rPr lang="en-US" dirty="0"/>
              <a:t>It is often quite hard for government official to fight this kind of terrorist organizing techniques since the data that is communicated is often encrypted. </a:t>
            </a:r>
          </a:p>
          <a:p>
            <a:pPr>
              <a:spcBef>
                <a:spcPts val="2000"/>
              </a:spcBef>
            </a:pPr>
            <a:r>
              <a:rPr lang="en-US" dirty="0"/>
              <a:t>Thus, our technological advancements also give terrorists more opportunities to plan their attacks on a global scale.</a:t>
            </a:r>
          </a:p>
          <a:p>
            <a:pPr>
              <a:spcBef>
                <a:spcPts val="2000"/>
              </a:spcBef>
            </a:pPr>
            <a:endParaRPr lang="de-DE" dirty="0"/>
          </a:p>
        </p:txBody>
      </p:sp>
    </p:spTree>
    <p:extLst>
      <p:ext uri="{BB962C8B-B14F-4D97-AF65-F5344CB8AC3E}">
        <p14:creationId xmlns:p14="http://schemas.microsoft.com/office/powerpoint/2010/main" val="9403795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Genetically modified viruses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Although our medical research progress is crucial to produce new drugs that can cure serious diseases, accidents in those research institutions may also lead to the development of genetically modified viruses that could be potentially deadly for millions of people on our planet.</a:t>
            </a:r>
          </a:p>
          <a:p>
            <a:pPr>
              <a:spcBef>
                <a:spcPts val="2000"/>
              </a:spcBef>
            </a:pPr>
            <a:endParaRPr lang="de-DE" dirty="0"/>
          </a:p>
        </p:txBody>
      </p:sp>
    </p:spTree>
    <p:extLst>
      <p:ext uri="{BB962C8B-B14F-4D97-AF65-F5344CB8AC3E}">
        <p14:creationId xmlns:p14="http://schemas.microsoft.com/office/powerpoint/2010/main" val="16364327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Ethical concerns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Our technology provides us with many possibilities, however, some of them are quite questionable in ethical terms</a:t>
            </a:r>
            <a:r>
              <a:rPr lang="en-US"/>
              <a:t>. </a:t>
            </a:r>
            <a:endParaRPr lang="en-US" dirty="0"/>
          </a:p>
          <a:p>
            <a:pPr>
              <a:spcBef>
                <a:spcPts val="2000"/>
              </a:spcBef>
            </a:pPr>
            <a:r>
              <a:rPr lang="en-US"/>
              <a:t>For </a:t>
            </a:r>
            <a:r>
              <a:rPr lang="en-US" dirty="0"/>
              <a:t>instance, there are serious discussions on the topic of cloning and if it is morally appropriate or not. </a:t>
            </a:r>
          </a:p>
          <a:p>
            <a:pPr>
              <a:spcBef>
                <a:spcPts val="2000"/>
              </a:spcBef>
            </a:pPr>
            <a:endParaRPr lang="de-DE" dirty="0"/>
          </a:p>
        </p:txBody>
      </p:sp>
    </p:spTree>
    <p:extLst>
      <p:ext uri="{BB962C8B-B14F-4D97-AF65-F5344CB8AC3E}">
        <p14:creationId xmlns:p14="http://schemas.microsoft.com/office/powerpoint/2010/main" val="2785552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Increase in production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 technological progress over the past decades allowed us an enormous increase in industrial production. </a:t>
            </a:r>
          </a:p>
          <a:p>
            <a:pPr>
              <a:spcBef>
                <a:spcPts val="2000"/>
              </a:spcBef>
            </a:pPr>
            <a:r>
              <a:rPr lang="en-US" dirty="0"/>
              <a:t>Due to the use of machines, companies are able to produce large quantities of goods with a low unit price. </a:t>
            </a:r>
          </a:p>
          <a:p>
            <a:pPr>
              <a:spcBef>
                <a:spcPts val="2000"/>
              </a:spcBef>
            </a:pPr>
            <a:r>
              <a:rPr lang="en-US" dirty="0"/>
              <a:t>This benefits the general public in a way that the average consumption levels increased significantly. </a:t>
            </a:r>
          </a:p>
          <a:p>
            <a:pPr>
              <a:spcBef>
                <a:spcPts val="2000"/>
              </a:spcBef>
            </a:pPr>
            <a:r>
              <a:rPr lang="en-US" dirty="0"/>
              <a:t>With an average job, people are able to earn much more money and to consume much more compared to a few decades ago.</a:t>
            </a:r>
          </a:p>
          <a:p>
            <a:pPr>
              <a:spcBef>
                <a:spcPts val="2000"/>
              </a:spcBef>
            </a:pPr>
            <a:endParaRPr lang="de-DE" dirty="0"/>
          </a:p>
        </p:txBody>
      </p:sp>
    </p:spTree>
    <p:extLst>
      <p:ext uri="{BB962C8B-B14F-4D97-AF65-F5344CB8AC3E}">
        <p14:creationId xmlns:p14="http://schemas.microsoft.com/office/powerpoint/2010/main" val="6528354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Dangers from intelligent machines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Artificial intelligence has the potential for unbelievable technological progress, however, there is also a significant danger related to it</a:t>
            </a:r>
            <a:r>
              <a:rPr lang="en-US"/>
              <a:t>. </a:t>
            </a:r>
            <a:endParaRPr lang="en-US" dirty="0"/>
          </a:p>
          <a:p>
            <a:pPr>
              <a:spcBef>
                <a:spcPts val="2000"/>
              </a:spcBef>
            </a:pPr>
            <a:r>
              <a:rPr lang="en-US"/>
              <a:t>If </a:t>
            </a:r>
            <a:r>
              <a:rPr lang="en-US" dirty="0"/>
              <a:t>machines become too intelligent, they may be able to take control over our planet and may exterminate the human race</a:t>
            </a:r>
            <a:r>
              <a:rPr lang="en-US"/>
              <a:t>. </a:t>
            </a:r>
            <a:endParaRPr lang="en-US" dirty="0"/>
          </a:p>
          <a:p>
            <a:pPr>
              <a:spcBef>
                <a:spcPts val="2000"/>
              </a:spcBef>
            </a:pPr>
            <a:r>
              <a:rPr lang="en-US"/>
              <a:t>For </a:t>
            </a:r>
            <a:r>
              <a:rPr lang="en-US" dirty="0"/>
              <a:t>instance, Elon Musk once said that AI is one of the greatest dangers to humanity.</a:t>
            </a:r>
          </a:p>
          <a:p>
            <a:pPr>
              <a:spcBef>
                <a:spcPts val="2000"/>
              </a:spcBef>
            </a:pPr>
            <a:endParaRPr lang="de-DE" dirty="0"/>
          </a:p>
        </p:txBody>
      </p:sp>
    </p:spTree>
    <p:extLst>
      <p:ext uri="{BB962C8B-B14F-4D97-AF65-F5344CB8AC3E}">
        <p14:creationId xmlns:p14="http://schemas.microsoft.com/office/powerpoint/2010/main" val="15875056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a:t>Conclusion</a:t>
            </a:r>
            <a:endParaRPr lang="de-DE" dirty="0"/>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Technology has many important advantages</a:t>
            </a:r>
            <a:r>
              <a:rPr lang="en-US"/>
              <a:t>. </a:t>
            </a:r>
            <a:endParaRPr lang="en-US" dirty="0"/>
          </a:p>
          <a:p>
            <a:pPr>
              <a:spcBef>
                <a:spcPts val="2000"/>
              </a:spcBef>
            </a:pPr>
            <a:r>
              <a:rPr lang="en-US"/>
              <a:t>It </a:t>
            </a:r>
            <a:r>
              <a:rPr lang="en-US" dirty="0"/>
              <a:t>can definitely help us to fight poverty and global hunger and may also be crucial to fight global warming</a:t>
            </a:r>
            <a:r>
              <a:rPr lang="en-US"/>
              <a:t>. </a:t>
            </a:r>
            <a:endParaRPr lang="en-US" dirty="0"/>
          </a:p>
          <a:p>
            <a:pPr>
              <a:spcBef>
                <a:spcPts val="2000"/>
              </a:spcBef>
            </a:pPr>
            <a:r>
              <a:rPr lang="en-US"/>
              <a:t>However</a:t>
            </a:r>
            <a:r>
              <a:rPr lang="en-US" dirty="0"/>
              <a:t>, technological progress also implies serious problems</a:t>
            </a:r>
            <a:r>
              <a:rPr lang="en-US"/>
              <a:t>. </a:t>
            </a:r>
            <a:endParaRPr lang="en-US" dirty="0"/>
          </a:p>
          <a:p>
            <a:pPr>
              <a:spcBef>
                <a:spcPts val="2000"/>
              </a:spcBef>
            </a:pPr>
            <a:r>
              <a:rPr lang="en-US"/>
              <a:t>Thus</a:t>
            </a:r>
            <a:r>
              <a:rPr lang="en-US" dirty="0"/>
              <a:t>, we as humanity should take great care regarding how far we want to go since we might destroy ourselves at one point in time if we take it too far.</a:t>
            </a:r>
          </a:p>
          <a:p>
            <a:pPr>
              <a:spcBef>
                <a:spcPts val="2000"/>
              </a:spcBef>
            </a:pPr>
            <a:endParaRPr lang="de-DE" dirty="0"/>
          </a:p>
        </p:txBody>
      </p:sp>
    </p:spTree>
    <p:extLst>
      <p:ext uri="{BB962C8B-B14F-4D97-AF65-F5344CB8AC3E}">
        <p14:creationId xmlns:p14="http://schemas.microsoft.com/office/powerpoint/2010/main" val="30818406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dirty="0"/>
              <a:t>Sources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pPr>
              <a:spcBef>
                <a:spcPts val="2000"/>
              </a:spcBef>
            </a:pPr>
            <a:r>
              <a:rPr lang="en-US" u="sng" dirty="0">
                <a:hlinkClick r:id="rId2"/>
              </a:rPr>
              <a:t>https://</a:t>
            </a:r>
            <a:r>
              <a:rPr lang="en-US" u="sng" dirty="0" err="1">
                <a:hlinkClick r:id="rId2"/>
              </a:rPr>
              <a:t>en.wikipedia.org</a:t>
            </a:r>
            <a:r>
              <a:rPr lang="en-US" u="sng" dirty="0">
                <a:hlinkClick r:id="rId2"/>
              </a:rPr>
              <a:t>/wiki/Technology</a:t>
            </a:r>
            <a:endParaRPr lang="en-US" dirty="0"/>
          </a:p>
          <a:p>
            <a:pPr>
              <a:spcBef>
                <a:spcPts val="2000"/>
              </a:spcBef>
            </a:pPr>
            <a:r>
              <a:rPr lang="en-US" u="sng" dirty="0">
                <a:hlinkClick r:id="rId3"/>
              </a:rPr>
              <a:t>https://</a:t>
            </a:r>
            <a:r>
              <a:rPr lang="en-US" u="sng" dirty="0" err="1">
                <a:hlinkClick r:id="rId3"/>
              </a:rPr>
              <a:t>www.britannica.com</a:t>
            </a:r>
            <a:r>
              <a:rPr lang="en-US" u="sng" dirty="0">
                <a:hlinkClick r:id="rId3"/>
              </a:rPr>
              <a:t>/technology/technology</a:t>
            </a:r>
            <a:endParaRPr lang="en-US" dirty="0"/>
          </a:p>
          <a:p>
            <a:pPr>
              <a:spcBef>
                <a:spcPts val="2000"/>
              </a:spcBef>
            </a:pPr>
            <a:r>
              <a:rPr lang="en-US" u="sng" dirty="0">
                <a:hlinkClick r:id="rId4"/>
              </a:rPr>
              <a:t>https://</a:t>
            </a:r>
            <a:r>
              <a:rPr lang="en-US" u="sng" dirty="0" err="1">
                <a:hlinkClick r:id="rId4"/>
              </a:rPr>
              <a:t>en.wikipedia.org</a:t>
            </a:r>
            <a:r>
              <a:rPr lang="en-US" u="sng" dirty="0">
                <a:hlinkClick r:id="rId4"/>
              </a:rPr>
              <a:t>/wiki/</a:t>
            </a:r>
            <a:r>
              <a:rPr lang="en-US" u="sng" dirty="0" err="1">
                <a:hlinkClick r:id="rId4"/>
              </a:rPr>
              <a:t>Technological_change</a:t>
            </a:r>
            <a:endParaRPr lang="en-US" dirty="0"/>
          </a:p>
          <a:p>
            <a:pPr>
              <a:spcBef>
                <a:spcPts val="2000"/>
              </a:spcBef>
            </a:pPr>
            <a:r>
              <a:rPr lang="en-US" u="sng" dirty="0">
                <a:hlinkClick r:id="rId5"/>
              </a:rPr>
              <a:t>https://</a:t>
            </a:r>
            <a:r>
              <a:rPr lang="en-US" u="sng" dirty="0" err="1">
                <a:hlinkClick r:id="rId5"/>
              </a:rPr>
              <a:t>www.sciencedirect.com</a:t>
            </a:r>
            <a:r>
              <a:rPr lang="en-US" u="sng" dirty="0">
                <a:hlinkClick r:id="rId5"/>
              </a:rPr>
              <a:t>/topics/earth-and-planetary-sciences/technological-development</a:t>
            </a:r>
            <a:endParaRPr lang="en-US" dirty="0"/>
          </a:p>
          <a:p>
            <a:pPr>
              <a:spcBef>
                <a:spcPts val="2000"/>
              </a:spcBef>
            </a:pPr>
            <a:r>
              <a:rPr lang="en-US" u="sng" dirty="0">
                <a:hlinkClick r:id="rId6"/>
              </a:rPr>
              <a:t>http://</a:t>
            </a:r>
            <a:r>
              <a:rPr lang="en-US" u="sng" dirty="0" err="1">
                <a:hlinkClick r:id="rId6"/>
              </a:rPr>
              <a:t>hdr.undp.org</a:t>
            </a:r>
            <a:r>
              <a:rPr lang="en-US" u="sng" dirty="0">
                <a:hlinkClick r:id="rId6"/>
              </a:rPr>
              <a:t>/sites/default/files/hdr_2019_overview_-_</a:t>
            </a:r>
            <a:r>
              <a:rPr lang="en-US" u="sng" dirty="0" err="1">
                <a:hlinkClick r:id="rId6"/>
              </a:rPr>
              <a:t>english.pdf</a:t>
            </a:r>
            <a:endParaRPr lang="en-US" dirty="0"/>
          </a:p>
          <a:p>
            <a:pPr>
              <a:spcBef>
                <a:spcPts val="2000"/>
              </a:spcBef>
            </a:pPr>
            <a:endParaRPr lang="de-DE" dirty="0"/>
          </a:p>
        </p:txBody>
      </p:sp>
    </p:spTree>
    <p:extLst>
      <p:ext uri="{BB962C8B-B14F-4D97-AF65-F5344CB8AC3E}">
        <p14:creationId xmlns:p14="http://schemas.microsoft.com/office/powerpoint/2010/main" val="1208949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Efficiency improvements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Technological progress also implies increases in the overall efficiency of processes. </a:t>
            </a:r>
          </a:p>
          <a:p>
            <a:pPr>
              <a:spcBef>
                <a:spcPts val="2000"/>
              </a:spcBef>
            </a:pPr>
            <a:r>
              <a:rPr lang="en-US" dirty="0"/>
              <a:t>For instance, a few decades ago, many technologies had been rather new and not mature yet, which also implies significant levels of inefficiency. </a:t>
            </a:r>
          </a:p>
          <a:p>
            <a:pPr>
              <a:spcBef>
                <a:spcPts val="2000"/>
              </a:spcBef>
            </a:pPr>
            <a:r>
              <a:rPr lang="en-US" dirty="0"/>
              <a:t>Over time, due to extensive research, processes have been significantly optimized. </a:t>
            </a:r>
          </a:p>
          <a:p>
            <a:pPr>
              <a:spcBef>
                <a:spcPts val="2000"/>
              </a:spcBef>
            </a:pPr>
            <a:endParaRPr lang="de-DE" dirty="0"/>
          </a:p>
        </p:txBody>
      </p:sp>
    </p:spTree>
    <p:extLst>
      <p:ext uri="{BB962C8B-B14F-4D97-AF65-F5344CB8AC3E}">
        <p14:creationId xmlns:p14="http://schemas.microsoft.com/office/powerpoint/2010/main" val="714306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Better working conditions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fontScale="92500" lnSpcReduction="20000"/>
          </a:bodyPr>
          <a:lstStyle/>
          <a:p>
            <a:pPr>
              <a:spcBef>
                <a:spcPts val="2000"/>
              </a:spcBef>
            </a:pPr>
            <a:r>
              <a:rPr lang="en-US" dirty="0"/>
              <a:t>Over the past decades, also the average working conditions increased dramatically. </a:t>
            </a:r>
          </a:p>
          <a:p>
            <a:pPr>
              <a:spcBef>
                <a:spcPts val="2000"/>
              </a:spcBef>
            </a:pPr>
            <a:r>
              <a:rPr lang="en-US" dirty="0"/>
              <a:t>For instance, while a century ago, farmers had to do all the hard work with their bare hands and only had quite basic tools, they can now use sophisticated machines which can vastly reduce the manual physical work. </a:t>
            </a:r>
          </a:p>
          <a:p>
            <a:pPr>
              <a:spcBef>
                <a:spcPts val="2000"/>
              </a:spcBef>
            </a:pPr>
            <a:r>
              <a:rPr lang="en-US" dirty="0"/>
              <a:t>Thus, instead of working quite hard all day long, those farmers are now able to use machines which support them with most of the physical work. </a:t>
            </a:r>
          </a:p>
          <a:p>
            <a:pPr>
              <a:spcBef>
                <a:spcPts val="2000"/>
              </a:spcBef>
            </a:pPr>
            <a:r>
              <a:rPr lang="en-US" dirty="0"/>
              <a:t>The same is true for many other industries. </a:t>
            </a:r>
          </a:p>
          <a:p>
            <a:pPr>
              <a:spcBef>
                <a:spcPts val="2000"/>
              </a:spcBef>
            </a:pPr>
            <a:r>
              <a:rPr lang="en-US" dirty="0"/>
              <a:t>Moreover, also the focus of work shifted. In former times, most of the work had been done in construction, farming and other jobs that had been physically demanding. </a:t>
            </a:r>
          </a:p>
          <a:p>
            <a:pPr>
              <a:spcBef>
                <a:spcPts val="2000"/>
              </a:spcBef>
            </a:pPr>
            <a:r>
              <a:rPr lang="en-US" dirty="0"/>
              <a:t>However, in the past decades, we had a shift to a more service-oriented work environment. </a:t>
            </a:r>
          </a:p>
          <a:p>
            <a:pPr>
              <a:spcBef>
                <a:spcPts val="2000"/>
              </a:spcBef>
            </a:pPr>
            <a:r>
              <a:rPr lang="en-US" dirty="0"/>
              <a:t>This implies that many jobs are now carried out in offices which doesn’t imply hard physical work anymore. </a:t>
            </a:r>
          </a:p>
          <a:p>
            <a:pPr>
              <a:spcBef>
                <a:spcPts val="2000"/>
              </a:spcBef>
            </a:pPr>
            <a:r>
              <a:rPr lang="en-US" dirty="0"/>
              <a:t>Thus, most people would agree that the overall working conditions improved significantly over the past century.</a:t>
            </a:r>
          </a:p>
          <a:p>
            <a:pPr>
              <a:spcBef>
                <a:spcPts val="2000"/>
              </a:spcBef>
            </a:pPr>
            <a:endParaRPr lang="de-DE" dirty="0"/>
          </a:p>
        </p:txBody>
      </p:sp>
    </p:spTree>
    <p:extLst>
      <p:ext uri="{BB962C8B-B14F-4D97-AF65-F5344CB8AC3E}">
        <p14:creationId xmlns:p14="http://schemas.microsoft.com/office/powerpoint/2010/main" val="2177214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Higher wages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Our rapid technological progress also made it possible that the average person is able to consume much more material things compared to a few decades ago. </a:t>
            </a:r>
          </a:p>
          <a:p>
            <a:pPr>
              <a:spcBef>
                <a:spcPts val="2000"/>
              </a:spcBef>
            </a:pPr>
            <a:r>
              <a:rPr lang="en-US" dirty="0"/>
              <a:t>This is due to higher wages and also due to the cheap production of material goods for mass production. </a:t>
            </a:r>
          </a:p>
          <a:p>
            <a:pPr>
              <a:spcBef>
                <a:spcPts val="2000"/>
              </a:spcBef>
            </a:pPr>
            <a:r>
              <a:rPr lang="en-US" dirty="0"/>
              <a:t>Thus, while people one century ago had to work quite hard just to survive, the average person in the rich Western World will be able to live quite comfortable with a normal 9 to 5 job. </a:t>
            </a:r>
          </a:p>
          <a:p>
            <a:pPr>
              <a:spcBef>
                <a:spcPts val="2000"/>
              </a:spcBef>
            </a:pPr>
            <a:r>
              <a:rPr lang="en-US" dirty="0"/>
              <a:t>However, it should be noted that this is only true for rich countries and that there are still many people on our planet who struggle to earn enough money to be able to buy basic things for their daily life. </a:t>
            </a:r>
          </a:p>
          <a:p>
            <a:pPr>
              <a:spcBef>
                <a:spcPts val="2000"/>
              </a:spcBef>
            </a:pPr>
            <a:r>
              <a:rPr lang="en-US" dirty="0"/>
              <a:t>Especially in those countries, it is crucial that we enhance the technological progress in order to fight poverty, hunger and starvation on a global scale.</a:t>
            </a:r>
          </a:p>
          <a:p>
            <a:pPr>
              <a:spcBef>
                <a:spcPts val="2000"/>
              </a:spcBef>
            </a:pPr>
            <a:endParaRPr lang="de-DE" dirty="0"/>
          </a:p>
        </p:txBody>
      </p:sp>
    </p:spTree>
    <p:extLst>
      <p:ext uri="{BB962C8B-B14F-4D97-AF65-F5344CB8AC3E}">
        <p14:creationId xmlns:p14="http://schemas.microsoft.com/office/powerpoint/2010/main" val="2144158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Higher corporate profits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Over the past years, the overall corporate profits increased significantly</a:t>
            </a:r>
            <a:r>
              <a:rPr lang="en-US"/>
              <a:t>. </a:t>
            </a:r>
            <a:endParaRPr lang="en-US" dirty="0"/>
          </a:p>
          <a:p>
            <a:pPr>
              <a:spcBef>
                <a:spcPts val="2000"/>
              </a:spcBef>
            </a:pPr>
            <a:r>
              <a:rPr lang="en-US"/>
              <a:t>Due </a:t>
            </a:r>
            <a:r>
              <a:rPr lang="en-US" dirty="0"/>
              <a:t>to technological progress, processes in supply chains can be optimized and costs could be lowered, which leads to higher profits in the long run</a:t>
            </a:r>
            <a:r>
              <a:rPr lang="en-US"/>
              <a:t>. </a:t>
            </a:r>
            <a:endParaRPr lang="en-US" dirty="0"/>
          </a:p>
          <a:p>
            <a:pPr>
              <a:spcBef>
                <a:spcPts val="2000"/>
              </a:spcBef>
            </a:pPr>
            <a:r>
              <a:rPr lang="en-US"/>
              <a:t>If </a:t>
            </a:r>
            <a:r>
              <a:rPr lang="en-US" dirty="0"/>
              <a:t>you have a look at the stock prices of major companies, you can see that the stock price of most of them increased substantially over the past decades, which is also due to higher income prospects.</a:t>
            </a:r>
          </a:p>
          <a:p>
            <a:pPr>
              <a:spcBef>
                <a:spcPts val="2000"/>
              </a:spcBef>
            </a:pPr>
            <a:endParaRPr lang="de-DE" dirty="0"/>
          </a:p>
        </p:txBody>
      </p:sp>
    </p:spTree>
    <p:extLst>
      <p:ext uri="{BB962C8B-B14F-4D97-AF65-F5344CB8AC3E}">
        <p14:creationId xmlns:p14="http://schemas.microsoft.com/office/powerpoint/2010/main" val="293922659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3966</Words>
  <Application>Microsoft Office PowerPoint</Application>
  <PresentationFormat>Breitbild</PresentationFormat>
  <Paragraphs>250</Paragraphs>
  <Slides>52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52</vt:i4>
      </vt:variant>
    </vt:vector>
  </HeadingPairs>
  <TitlesOfParts>
    <vt:vector size="56" baseType="lpstr">
      <vt:lpstr>Arial</vt:lpstr>
      <vt:lpstr>Calibri</vt:lpstr>
      <vt:lpstr>Calibri Light</vt:lpstr>
      <vt:lpstr>Office</vt:lpstr>
      <vt:lpstr>Technology</vt:lpstr>
      <vt:lpstr>What is technology?</vt:lpstr>
      <vt:lpstr>Pros of technology</vt:lpstr>
      <vt:lpstr>Pros of technology</vt:lpstr>
      <vt:lpstr>Increase in production</vt:lpstr>
      <vt:lpstr>Efficiency improvements</vt:lpstr>
      <vt:lpstr>Better working conditions</vt:lpstr>
      <vt:lpstr>Higher wages</vt:lpstr>
      <vt:lpstr>Higher corporate profits</vt:lpstr>
      <vt:lpstr>Higher tax income for governments</vt:lpstr>
      <vt:lpstr>Improvements in safety</vt:lpstr>
      <vt:lpstr>Higher life expectancy</vt:lpstr>
      <vt:lpstr>Mitigation of global hunger and starvation</vt:lpstr>
      <vt:lpstr>Easy communication</vt:lpstr>
      <vt:lpstr>Easy information sharing</vt:lpstr>
      <vt:lpstr>Online banking</vt:lpstr>
      <vt:lpstr>Connects remote areas to the public infrastructure</vt:lpstr>
      <vt:lpstr>Cheap energy production</vt:lpstr>
      <vt:lpstr>More convenient everyday life</vt:lpstr>
      <vt:lpstr>Travelling has become quite easy</vt:lpstr>
      <vt:lpstr>Improvements in entertainment</vt:lpstr>
      <vt:lpstr>Improvements in healthcare</vt:lpstr>
      <vt:lpstr>Education possibilities improved significantly</vt:lpstr>
      <vt:lpstr>Technology is necessary to solve our global problems</vt:lpstr>
      <vt:lpstr>Necessary for the energy transition process</vt:lpstr>
      <vt:lpstr>AI may make the “impossible” possible</vt:lpstr>
      <vt:lpstr>Cons of technology</vt:lpstr>
      <vt:lpstr>Cons of technology</vt:lpstr>
      <vt:lpstr>Horrible weapons</vt:lpstr>
      <vt:lpstr>Pollution of several sorts</vt:lpstr>
      <vt:lpstr>Destruction of habitats</vt:lpstr>
      <vt:lpstr>Endangerment and extinction of species</vt:lpstr>
      <vt:lpstr>Deforestation</vt:lpstr>
      <vt:lpstr>Ozone layer depletion</vt:lpstr>
      <vt:lpstr>Acid rain</vt:lpstr>
      <vt:lpstr>Information overload</vt:lpstr>
      <vt:lpstr>Mental health problems</vt:lpstr>
      <vt:lpstr>Obesity</vt:lpstr>
      <vt:lpstr>Social isolation</vt:lpstr>
      <vt:lpstr>Addictions</vt:lpstr>
      <vt:lpstr>Laziness</vt:lpstr>
      <vt:lpstr>Social tensions</vt:lpstr>
      <vt:lpstr>Unemployment for low-skilled workers</vt:lpstr>
      <vt:lpstr>Surveillance of the general public</vt:lpstr>
      <vt:lpstr>Technological dependence</vt:lpstr>
      <vt:lpstr>Data misuse and cyber crime</vt:lpstr>
      <vt:lpstr>Terroristic attacks</vt:lpstr>
      <vt:lpstr>Genetically modified viruses</vt:lpstr>
      <vt:lpstr>Ethical concerns</vt:lpstr>
      <vt:lpstr>Dangers from intelligent machines</vt:lpstr>
      <vt:lpstr>Conclusion</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Andreas</dc:creator>
  <cp:lastModifiedBy>Andreas</cp:lastModifiedBy>
  <cp:revision>18</cp:revision>
  <dcterms:created xsi:type="dcterms:W3CDTF">2019-10-10T16:23:16Z</dcterms:created>
  <dcterms:modified xsi:type="dcterms:W3CDTF">2020-03-23T10:27:32Z</dcterms:modified>
</cp:coreProperties>
</file>