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03" r:id="rId4"/>
    <p:sldId id="304" r:id="rId5"/>
    <p:sldId id="305" r:id="rId6"/>
    <p:sldId id="258" r:id="rId7"/>
    <p:sldId id="306" r:id="rId8"/>
    <p:sldId id="307" r:id="rId9"/>
    <p:sldId id="308" r:id="rId10"/>
    <p:sldId id="309" r:id="rId11"/>
    <p:sldId id="310" r:id="rId12"/>
    <p:sldId id="311" r:id="rId13"/>
    <p:sldId id="312" r:id="rId14"/>
    <p:sldId id="259" r:id="rId15"/>
    <p:sldId id="313" r:id="rId16"/>
    <p:sldId id="314" r:id="rId17"/>
    <p:sldId id="315" r:id="rId18"/>
    <p:sldId id="316" r:id="rId19"/>
    <p:sldId id="317" r:id="rId20"/>
    <p:sldId id="260" r:id="rId21"/>
    <p:sldId id="302"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2" autoAdjust="0"/>
  </p:normalViewPr>
  <p:slideViewPr>
    <p:cSldViewPr snapToGrid="0">
      <p:cViewPr varScale="1">
        <p:scale>
          <a:sx n="78" d="100"/>
          <a:sy n="78" d="100"/>
        </p:scale>
        <p:origin x="778" y="62"/>
      </p:cViewPr>
      <p:guideLst/>
    </p:cSldViewPr>
  </p:slideViewPr>
  <p:outlineViewPr>
    <p:cViewPr>
      <p:scale>
        <a:sx n="33" d="100"/>
        <a:sy n="33" d="100"/>
      </p:scale>
      <p:origin x="0" y="-2126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E3A8-8C28-4D7E-B2D7-B32A0C44E95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9A2AC1-E4E3-495B-9DB5-01F810820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FD141F-D0B3-424D-9677-15CBBB7F405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04DC39C6-94C9-4DFC-BCEC-E17DD85BC1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A4907DC-C58A-46CD-B1CB-232F1C3D271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93717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E8-901C-4F0A-B2ED-4CFA6318AC8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3F83A35-943D-4C84-9EB0-1612CF3E261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F8A087-5F3D-4F2B-A782-84C1AA763B47}"/>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9606F910-2871-40A5-A6AC-6BEDAFBAE6D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A5278C3-D0C5-48FD-ADCE-0EFAAAA187B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28684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C0881DB-9E4C-40D5-84C3-4B2C623B96C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AB8D85C-72D7-414A-BDA4-5FCBEDF09AA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F4D2D1-4F9C-401D-9714-2320E6E5B6E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5E14C80-1E1A-4FDA-B058-A304162DA78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1CBE32D-000F-4167-A46D-60F2C8DFED22}"/>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13982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094F-6DEE-404B-BB59-7893C51055D6}"/>
              </a:ext>
            </a:extLst>
          </p:cNvPr>
          <p:cNvSpPr>
            <a:spLocks noGrp="1"/>
          </p:cNvSpPr>
          <p:nvPr>
            <p:ph type="title"/>
          </p:nvPr>
        </p:nvSpPr>
        <p:spPr>
          <a:xfrm>
            <a:off x="748145" y="365125"/>
            <a:ext cx="9310307" cy="604693"/>
          </a:xfrm>
        </p:spPr>
        <p:txBody>
          <a:bodyPr>
            <a:normAutofit/>
          </a:bodyPr>
          <a:lstStyle>
            <a:lvl1pPr>
              <a:defRPr sz="3500" b="1">
                <a:solidFill>
                  <a:schemeClr val="accent6">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97C8A9E1-4391-4E24-A861-ED2C69E70492}"/>
              </a:ext>
            </a:extLst>
          </p:cNvPr>
          <p:cNvSpPr>
            <a:spLocks noGrp="1"/>
          </p:cNvSpPr>
          <p:nvPr>
            <p:ph idx="1"/>
          </p:nvPr>
        </p:nvSpPr>
        <p:spPr>
          <a:xfrm>
            <a:off x="838200" y="1293091"/>
            <a:ext cx="9220252" cy="4930054"/>
          </a:xfrm>
        </p:spPr>
        <p:txBody>
          <a:bodyPr/>
          <a:lstStyle>
            <a:lvl1pPr>
              <a:defRPr sz="2000"/>
            </a:lvl1pPr>
            <a:lvl2pPr>
              <a:defRPr sz="1800"/>
            </a:lvl2pPr>
            <a:lvl3pPr>
              <a:defRPr sz="1600"/>
            </a:lvl3pPr>
            <a:lvl4pPr>
              <a:defRPr sz="1400"/>
            </a:lvl4pPr>
            <a:lvl5pP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B8E9DA3-4E5C-4030-8EDB-27AA6D0998A9}"/>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A88E7BE-73D1-49DA-809D-45764AB7793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81B2D74-080D-4091-A002-7848146BD5B6}"/>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8969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D3833-E62E-4781-9E83-6CC62325FC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8E353F5-9627-4C3B-B952-00A36DF75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C7C558-4871-4CA5-A029-B2CA2848E9B6}"/>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EA247D3E-9E6A-438A-9A12-3AE2E51A5A4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FDFA527-6AF5-480E-9A5A-0D79EFA7C97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89378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588A1-6334-4411-B65F-16A6CCE008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75C23C-D16F-4A58-BEFD-FB40E9074E8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673113-44B6-4A98-9EB2-2CDD059AAE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1624AA-1DEB-4362-8E58-1491C70B817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FAA3C0E0-27D1-4A8A-B21A-E114A8D33FA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731A54B-A672-4DBF-AC30-0B35514A57D4}"/>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75865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9283A-4363-4903-BB48-73D82766591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1C64C76-CB30-40AA-A657-D2E633903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7020D0E-362B-4EE1-9861-AC03FC80021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A2230D-A22A-4A00-94F7-0DCB0D1AA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2E814C-D41C-4435-95F0-FCC693E4AD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62C0DA-E9CA-41A5-8EA5-0346B7A8121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8" name="Fußzeilenplatzhalter 7">
            <a:extLst>
              <a:ext uri="{FF2B5EF4-FFF2-40B4-BE49-F238E27FC236}">
                <a16:creationId xmlns:a16="http://schemas.microsoft.com/office/drawing/2014/main" id="{08383DBC-9543-4AD5-ADDB-AD5D57EB5B8C}"/>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DEFE385E-88BF-46AB-A27E-2E128152536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57241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31C85-5B56-4887-9267-6CE0B4438D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69F2C47-0F73-4CA1-84BC-F56AA3FEF8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4" name="Fußzeilenplatzhalter 3">
            <a:extLst>
              <a:ext uri="{FF2B5EF4-FFF2-40B4-BE49-F238E27FC236}">
                <a16:creationId xmlns:a16="http://schemas.microsoft.com/office/drawing/2014/main" id="{01EA0F6F-54B4-44E6-9EF7-ACAD6C327DD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B5078FF-EC68-45C7-BCDD-FF1165FE0961}"/>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9747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A3DBDB1-FACA-43E3-B738-E444E51FB6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3" name="Fußzeilenplatzhalter 2">
            <a:extLst>
              <a:ext uri="{FF2B5EF4-FFF2-40B4-BE49-F238E27FC236}">
                <a16:creationId xmlns:a16="http://schemas.microsoft.com/office/drawing/2014/main" id="{2676E586-4C3C-45FC-8879-4ABA058C4488}"/>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3EC11151-87F4-4760-8C81-91F5433ACD7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143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C705-34DF-4637-88F1-303051F9AE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F2CA8C3-C9F7-45AE-90E5-0A8A47CE8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B4D43D-F9A3-46FB-B087-25CFCF5C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B1FAE5-4D29-4D79-B118-DAC03679F002}"/>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040FA518-FD2F-4E4E-87DF-F56A59CF725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728CD90-A2DC-4008-ADCB-7706209F19B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4936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8CCDF-A1B4-4EE0-96C4-0D5C5DB9FD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8BC79B-3B75-4597-8EE8-522D73E78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41B4E7E-7BAB-489D-A329-9C945F0ED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B287FA-C9CA-40BA-ACB9-5693091ACFD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8AC479EC-7B20-4A28-8C6E-2BB09B68D0F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9F414186-A079-455F-826A-651100E1CBF0}"/>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09854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5E285D-867C-4518-99EC-AFCDF9FBEC74}"/>
              </a:ext>
            </a:extLst>
          </p:cNvPr>
          <p:cNvSpPr>
            <a:spLocks noGrp="1"/>
          </p:cNvSpPr>
          <p:nvPr>
            <p:ph type="title"/>
          </p:nvPr>
        </p:nvSpPr>
        <p:spPr>
          <a:xfrm>
            <a:off x="838200" y="365125"/>
            <a:ext cx="9220252"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80EDBC-C16B-4596-A63C-3AAB9A3EF2E4}"/>
              </a:ext>
            </a:extLst>
          </p:cNvPr>
          <p:cNvSpPr>
            <a:spLocks noGrp="1"/>
          </p:cNvSpPr>
          <p:nvPr>
            <p:ph type="body" idx="1"/>
          </p:nvPr>
        </p:nvSpPr>
        <p:spPr>
          <a:xfrm>
            <a:off x="838200" y="1825625"/>
            <a:ext cx="9220252"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78316C-C763-4E39-AF04-C6E5CB16E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116E9CA-3435-43D9-A738-557F0F913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C7E1969A-F4B1-4FD4-8978-362419074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DB7D-A118-433D-9E21-7AB6B2A1327F}" type="slidenum">
              <a:rPr lang="de-DE" smtClean="0"/>
              <a:t>‹Nr.›</a:t>
            </a:fld>
            <a:endParaRPr lang="de-DE" dirty="0"/>
          </a:p>
        </p:txBody>
      </p:sp>
      <p:pic>
        <p:nvPicPr>
          <p:cNvPr id="7" name="Inhaltsplatzhalter 4">
            <a:extLst>
              <a:ext uri="{FF2B5EF4-FFF2-40B4-BE49-F238E27FC236}">
                <a16:creationId xmlns:a16="http://schemas.microsoft.com/office/drawing/2014/main" id="{4E077F4B-6692-4231-A31C-CC9E5BFB22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5774" b="20582"/>
          <a:stretch/>
        </p:blipFill>
        <p:spPr>
          <a:xfrm>
            <a:off x="10464799" y="219339"/>
            <a:ext cx="1493503" cy="1471567"/>
          </a:xfrm>
          <a:prstGeom prst="rect">
            <a:avLst/>
          </a:prstGeom>
        </p:spPr>
      </p:pic>
    </p:spTree>
    <p:extLst>
      <p:ext uri="{BB962C8B-B14F-4D97-AF65-F5344CB8AC3E}">
        <p14:creationId xmlns:p14="http://schemas.microsoft.com/office/powerpoint/2010/main" val="39587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f.panda.org/knowledge_hub/teacher_resources/webfieldtrips/waste_disposal/" TargetMode="External"/><Relationship Id="rId2" Type="http://schemas.openxmlformats.org/officeDocument/2006/relationships/hyperlink" Target="https://en.wikipedia.org/wiki/Waste" TargetMode="External"/><Relationship Id="rId1" Type="http://schemas.openxmlformats.org/officeDocument/2006/relationships/slideLayout" Target="../slideLayouts/slideLayout2.xml"/><Relationship Id="rId4" Type="http://schemas.openxmlformats.org/officeDocument/2006/relationships/hyperlink" Target="https://www.sciencedirect.com/topics/earth-and-planetary-sciences/waste-dispos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2148356-D855-4544-A1DD-97F12BCDC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7A34F94-DFB1-4D26-BA8B-911FAB3F9818}"/>
              </a:ext>
            </a:extLst>
          </p:cNvPr>
          <p:cNvSpPr>
            <a:spLocks noGrp="1"/>
          </p:cNvSpPr>
          <p:nvPr>
            <p:ph type="ctrTitle"/>
          </p:nvPr>
        </p:nvSpPr>
        <p:spPr>
          <a:xfrm>
            <a:off x="-143932" y="254005"/>
            <a:ext cx="2370665" cy="550330"/>
          </a:xfrm>
        </p:spPr>
        <p:txBody>
          <a:bodyPr>
            <a:normAutofit fontScale="90000"/>
          </a:bodyPr>
          <a:lstStyle/>
          <a:p>
            <a:r>
              <a:rPr lang="en-US" sz="4500" b="1" noProof="0" dirty="0">
                <a:solidFill>
                  <a:schemeClr val="bg1"/>
                </a:solidFill>
              </a:rPr>
              <a:t>Waste</a:t>
            </a:r>
          </a:p>
        </p:txBody>
      </p:sp>
      <p:pic>
        <p:nvPicPr>
          <p:cNvPr id="8" name="Inhaltsplatzhalter 4">
            <a:extLst>
              <a:ext uri="{FF2B5EF4-FFF2-40B4-BE49-F238E27FC236}">
                <a16:creationId xmlns:a16="http://schemas.microsoft.com/office/drawing/2014/main" id="{316899CC-9084-42EF-A01A-7D04884BE223}"/>
              </a:ext>
            </a:extLst>
          </p:cNvPr>
          <p:cNvPicPr>
            <a:picLocks noChangeAspect="1"/>
          </p:cNvPicPr>
          <p:nvPr/>
        </p:nvPicPr>
        <p:blipFill rotWithShape="1">
          <a:blip r:embed="rId3">
            <a:extLst>
              <a:ext uri="{28A0092B-C50C-407E-A947-70E740481C1C}">
                <a14:useLocalDpi xmlns:a14="http://schemas.microsoft.com/office/drawing/2010/main" val="0"/>
              </a:ext>
            </a:extLst>
          </a:blip>
          <a:srcRect l="1832" t="5774" b="21308"/>
          <a:stretch/>
        </p:blipFill>
        <p:spPr>
          <a:xfrm>
            <a:off x="10492154" y="219339"/>
            <a:ext cx="1466148" cy="1457061"/>
          </a:xfrm>
          <a:prstGeom prst="rect">
            <a:avLst/>
          </a:prstGeom>
          <a:solidFill>
            <a:schemeClr val="bg1"/>
          </a:solidFill>
        </p:spPr>
      </p:pic>
    </p:spTree>
    <p:extLst>
      <p:ext uri="{BB962C8B-B14F-4D97-AF65-F5344CB8AC3E}">
        <p14:creationId xmlns:p14="http://schemas.microsoft.com/office/powerpoint/2010/main" val="31789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Mismanagement of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In order to get rid of waste in a proper way, there have to be effective waste disposal processes in place. </a:t>
            </a:r>
          </a:p>
          <a:p>
            <a:pPr>
              <a:spcBef>
                <a:spcPts val="2000"/>
              </a:spcBef>
            </a:pPr>
            <a:r>
              <a:rPr lang="en-US" noProof="0" dirty="0"/>
              <a:t>If there is a lack of proper processes, mismanagement of waste may be the result. </a:t>
            </a:r>
          </a:p>
          <a:p>
            <a:pPr>
              <a:spcBef>
                <a:spcPts val="2000"/>
              </a:spcBef>
            </a:pPr>
            <a:r>
              <a:rPr lang="en-US" noProof="0" dirty="0"/>
              <a:t>This could mean that waste is not disposed in landfills or burned but rather it is just disposed illegally in forests or lakes. </a:t>
            </a:r>
          </a:p>
          <a:p>
            <a:pPr>
              <a:spcBef>
                <a:spcPts val="2000"/>
              </a:spcBef>
            </a:pPr>
            <a:r>
              <a:rPr lang="en-US" noProof="0" dirty="0"/>
              <a:t>This mismanagement can lead to serious pollution of the environment and therefore can adversely affect many animals and plants.</a:t>
            </a:r>
          </a:p>
          <a:p>
            <a:pPr>
              <a:spcBef>
                <a:spcPts val="2000"/>
              </a:spcBef>
            </a:pPr>
            <a:endParaRPr lang="en-US" noProof="0" dirty="0"/>
          </a:p>
        </p:txBody>
      </p:sp>
    </p:spTree>
    <p:extLst>
      <p:ext uri="{BB962C8B-B14F-4D97-AF65-F5344CB8AC3E}">
        <p14:creationId xmlns:p14="http://schemas.microsoft.com/office/powerpoint/2010/main" val="392135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Gases from industrial processes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There are several harmful gases which are released in the burning process related to waste disposal. </a:t>
            </a:r>
          </a:p>
          <a:p>
            <a:pPr>
              <a:spcBef>
                <a:spcPts val="2000"/>
              </a:spcBef>
            </a:pPr>
            <a:r>
              <a:rPr lang="en-US" noProof="0" dirty="0"/>
              <a:t>These gases may lead to acid rain. </a:t>
            </a:r>
          </a:p>
          <a:p>
            <a:pPr>
              <a:spcBef>
                <a:spcPts val="2000"/>
              </a:spcBef>
            </a:pPr>
            <a:r>
              <a:rPr lang="en-US" noProof="0" dirty="0"/>
              <a:t>Moreover, they may also contribute to the global warming issue. </a:t>
            </a:r>
          </a:p>
          <a:p>
            <a:pPr>
              <a:spcBef>
                <a:spcPts val="2000"/>
              </a:spcBef>
            </a:pPr>
            <a:r>
              <a:rPr lang="en-US" noProof="0" dirty="0"/>
              <a:t>Especially gases like CO2 and Methane are known to be quite harmful greenhouse gases.</a:t>
            </a:r>
          </a:p>
          <a:p>
            <a:pPr>
              <a:spcBef>
                <a:spcPts val="2000"/>
              </a:spcBef>
            </a:pPr>
            <a:endParaRPr lang="en-US" noProof="0" dirty="0"/>
          </a:p>
        </p:txBody>
      </p:sp>
    </p:spTree>
    <p:extLst>
      <p:ext uri="{BB962C8B-B14F-4D97-AF65-F5344CB8AC3E}">
        <p14:creationId xmlns:p14="http://schemas.microsoft.com/office/powerpoint/2010/main" val="196256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Global warming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Through our consumption behavior and the resulting great amounts of waste, the global warming process is enhanced in a dramatic way. </a:t>
            </a:r>
          </a:p>
          <a:p>
            <a:pPr>
              <a:spcBef>
                <a:spcPts val="2000"/>
              </a:spcBef>
            </a:pPr>
            <a:r>
              <a:rPr lang="en-US" noProof="0" dirty="0"/>
              <a:t>On the one hand, the production of goods leads to the emission of greenhouse gases. </a:t>
            </a:r>
          </a:p>
          <a:p>
            <a:pPr>
              <a:spcBef>
                <a:spcPts val="2000"/>
              </a:spcBef>
            </a:pPr>
            <a:r>
              <a:rPr lang="en-US" noProof="0" dirty="0"/>
              <a:t>On the other hand, also the disposal of waste leads to the emission of greenhouse gases through combustion processes. </a:t>
            </a:r>
          </a:p>
          <a:p>
            <a:pPr>
              <a:spcBef>
                <a:spcPts val="2000"/>
              </a:spcBef>
            </a:pPr>
            <a:r>
              <a:rPr lang="en-US" noProof="0" dirty="0"/>
              <a:t>Thus, through our excessive consumption levels, we indirectly contribute to an increased speed of global warming and its resulting consequences.</a:t>
            </a:r>
          </a:p>
          <a:p>
            <a:pPr>
              <a:spcBef>
                <a:spcPts val="2000"/>
              </a:spcBef>
            </a:pPr>
            <a:endParaRPr lang="en-US" noProof="0" dirty="0"/>
          </a:p>
        </p:txBody>
      </p:sp>
    </p:spTree>
    <p:extLst>
      <p:ext uri="{BB962C8B-B14F-4D97-AF65-F5344CB8AC3E}">
        <p14:creationId xmlns:p14="http://schemas.microsoft.com/office/powerpoint/2010/main" val="34538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Nuclear accidents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Nuclear energy is one of the biggest source for energy production in our nowadays technological society. </a:t>
            </a:r>
          </a:p>
          <a:p>
            <a:pPr>
              <a:spcBef>
                <a:spcPts val="2000"/>
              </a:spcBef>
            </a:pPr>
            <a:r>
              <a:rPr lang="en-US" noProof="0" dirty="0"/>
              <a:t>In order to get rid of the nuclear waste, extreme safety measures have to be taken. </a:t>
            </a:r>
          </a:p>
          <a:p>
            <a:pPr>
              <a:spcBef>
                <a:spcPts val="2000"/>
              </a:spcBef>
            </a:pPr>
            <a:r>
              <a:rPr lang="en-US" noProof="0" dirty="0"/>
              <a:t>Accidents with nuclear waste could contaminate large areas of land. </a:t>
            </a:r>
          </a:p>
          <a:p>
            <a:pPr>
              <a:spcBef>
                <a:spcPts val="2000"/>
              </a:spcBef>
            </a:pPr>
            <a:r>
              <a:rPr lang="en-US" noProof="0" dirty="0"/>
              <a:t>Moreover, the incorrect disposal of nuclear waste could also harm many animals, plants and even humans. </a:t>
            </a:r>
          </a:p>
          <a:p>
            <a:pPr>
              <a:spcBef>
                <a:spcPts val="2000"/>
              </a:spcBef>
            </a:pPr>
            <a:r>
              <a:rPr lang="en-US" noProof="0" dirty="0"/>
              <a:t>Making things worse, nuclear waste usually takes quite a long time to lose its harmful compounds. </a:t>
            </a:r>
          </a:p>
          <a:p>
            <a:pPr>
              <a:spcBef>
                <a:spcPts val="2000"/>
              </a:spcBef>
            </a:pPr>
            <a:r>
              <a:rPr lang="en-US" noProof="0" dirty="0"/>
              <a:t>Thus, if nuclear waste is not disposed properly, the contaminated areas will be useless to humanity for a quite long period of time.</a:t>
            </a:r>
          </a:p>
          <a:p>
            <a:pPr>
              <a:spcBef>
                <a:spcPts val="2000"/>
              </a:spcBef>
            </a:pPr>
            <a:endParaRPr lang="en-US" noProof="0" dirty="0"/>
          </a:p>
        </p:txBody>
      </p:sp>
    </p:spTree>
    <p:extLst>
      <p:ext uri="{BB962C8B-B14F-4D97-AF65-F5344CB8AC3E}">
        <p14:creationId xmlns:p14="http://schemas.microsoft.com/office/powerpoint/2010/main" val="300843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Solutions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Education and raising awareness</a:t>
            </a:r>
          </a:p>
          <a:p>
            <a:pPr lvl="0"/>
            <a:r>
              <a:rPr lang="en-US" b="1" noProof="0" dirty="0"/>
              <a:t>Regulations and negative externalities</a:t>
            </a:r>
          </a:p>
          <a:p>
            <a:pPr lvl="0"/>
            <a:r>
              <a:rPr lang="en-US" b="1" noProof="0" dirty="0"/>
              <a:t>Effective waste management systems</a:t>
            </a:r>
          </a:p>
          <a:p>
            <a:pPr lvl="0"/>
            <a:r>
              <a:rPr lang="en-US" b="1" noProof="0" dirty="0"/>
              <a:t>Re-use and recycling of materials</a:t>
            </a:r>
          </a:p>
          <a:p>
            <a:pPr lvl="0"/>
            <a:r>
              <a:rPr lang="en-US" b="1" noProof="0" dirty="0"/>
              <a:t>Convince others</a:t>
            </a:r>
          </a:p>
          <a:p>
            <a:endParaRPr lang="en-US" noProof="0" dirty="0"/>
          </a:p>
        </p:txBody>
      </p:sp>
    </p:spTree>
    <p:extLst>
      <p:ext uri="{BB962C8B-B14F-4D97-AF65-F5344CB8AC3E}">
        <p14:creationId xmlns:p14="http://schemas.microsoft.com/office/powerpoint/2010/main" val="7914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Education and raising awareness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92500" lnSpcReduction="10000"/>
          </a:bodyPr>
          <a:lstStyle/>
          <a:p>
            <a:pPr>
              <a:spcBef>
                <a:spcPts val="2000"/>
              </a:spcBef>
            </a:pPr>
            <a:r>
              <a:rPr lang="en-US" noProof="0" dirty="0"/>
              <a:t>In order to solve the issue of waste, we have to educate people on how their daily life habits adversely affect the environment. </a:t>
            </a:r>
          </a:p>
          <a:p>
            <a:pPr>
              <a:spcBef>
                <a:spcPts val="2000"/>
              </a:spcBef>
            </a:pPr>
            <a:r>
              <a:rPr lang="en-US" noProof="0" dirty="0"/>
              <a:t>This has to start early in school as part of the obligatory subjects like math or geography. </a:t>
            </a:r>
          </a:p>
          <a:p>
            <a:pPr>
              <a:spcBef>
                <a:spcPts val="2000"/>
              </a:spcBef>
            </a:pPr>
            <a:r>
              <a:rPr lang="en-US" noProof="0" dirty="0"/>
              <a:t>People have to get aware what they are doing, what consequences their action have for other people and the environment and how to improve their behavior. </a:t>
            </a:r>
          </a:p>
          <a:p>
            <a:pPr>
              <a:spcBef>
                <a:spcPts val="2000"/>
              </a:spcBef>
            </a:pPr>
            <a:r>
              <a:rPr lang="en-US" noProof="0" dirty="0"/>
              <a:t>For example, coffee to go is so popular in our society now. </a:t>
            </a:r>
          </a:p>
          <a:p>
            <a:pPr>
              <a:spcBef>
                <a:spcPts val="2000"/>
              </a:spcBef>
            </a:pPr>
            <a:r>
              <a:rPr lang="en-US" noProof="0" dirty="0"/>
              <a:t>Yet, the number of cups thrown away after just one usage is dramatic. </a:t>
            </a:r>
          </a:p>
          <a:p>
            <a:pPr>
              <a:spcBef>
                <a:spcPts val="2000"/>
              </a:spcBef>
            </a:pPr>
            <a:r>
              <a:rPr lang="en-US" noProof="0" dirty="0"/>
              <a:t>Paying attention to this small detail and stop using disposable cups would reduce the waste problem quite a bit. </a:t>
            </a:r>
          </a:p>
          <a:p>
            <a:pPr>
              <a:spcBef>
                <a:spcPts val="2000"/>
              </a:spcBef>
            </a:pPr>
            <a:r>
              <a:rPr lang="en-US" noProof="0" dirty="0"/>
              <a:t>There are several more things to do in our daily lifes in order to reduce garbage which are not hard at all. People are just convenient and do not care about it. </a:t>
            </a:r>
          </a:p>
          <a:p>
            <a:pPr>
              <a:spcBef>
                <a:spcPts val="2000"/>
              </a:spcBef>
            </a:pPr>
            <a:r>
              <a:rPr lang="en-US" noProof="0" dirty="0"/>
              <a:t>We have to raise awareness to this issue in order to reduce the amount of waste.</a:t>
            </a:r>
          </a:p>
          <a:p>
            <a:pPr>
              <a:spcBef>
                <a:spcPts val="2000"/>
              </a:spcBef>
            </a:pPr>
            <a:endParaRPr lang="en-US" noProof="0" dirty="0"/>
          </a:p>
        </p:txBody>
      </p:sp>
    </p:spTree>
    <p:extLst>
      <p:ext uri="{BB962C8B-B14F-4D97-AF65-F5344CB8AC3E}">
        <p14:creationId xmlns:p14="http://schemas.microsoft.com/office/powerpoint/2010/main" val="338025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Regulations and negative externalities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If people are too convenient or not willing to reduce their garbage, there should be interventions by government or local communities. </a:t>
            </a:r>
          </a:p>
          <a:p>
            <a:pPr>
              <a:spcBef>
                <a:spcPts val="2000"/>
              </a:spcBef>
            </a:pPr>
            <a:r>
              <a:rPr lang="en-US" noProof="0" dirty="0"/>
              <a:t>This could be a scheme in which sustainable behavior is acknowledged and harmful behavior is punished. </a:t>
            </a:r>
          </a:p>
          <a:p>
            <a:pPr>
              <a:spcBef>
                <a:spcPts val="2000"/>
              </a:spcBef>
            </a:pPr>
            <a:r>
              <a:rPr lang="en-US" noProof="0" dirty="0"/>
              <a:t>This could be in the form of financial upside through the form of reduced taxes for good environmental behavior and increased taxes for harmful economic behavior. </a:t>
            </a:r>
          </a:p>
          <a:p>
            <a:pPr>
              <a:spcBef>
                <a:spcPts val="2000"/>
              </a:spcBef>
            </a:pPr>
            <a:r>
              <a:rPr lang="en-US" noProof="0" dirty="0"/>
              <a:t>This system should also be valid for industries. If an industry imposes negative externalities on the environment, this should result in a financial compensation for the community. </a:t>
            </a:r>
          </a:p>
          <a:p>
            <a:pPr>
              <a:spcBef>
                <a:spcPts val="2000"/>
              </a:spcBef>
            </a:pPr>
            <a:r>
              <a:rPr lang="en-US" noProof="0" dirty="0"/>
              <a:t>With this approach, firms would have a big incentive to develop economical-friendly systems and to reduce their adverse impact.</a:t>
            </a:r>
          </a:p>
          <a:p>
            <a:pPr>
              <a:spcBef>
                <a:spcPts val="2000"/>
              </a:spcBef>
            </a:pPr>
            <a:endParaRPr lang="en-US" noProof="0" dirty="0"/>
          </a:p>
        </p:txBody>
      </p:sp>
    </p:spTree>
    <p:extLst>
      <p:ext uri="{BB962C8B-B14F-4D97-AF65-F5344CB8AC3E}">
        <p14:creationId xmlns:p14="http://schemas.microsoft.com/office/powerpoint/2010/main" val="400733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Effective waste management 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 effective waste management system is crucial for sustainable economic and ecological development. </a:t>
            </a:r>
          </a:p>
          <a:p>
            <a:pPr>
              <a:spcBef>
                <a:spcPts val="2000"/>
              </a:spcBef>
            </a:pPr>
            <a:r>
              <a:rPr lang="en-US" noProof="0" dirty="0"/>
              <a:t>However, the waste management system should be used in conjunction with a profound resource management plan. </a:t>
            </a:r>
          </a:p>
          <a:p>
            <a:pPr>
              <a:spcBef>
                <a:spcPts val="2000"/>
              </a:spcBef>
            </a:pPr>
            <a:r>
              <a:rPr lang="en-US" noProof="0" dirty="0"/>
              <a:t>An RMP (resource management plan) is part of an integrated material management plan, in which a municipality makes deliberate decisions about how materials should flow. </a:t>
            </a:r>
          </a:p>
          <a:p>
            <a:pPr>
              <a:spcBef>
                <a:spcPts val="2000"/>
              </a:spcBef>
            </a:pPr>
            <a:r>
              <a:rPr lang="en-US" noProof="0" dirty="0"/>
              <a:t>An RMP includes specific tactics how to deal with certain materials after these materials had been consumed. </a:t>
            </a:r>
          </a:p>
          <a:p>
            <a:pPr>
              <a:spcBef>
                <a:spcPts val="2000"/>
              </a:spcBef>
            </a:pPr>
            <a:r>
              <a:rPr lang="en-US" noProof="0" dirty="0"/>
              <a:t>This includes the prevention, generation, reuse, recovery, collection, transfer, recycle and disposal tactics.</a:t>
            </a:r>
          </a:p>
          <a:p>
            <a:pPr>
              <a:spcBef>
                <a:spcPts val="2000"/>
              </a:spcBef>
            </a:pPr>
            <a:endParaRPr lang="en-US" noProof="0" dirty="0"/>
          </a:p>
        </p:txBody>
      </p:sp>
    </p:spTree>
    <p:extLst>
      <p:ext uri="{BB962C8B-B14F-4D97-AF65-F5344CB8AC3E}">
        <p14:creationId xmlns:p14="http://schemas.microsoft.com/office/powerpoint/2010/main" val="336490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Re-use and recycling of materials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Many waste products from industries could be reused in other industries, yet it may be too costly at this point in time and not economically worth it. </a:t>
            </a:r>
          </a:p>
          <a:p>
            <a:pPr>
              <a:spcBef>
                <a:spcPts val="2000"/>
              </a:spcBef>
            </a:pPr>
            <a:r>
              <a:rPr lang="en-US" noProof="0" dirty="0"/>
              <a:t>Thus, private companies are rather throwing away their by-products than to sell them to other companies who could reuse them. </a:t>
            </a:r>
          </a:p>
          <a:p>
            <a:pPr>
              <a:spcBef>
                <a:spcPts val="2000"/>
              </a:spcBef>
            </a:pPr>
            <a:r>
              <a:rPr lang="en-US" noProof="0" dirty="0"/>
              <a:t>The government or municipals should support research in order to find more effective solutions for the reuse of waste products so that our natural resources can be used in the most efficient manner and garbage will be reduced.</a:t>
            </a:r>
          </a:p>
          <a:p>
            <a:pPr>
              <a:spcBef>
                <a:spcPts val="2000"/>
              </a:spcBef>
            </a:pPr>
            <a:endParaRPr lang="en-US" noProof="0" dirty="0"/>
          </a:p>
        </p:txBody>
      </p:sp>
    </p:spTree>
    <p:extLst>
      <p:ext uri="{BB962C8B-B14F-4D97-AF65-F5344CB8AC3E}">
        <p14:creationId xmlns:p14="http://schemas.microsoft.com/office/powerpoint/2010/main" val="422645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Convince others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As we have seen, our actions matter! </a:t>
            </a:r>
          </a:p>
          <a:p>
            <a:pPr>
              <a:spcBef>
                <a:spcPts val="2000"/>
              </a:spcBef>
            </a:pPr>
            <a:r>
              <a:rPr lang="en-US" noProof="0" dirty="0"/>
              <a:t>However, in order to be able to make an even more significant impact to mitigate the waste problem, we also should convince our family and friends to change their waste production behavior. </a:t>
            </a:r>
          </a:p>
          <a:p>
            <a:pPr>
              <a:spcBef>
                <a:spcPts val="2000"/>
              </a:spcBef>
            </a:pPr>
            <a:r>
              <a:rPr lang="en-US" noProof="0" dirty="0"/>
              <a:t>We can do this on a daily basis. </a:t>
            </a:r>
          </a:p>
          <a:p>
            <a:pPr>
              <a:spcBef>
                <a:spcPts val="2000"/>
              </a:spcBef>
            </a:pPr>
            <a:r>
              <a:rPr lang="en-US" noProof="0" dirty="0"/>
              <a:t>For example, if you go shopping, you can convince your friends to use reusable bags instead of plastic bags. </a:t>
            </a:r>
          </a:p>
          <a:p>
            <a:pPr>
              <a:spcBef>
                <a:spcPts val="2000"/>
              </a:spcBef>
            </a:pPr>
            <a:r>
              <a:rPr lang="en-US" noProof="0" dirty="0"/>
              <a:t>If you cook together, you can convince your family or friends that waste separation is crucial in order to reduce the adverse impact of waste on our environment. </a:t>
            </a:r>
          </a:p>
          <a:p>
            <a:pPr>
              <a:spcBef>
                <a:spcPts val="2000"/>
              </a:spcBef>
            </a:pPr>
            <a:r>
              <a:rPr lang="en-US" noProof="0" dirty="0"/>
              <a:t>Through all these little but quite effective measures, you can have a much bigger impact than if you just apply these measures but never talk about them.</a:t>
            </a:r>
          </a:p>
          <a:p>
            <a:pPr>
              <a:spcBef>
                <a:spcPts val="2000"/>
              </a:spcBef>
            </a:pPr>
            <a:endParaRPr lang="en-US" noProof="0" dirty="0"/>
          </a:p>
        </p:txBody>
      </p:sp>
    </p:spTree>
    <p:extLst>
      <p:ext uri="{BB962C8B-B14F-4D97-AF65-F5344CB8AC3E}">
        <p14:creationId xmlns:p14="http://schemas.microsoft.com/office/powerpoint/2010/main" val="371037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Causes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Household waste</a:t>
            </a:r>
            <a:endParaRPr lang="en-US" noProof="0" dirty="0"/>
          </a:p>
          <a:p>
            <a:pPr lvl="0"/>
            <a:r>
              <a:rPr lang="en-US" b="1" noProof="0" dirty="0"/>
              <a:t>Industrial waste</a:t>
            </a:r>
            <a:endParaRPr lang="en-US" noProof="0" dirty="0"/>
          </a:p>
          <a:p>
            <a:pPr lvl="0"/>
            <a:r>
              <a:rPr lang="en-US" b="1" noProof="0" dirty="0"/>
              <a:t>Food waste</a:t>
            </a:r>
            <a:endParaRPr lang="en-US" noProof="0" dirty="0"/>
          </a:p>
          <a:p>
            <a:endParaRPr lang="en-US" noProof="0" dirty="0"/>
          </a:p>
        </p:txBody>
      </p:sp>
    </p:spTree>
    <p:extLst>
      <p:ext uri="{BB962C8B-B14F-4D97-AF65-F5344CB8AC3E}">
        <p14:creationId xmlns:p14="http://schemas.microsoft.com/office/powerpoint/2010/main" val="389232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Conclusion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lnSpcReduction="10000"/>
          </a:bodyPr>
          <a:lstStyle/>
          <a:p>
            <a:pPr>
              <a:spcBef>
                <a:spcPts val="2000"/>
              </a:spcBef>
            </a:pPr>
            <a:r>
              <a:rPr lang="en-US" noProof="0" dirty="0"/>
              <a:t>Their are many problems related to the management of waste in our world today. </a:t>
            </a:r>
          </a:p>
          <a:p>
            <a:pPr>
              <a:spcBef>
                <a:spcPts val="2000"/>
              </a:spcBef>
            </a:pPr>
            <a:r>
              <a:rPr lang="en-US" noProof="0" dirty="0"/>
              <a:t>Households and industries produce don’t care enough yet to reduce this problem. </a:t>
            </a:r>
          </a:p>
          <a:p>
            <a:pPr>
              <a:spcBef>
                <a:spcPts val="2000"/>
              </a:spcBef>
            </a:pPr>
            <a:r>
              <a:rPr lang="en-US" noProof="0" dirty="0"/>
              <a:t>This issue has a dramatic impact on the ecological system. Inefficient or flawed waste management systems can lead to the spread of diseases. </a:t>
            </a:r>
          </a:p>
          <a:p>
            <a:pPr>
              <a:spcBef>
                <a:spcPts val="2000"/>
              </a:spcBef>
            </a:pPr>
            <a:r>
              <a:rPr lang="en-US" noProof="0" dirty="0"/>
              <a:t>Moreover, burning waste leads to an emission of greenhouse gases which contributes to global warming. In order to mitigate this problem, waste management must be developed further to a place where almost every material can be recycled. </a:t>
            </a:r>
          </a:p>
          <a:p>
            <a:pPr>
              <a:spcBef>
                <a:spcPts val="2000"/>
              </a:spcBef>
            </a:pPr>
            <a:r>
              <a:rPr lang="en-US" noProof="0" dirty="0"/>
              <a:t>Moreover, we have to raise the awareness of people to change their behavior in daily life. </a:t>
            </a:r>
          </a:p>
          <a:p>
            <a:pPr>
              <a:spcBef>
                <a:spcPts val="2000"/>
              </a:spcBef>
            </a:pPr>
            <a:r>
              <a:rPr lang="en-US" noProof="0" dirty="0"/>
              <a:t>People should be convinced to use things longer than they do in current times. </a:t>
            </a:r>
          </a:p>
          <a:p>
            <a:pPr>
              <a:spcBef>
                <a:spcPts val="2000"/>
              </a:spcBef>
            </a:pPr>
            <a:r>
              <a:rPr lang="en-US" noProof="0" dirty="0"/>
              <a:t>People replace things that are actually working through things that are more trendy. We have to get to a place where reusing stuff is the most trendy thing on earth and buying new stuff is dodgy in order to solve the waste problem.</a:t>
            </a:r>
          </a:p>
          <a:p>
            <a:pPr>
              <a:spcBef>
                <a:spcPts val="2000"/>
              </a:spcBef>
            </a:pPr>
            <a:endParaRPr lang="en-US" noProof="0" dirty="0"/>
          </a:p>
        </p:txBody>
      </p:sp>
    </p:spTree>
    <p:extLst>
      <p:ext uri="{BB962C8B-B14F-4D97-AF65-F5344CB8AC3E}">
        <p14:creationId xmlns:p14="http://schemas.microsoft.com/office/powerpoint/2010/main" val="308184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Sources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r>
              <a:rPr lang="en-US" dirty="0">
                <a:hlinkClick r:id="rId2" tooltip="https://en.wikipedia.org/wiki/Waste"/>
              </a:rPr>
              <a:t>https://</a:t>
            </a:r>
            <a:r>
              <a:rPr lang="en-US" dirty="0" err="1">
                <a:hlinkClick r:id="rId2" tooltip="https://en.wikipedia.org/wiki/Waste"/>
              </a:rPr>
              <a:t>en.wikipedia.org</a:t>
            </a:r>
            <a:r>
              <a:rPr lang="en-US" dirty="0">
                <a:hlinkClick r:id="rId2" tooltip="https://en.wikipedia.org/wiki/Waste"/>
              </a:rPr>
              <a:t>/wiki/Waste</a:t>
            </a:r>
            <a:br>
              <a:rPr lang="en-US" dirty="0"/>
            </a:br>
            <a:endParaRPr lang="en-US" dirty="0"/>
          </a:p>
          <a:p>
            <a:r>
              <a:rPr lang="en-US" dirty="0">
                <a:hlinkClick r:id="rId3" tooltip="https://wwf.panda.org/knowledge_hub/teacher_resources/webfieldtrips/waste_disposal/"/>
              </a:rPr>
              <a:t>https://</a:t>
            </a:r>
            <a:r>
              <a:rPr lang="en-US" dirty="0" err="1">
                <a:hlinkClick r:id="rId3" tooltip="https://wwf.panda.org/knowledge_hub/teacher_resources/webfieldtrips/waste_disposal/"/>
              </a:rPr>
              <a:t>wwf.panda.org</a:t>
            </a:r>
            <a:r>
              <a:rPr lang="en-US" dirty="0">
                <a:hlinkClick r:id="rId3" tooltip="https://wwf.panda.org/knowledge_hub/teacher_resources/webfieldtrips/waste_disposal/"/>
              </a:rPr>
              <a:t>/</a:t>
            </a:r>
            <a:r>
              <a:rPr lang="en-US" dirty="0" err="1">
                <a:hlinkClick r:id="rId3" tooltip="https://wwf.panda.org/knowledge_hub/teacher_resources/webfieldtrips/waste_disposal/"/>
              </a:rPr>
              <a:t>knowledge_hub</a:t>
            </a:r>
            <a:r>
              <a:rPr lang="en-US" dirty="0">
                <a:hlinkClick r:id="rId3" tooltip="https://wwf.panda.org/knowledge_hub/teacher_resources/webfieldtrips/waste_disposal/"/>
              </a:rPr>
              <a:t>/</a:t>
            </a:r>
            <a:r>
              <a:rPr lang="en-US" dirty="0" err="1">
                <a:hlinkClick r:id="rId3" tooltip="https://wwf.panda.org/knowledge_hub/teacher_resources/webfieldtrips/waste_disposal/"/>
              </a:rPr>
              <a:t>teacher_resources</a:t>
            </a:r>
            <a:r>
              <a:rPr lang="en-US" dirty="0">
                <a:hlinkClick r:id="rId3" tooltip="https://wwf.panda.org/knowledge_hub/teacher_resources/webfieldtrips/waste_disposal/"/>
              </a:rPr>
              <a:t>/</a:t>
            </a:r>
            <a:r>
              <a:rPr lang="en-US" dirty="0" err="1">
                <a:hlinkClick r:id="rId3" tooltip="https://wwf.panda.org/knowledge_hub/teacher_resources/webfieldtrips/waste_disposal/"/>
              </a:rPr>
              <a:t>webfieldtrips</a:t>
            </a:r>
            <a:r>
              <a:rPr lang="en-US" dirty="0">
                <a:hlinkClick r:id="rId3" tooltip="https://wwf.panda.org/knowledge_hub/teacher_resources/webfieldtrips/waste_disposal/"/>
              </a:rPr>
              <a:t>/</a:t>
            </a:r>
            <a:r>
              <a:rPr lang="en-US" dirty="0" err="1">
                <a:hlinkClick r:id="rId3" tooltip="https://wwf.panda.org/knowledge_hub/teacher_resources/webfieldtrips/waste_disposal/"/>
              </a:rPr>
              <a:t>waste_disposal</a:t>
            </a:r>
            <a:r>
              <a:rPr lang="en-US" dirty="0">
                <a:hlinkClick r:id="rId3" tooltip="https://wwf.panda.org/knowledge_hub/teacher_resources/webfieldtrips/waste_disposal/"/>
              </a:rPr>
              <a:t>/</a:t>
            </a:r>
            <a:br>
              <a:rPr lang="en-US" dirty="0"/>
            </a:br>
            <a:endParaRPr lang="en-US" dirty="0"/>
          </a:p>
          <a:p>
            <a:r>
              <a:rPr lang="en-US" dirty="0">
                <a:hlinkClick r:id="rId4" tooltip="https://www.sciencedirect.com/topics/earth-and-planetary-sciences/waste-disposal"/>
              </a:rPr>
              <a:t>https://</a:t>
            </a:r>
            <a:r>
              <a:rPr lang="en-US" dirty="0" err="1">
                <a:hlinkClick r:id="rId4" tooltip="https://www.sciencedirect.com/topics/earth-and-planetary-sciences/waste-disposal"/>
              </a:rPr>
              <a:t>www.sciencedirect.com</a:t>
            </a:r>
            <a:r>
              <a:rPr lang="en-US">
                <a:hlinkClick r:id="rId4" tooltip="https://www.sciencedirect.com/topics/earth-and-planetary-sciences/waste-disposal"/>
              </a:rPr>
              <a:t>/topics/earth-and-planetary-sciences/waste-disposal</a:t>
            </a:r>
            <a:br>
              <a:rPr lang="en-US"/>
            </a:br>
            <a:endParaRPr lang="en-US"/>
          </a:p>
          <a:p>
            <a:pPr>
              <a:spcBef>
                <a:spcPts val="2000"/>
              </a:spcBef>
            </a:pPr>
            <a:endParaRPr lang="de-DE" dirty="0"/>
          </a:p>
        </p:txBody>
      </p:sp>
    </p:spTree>
    <p:extLst>
      <p:ext uri="{BB962C8B-B14F-4D97-AF65-F5344CB8AC3E}">
        <p14:creationId xmlns:p14="http://schemas.microsoft.com/office/powerpoint/2010/main" val="104181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Household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noProof="0" dirty="0"/>
              <a:t>Household waste is post-consumer waste which includes consumer products, home care products, personal care products, automotive care products, household chemicals and more. </a:t>
            </a:r>
          </a:p>
          <a:p>
            <a:pPr>
              <a:spcBef>
                <a:spcPts val="2000"/>
              </a:spcBef>
            </a:pPr>
            <a:r>
              <a:rPr lang="en-US" noProof="0" dirty="0"/>
              <a:t>With the expansion of the world population, the amount of household waste increases dramatically. </a:t>
            </a:r>
          </a:p>
          <a:p>
            <a:pPr>
              <a:spcBef>
                <a:spcPts val="2000"/>
              </a:spcBef>
            </a:pPr>
            <a:r>
              <a:rPr lang="en-US" noProof="0" dirty="0"/>
              <a:t>Moreover, consumer behavior changed over time which resulted in even more waste production. </a:t>
            </a:r>
          </a:p>
          <a:p>
            <a:pPr>
              <a:spcBef>
                <a:spcPts val="2000"/>
              </a:spcBef>
            </a:pPr>
            <a:r>
              <a:rPr lang="en-US" noProof="0" dirty="0"/>
              <a:t>Examples for that are the increasing number of online purchases. Items purchased online need more wrapping as if bought in a normal store. </a:t>
            </a:r>
          </a:p>
          <a:p>
            <a:pPr>
              <a:spcBef>
                <a:spcPts val="2000"/>
              </a:spcBef>
            </a:pPr>
            <a:r>
              <a:rPr lang="en-US" noProof="0" dirty="0"/>
              <a:t>Additionally, people return their products quite frequently which causes even more garbage since in many cases, not only the wrapping has to be renewed, even the product itself will be disposed due to economical or regulatory reasons.</a:t>
            </a:r>
          </a:p>
        </p:txBody>
      </p:sp>
    </p:spTree>
    <p:extLst>
      <p:ext uri="{BB962C8B-B14F-4D97-AF65-F5344CB8AC3E}">
        <p14:creationId xmlns:p14="http://schemas.microsoft.com/office/powerpoint/2010/main" val="30032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Industrial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Industrial waste can be defined as the waste caused by industrial activities including which is rendered useless during manufacturing. </a:t>
            </a:r>
          </a:p>
          <a:p>
            <a:pPr>
              <a:spcBef>
                <a:spcPts val="2000"/>
              </a:spcBef>
            </a:pPr>
            <a:r>
              <a:rPr lang="en-US" noProof="0" dirty="0"/>
              <a:t>This includes masonry and concrete, dirt and gravel, scrap metals, oil, chemicals, solvents, scrap lumber and more produced by factories, mills and industries. </a:t>
            </a:r>
          </a:p>
          <a:p>
            <a:pPr>
              <a:spcBef>
                <a:spcPts val="2000"/>
              </a:spcBef>
            </a:pPr>
            <a:r>
              <a:rPr lang="en-US" noProof="0" dirty="0"/>
              <a:t>It may appear in liquid, gaseous or solid form. </a:t>
            </a:r>
          </a:p>
          <a:p>
            <a:pPr>
              <a:spcBef>
                <a:spcPts val="2000"/>
              </a:spcBef>
            </a:pPr>
            <a:r>
              <a:rPr lang="en-US" noProof="0" dirty="0"/>
              <a:t>Industrial waste can be radioactive, toxic, corrosive, ignitable or reactive. </a:t>
            </a:r>
          </a:p>
          <a:p>
            <a:pPr>
              <a:spcBef>
                <a:spcPts val="2000"/>
              </a:spcBef>
            </a:pPr>
            <a:r>
              <a:rPr lang="en-US" noProof="0" dirty="0"/>
              <a:t>It can lead to the pollution of soil, air and water.</a:t>
            </a:r>
          </a:p>
          <a:p>
            <a:pPr>
              <a:spcBef>
                <a:spcPts val="2000"/>
              </a:spcBef>
            </a:pPr>
            <a:endParaRPr lang="en-US" noProof="0" dirty="0"/>
          </a:p>
        </p:txBody>
      </p:sp>
    </p:spTree>
    <p:extLst>
      <p:ext uri="{BB962C8B-B14F-4D97-AF65-F5344CB8AC3E}">
        <p14:creationId xmlns:p14="http://schemas.microsoft.com/office/powerpoint/2010/main" val="37174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Food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92500" lnSpcReduction="20000"/>
          </a:bodyPr>
          <a:lstStyle/>
          <a:p>
            <a:pPr>
              <a:spcBef>
                <a:spcPts val="2000"/>
              </a:spcBef>
            </a:pPr>
            <a:r>
              <a:rPr lang="en-US" noProof="0" dirty="0"/>
              <a:t>Large amounts of food are produced every day. </a:t>
            </a:r>
          </a:p>
          <a:p>
            <a:pPr>
              <a:spcBef>
                <a:spcPts val="2000"/>
              </a:spcBef>
            </a:pPr>
            <a:r>
              <a:rPr lang="en-US" noProof="0" dirty="0"/>
              <a:t>However, a big fraction of this food is disposed even before it reaches our grocery stores. </a:t>
            </a:r>
          </a:p>
          <a:p>
            <a:pPr>
              <a:spcBef>
                <a:spcPts val="2000"/>
              </a:spcBef>
            </a:pPr>
            <a:r>
              <a:rPr lang="en-US" noProof="0" dirty="0"/>
              <a:t>This may be due to minor issues. </a:t>
            </a:r>
          </a:p>
          <a:p>
            <a:pPr>
              <a:spcBef>
                <a:spcPts val="2000"/>
              </a:spcBef>
            </a:pPr>
            <a:r>
              <a:rPr lang="en-US" noProof="0" dirty="0"/>
              <a:t>For example, if a cucumber has too much curvature, it is regarded as not suitable for our grocery stores and therefore is treated as garbage. </a:t>
            </a:r>
          </a:p>
          <a:p>
            <a:pPr>
              <a:spcBef>
                <a:spcPts val="2000"/>
              </a:spcBef>
            </a:pPr>
            <a:r>
              <a:rPr lang="en-US" noProof="0" dirty="0"/>
              <a:t>This is not only true for cucumbers but also for many other food items. </a:t>
            </a:r>
          </a:p>
          <a:p>
            <a:pPr>
              <a:spcBef>
                <a:spcPts val="2000"/>
              </a:spcBef>
            </a:pPr>
            <a:r>
              <a:rPr lang="en-US" noProof="0" dirty="0"/>
              <a:t>This behavior leads to a huge waste of resources since the food would be suitable for consumption. </a:t>
            </a:r>
          </a:p>
          <a:p>
            <a:pPr>
              <a:spcBef>
                <a:spcPts val="2000"/>
              </a:spcBef>
            </a:pPr>
            <a:r>
              <a:rPr lang="en-US" noProof="0" dirty="0"/>
              <a:t>It is just thrown away because of its unaesthetic physical appearance. </a:t>
            </a:r>
          </a:p>
          <a:p>
            <a:pPr>
              <a:spcBef>
                <a:spcPts val="2000"/>
              </a:spcBef>
            </a:pPr>
            <a:r>
              <a:rPr lang="en-US" noProof="0" dirty="0"/>
              <a:t>Moreover, even if the food reaches our grocery stores and people buy it, a significant fraction of our food ends up in the garbage since we do not consume it. </a:t>
            </a:r>
          </a:p>
          <a:p>
            <a:pPr>
              <a:spcBef>
                <a:spcPts val="2000"/>
              </a:spcBef>
            </a:pPr>
            <a:r>
              <a:rPr lang="en-US" noProof="0" dirty="0"/>
              <a:t>In addition, many people are afraid to consume food if the best before date is reached even if the food still is in good shape and not dangerous to human health.</a:t>
            </a:r>
          </a:p>
          <a:p>
            <a:pPr>
              <a:spcBef>
                <a:spcPts val="2000"/>
              </a:spcBef>
            </a:pPr>
            <a:endParaRPr lang="en-US" noProof="0" dirty="0"/>
          </a:p>
        </p:txBody>
      </p:sp>
    </p:spTree>
    <p:extLst>
      <p:ext uri="{BB962C8B-B14F-4D97-AF65-F5344CB8AC3E}">
        <p14:creationId xmlns:p14="http://schemas.microsoft.com/office/powerpoint/2010/main" val="394827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Effects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Environmental impact</a:t>
            </a:r>
            <a:endParaRPr lang="en-US" noProof="0" dirty="0"/>
          </a:p>
          <a:p>
            <a:pPr lvl="0"/>
            <a:r>
              <a:rPr lang="en-US" b="1" noProof="0" dirty="0"/>
              <a:t>Economic impact</a:t>
            </a:r>
            <a:endParaRPr lang="en-US" noProof="0" dirty="0"/>
          </a:p>
          <a:p>
            <a:pPr lvl="0"/>
            <a:r>
              <a:rPr lang="en-US" b="1" noProof="0" dirty="0"/>
              <a:t>Burning of fossil fuels</a:t>
            </a:r>
            <a:endParaRPr lang="en-US" noProof="0" dirty="0"/>
          </a:p>
          <a:p>
            <a:pPr lvl="0"/>
            <a:r>
              <a:rPr lang="en-US" b="1" noProof="0" dirty="0"/>
              <a:t>Mismanagement of waste</a:t>
            </a:r>
            <a:endParaRPr lang="en-US" noProof="0" dirty="0"/>
          </a:p>
          <a:p>
            <a:pPr lvl="0"/>
            <a:r>
              <a:rPr lang="en-US" b="1" noProof="0" dirty="0"/>
              <a:t>Gases from industrial processes</a:t>
            </a:r>
            <a:endParaRPr lang="en-US" noProof="0" dirty="0"/>
          </a:p>
          <a:p>
            <a:pPr lvl="0"/>
            <a:r>
              <a:rPr lang="en-US" b="1" noProof="0" dirty="0"/>
              <a:t>Global warming</a:t>
            </a:r>
            <a:endParaRPr lang="en-US" noProof="0" dirty="0"/>
          </a:p>
          <a:p>
            <a:pPr lvl="0"/>
            <a:r>
              <a:rPr lang="en-US" b="1" noProof="0" dirty="0"/>
              <a:t>Nuclear accidents</a:t>
            </a:r>
            <a:endParaRPr lang="en-US" noProof="0" dirty="0"/>
          </a:p>
          <a:p>
            <a:endParaRPr lang="en-US" noProof="0" dirty="0"/>
          </a:p>
        </p:txBody>
      </p:sp>
    </p:spTree>
    <p:extLst>
      <p:ext uri="{BB962C8B-B14F-4D97-AF65-F5344CB8AC3E}">
        <p14:creationId xmlns:p14="http://schemas.microsoft.com/office/powerpoint/2010/main" val="383748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Environmental impact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If waste is not disposed appropriately, it can attract insects and rodents, which in turn can harbor parasites, worms, yellow fever, the plague and other serious conditions for humans. </a:t>
            </a:r>
          </a:p>
          <a:p>
            <a:pPr>
              <a:spcBef>
                <a:spcPts val="2000"/>
              </a:spcBef>
            </a:pPr>
            <a:r>
              <a:rPr lang="en-US" noProof="0" dirty="0"/>
              <a:t>Also, there is a big risk for cancer if humans are exposed to hazardous waste which is burned without sufficient protection. </a:t>
            </a:r>
          </a:p>
          <a:p>
            <a:pPr>
              <a:spcBef>
                <a:spcPts val="2000"/>
              </a:spcBef>
            </a:pPr>
            <a:r>
              <a:rPr lang="en-US" noProof="0" dirty="0"/>
              <a:t>Toxic waste can pollute groundwater, soil, surface water and air which can cause many problems for human as well as for environmental health. </a:t>
            </a:r>
          </a:p>
          <a:p>
            <a:pPr>
              <a:spcBef>
                <a:spcPts val="2000"/>
              </a:spcBef>
            </a:pPr>
            <a:r>
              <a:rPr lang="en-US" noProof="0" dirty="0"/>
              <a:t>Moreover, gases like CO2 and methane, which are a by-product in many production processes, have an adverse impact on our environment since theses gases increase the speed of global warming.</a:t>
            </a:r>
          </a:p>
          <a:p>
            <a:pPr>
              <a:spcBef>
                <a:spcPts val="2000"/>
              </a:spcBef>
            </a:pPr>
            <a:endParaRPr lang="en-US" noProof="0" dirty="0"/>
          </a:p>
        </p:txBody>
      </p:sp>
    </p:spTree>
    <p:extLst>
      <p:ext uri="{BB962C8B-B14F-4D97-AF65-F5344CB8AC3E}">
        <p14:creationId xmlns:p14="http://schemas.microsoft.com/office/powerpoint/2010/main" val="175181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Economic impact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There are large economic costs related to the managing and appropriate disposal of waste. </a:t>
            </a:r>
          </a:p>
          <a:p>
            <a:pPr>
              <a:spcBef>
                <a:spcPts val="2000"/>
              </a:spcBef>
            </a:pPr>
            <a:r>
              <a:rPr lang="en-US" noProof="0" dirty="0"/>
              <a:t>The long-term consequences may even be more dramatic than short term issues. </a:t>
            </a:r>
          </a:p>
          <a:p>
            <a:pPr>
              <a:spcBef>
                <a:spcPts val="2000"/>
              </a:spcBef>
            </a:pPr>
            <a:r>
              <a:rPr lang="en-US" noProof="0" dirty="0"/>
              <a:t>For example, the inappropriate disposal of nuclear waste may cause huge environmental problems in the future since the short term solutions for this issue do not take into account the long term consequences appropriately.</a:t>
            </a:r>
          </a:p>
          <a:p>
            <a:pPr>
              <a:spcBef>
                <a:spcPts val="2000"/>
              </a:spcBef>
            </a:pPr>
            <a:endParaRPr lang="en-US" noProof="0" dirty="0"/>
          </a:p>
        </p:txBody>
      </p:sp>
    </p:spTree>
    <p:extLst>
      <p:ext uri="{BB962C8B-B14F-4D97-AF65-F5344CB8AC3E}">
        <p14:creationId xmlns:p14="http://schemas.microsoft.com/office/powerpoint/2010/main" val="28693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Burning of fossil fuels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In order to be able to get rid of the huge amounts of waste which is produced every day, significant amounts of fossil fuels have to be burned in this process. </a:t>
            </a:r>
          </a:p>
          <a:p>
            <a:pPr>
              <a:spcBef>
                <a:spcPts val="2000"/>
              </a:spcBef>
            </a:pPr>
            <a:r>
              <a:rPr lang="en-US" noProof="0" dirty="0"/>
              <a:t>The use of fossil fuels will in turn lead to air pollution and will also increase the speed of global warming since many harmful greenhouse gases will be produced in the combustion processes.</a:t>
            </a:r>
          </a:p>
          <a:p>
            <a:pPr>
              <a:spcBef>
                <a:spcPts val="2000"/>
              </a:spcBef>
            </a:pPr>
            <a:endParaRPr lang="en-US" noProof="0" dirty="0"/>
          </a:p>
        </p:txBody>
      </p:sp>
    </p:spTree>
    <p:extLst>
      <p:ext uri="{BB962C8B-B14F-4D97-AF65-F5344CB8AC3E}">
        <p14:creationId xmlns:p14="http://schemas.microsoft.com/office/powerpoint/2010/main" val="4993372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Breitbild</PresentationFormat>
  <Paragraphs>119</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vt:lpstr>
      <vt:lpstr>Waste</vt:lpstr>
      <vt:lpstr>Causes</vt:lpstr>
      <vt:lpstr>Household waste</vt:lpstr>
      <vt:lpstr>Industrial waste</vt:lpstr>
      <vt:lpstr>Food waste</vt:lpstr>
      <vt:lpstr>Effects</vt:lpstr>
      <vt:lpstr>Environmental impact</vt:lpstr>
      <vt:lpstr>Economic impact</vt:lpstr>
      <vt:lpstr>Burning of fossil fuels</vt:lpstr>
      <vt:lpstr>Mismanagement of waste</vt:lpstr>
      <vt:lpstr>Gases from industrial processes</vt:lpstr>
      <vt:lpstr>Global warming</vt:lpstr>
      <vt:lpstr>Nuclear accidents</vt:lpstr>
      <vt:lpstr>Solutions</vt:lpstr>
      <vt:lpstr>Education and raising awareness</vt:lpstr>
      <vt:lpstr>Regulations and negative externalities</vt:lpstr>
      <vt:lpstr>Effective waste management systems</vt:lpstr>
      <vt:lpstr>Re-use and recycling of materials</vt:lpstr>
      <vt:lpstr>Convince others</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dc:creator>
  <cp:lastModifiedBy>Andreas</cp:lastModifiedBy>
  <cp:revision>17</cp:revision>
  <dcterms:created xsi:type="dcterms:W3CDTF">2019-10-10T16:23:16Z</dcterms:created>
  <dcterms:modified xsi:type="dcterms:W3CDTF">2019-10-31T15:17:01Z</dcterms:modified>
</cp:coreProperties>
</file>